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6" r:id="rId5"/>
  </p:sldMasterIdLst>
  <p:notesMasterIdLst>
    <p:notesMasterId r:id="rId28"/>
  </p:notesMasterIdLst>
  <p:sldIdLst>
    <p:sldId id="257" r:id="rId6"/>
    <p:sldId id="368" r:id="rId7"/>
    <p:sldId id="332" r:id="rId8"/>
    <p:sldId id="333" r:id="rId9"/>
    <p:sldId id="372" r:id="rId10"/>
    <p:sldId id="373" r:id="rId11"/>
    <p:sldId id="374" r:id="rId12"/>
    <p:sldId id="371" r:id="rId13"/>
    <p:sldId id="334" r:id="rId14"/>
    <p:sldId id="375" r:id="rId15"/>
    <p:sldId id="369" r:id="rId16"/>
    <p:sldId id="376" r:id="rId17"/>
    <p:sldId id="353" r:id="rId18"/>
    <p:sldId id="354" r:id="rId19"/>
    <p:sldId id="380" r:id="rId20"/>
    <p:sldId id="377" r:id="rId21"/>
    <p:sldId id="378" r:id="rId22"/>
    <p:sldId id="379" r:id="rId23"/>
    <p:sldId id="381" r:id="rId24"/>
    <p:sldId id="336" r:id="rId25"/>
    <p:sldId id="351" r:id="rId26"/>
    <p:sldId id="328"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Toivola" initials="JT" lastIdx="1" clrIdx="0">
    <p:extLst>
      <p:ext uri="{19B8F6BF-5375-455C-9EA6-DF929625EA0E}">
        <p15:presenceInfo xmlns:p15="http://schemas.microsoft.com/office/powerpoint/2012/main" userId="Johanna Toivo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47A"/>
    <a:srgbClr val="ED1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F6540-4D98-142C-114F-8B15CEECB94E}" v="184" dt="2021-03-18T09:19:28.807"/>
    <p1510:client id="{060B43F8-004F-F262-B0D9-74D6E2020933}" v="995" dt="2021-03-24T09:21:16.642"/>
    <p1510:client id="{5921908A-5812-AB80-A9C9-351E90B4D244}" v="216" dt="2021-03-18T13:45:23.485"/>
    <p1510:client id="{6AB71288-EAFB-82D5-A2E6-E3FF833F7B9E}" v="13" dt="2021-03-25T09:19:30.484"/>
    <p1510:client id="{6F561F3F-986C-2C39-15AA-EF34B4205705}" v="300" dt="2021-03-25T10:58:55.575"/>
    <p1510:client id="{88A43D8E-91AE-BB2C-EEA9-87788AE9B9C6}" v="25" dt="2021-03-23T07:46:21.383"/>
    <p1510:client id="{90A2B79F-701D-B000-C947-608D1F7A1B90}" v="170" dt="2021-03-25T06:12:28.905"/>
    <p1510:client id="{97FC41A7-FB2C-481C-9973-A1A35DC70418}" v="3" dt="2021-03-18T10:14:20.194"/>
    <p1510:client id="{B30B5B10-4DFB-1A79-FE52-EA7C4AC743E0}" v="810" dt="2021-03-18T10:00:29.669"/>
    <p1510:client id="{B6F828ED-ABDC-2F22-9AE6-E43DE419356B}" v="399" dt="2021-03-18T06:16:05.059"/>
    <p1510:client id="{CF8FC923-4BD0-E8CE-8AFA-09A8F5C91D50}" v="926" dt="2021-03-22T08:25:36.156"/>
    <p1510:client id="{DAAEB79F-70DD-B000-C947-6FA6FB0BD469}" v="2794" dt="2021-03-25T10:50:23.632"/>
    <p1510:client id="{F934E28A-9EEE-0A08-8853-68B913C80DEA}" v="46" dt="2021-03-25T09:37:51.92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eematyyli 1 - Korostu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7T08:02:21.034"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32993-A14D-4F2B-BC73-81A91BE66192}" type="datetimeFigureOut">
              <a:rPr lang="fi-FI" smtClean="0"/>
              <a:t>25.3.2021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0820C-BE3C-4D0A-9338-895E36B58F21}" type="slidenum">
              <a:rPr lang="fi-FI" smtClean="0"/>
              <a:t>‹#›</a:t>
            </a:fld>
            <a:endParaRPr lang="fi-FI"/>
          </a:p>
        </p:txBody>
      </p:sp>
    </p:spTree>
    <p:extLst>
      <p:ext uri="{BB962C8B-B14F-4D97-AF65-F5344CB8AC3E}">
        <p14:creationId xmlns:p14="http://schemas.microsoft.com/office/powerpoint/2010/main" val="427745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a:effectLst/>
                <a:latin typeface="+mn-lt"/>
                <a:ea typeface="+mn-ea"/>
                <a:cs typeface="+mn-cs"/>
              </a:rPr>
              <a:t>Tervetuloa, ohjaajan/ohjaajien esittäytyminen / työtaustasta muutama sana</a:t>
            </a:r>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1</a:t>
            </a:fld>
            <a:endParaRPr lang="fi-FI"/>
          </a:p>
        </p:txBody>
      </p:sp>
    </p:spTree>
    <p:extLst>
      <p:ext uri="{BB962C8B-B14F-4D97-AF65-F5344CB8AC3E}">
        <p14:creationId xmlns:p14="http://schemas.microsoft.com/office/powerpoint/2010/main" val="75808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13</a:t>
            </a:fld>
            <a:endParaRPr lang="fi-FI"/>
          </a:p>
        </p:txBody>
      </p:sp>
    </p:spTree>
    <p:extLst>
      <p:ext uri="{BB962C8B-B14F-4D97-AF65-F5344CB8AC3E}">
        <p14:creationId xmlns:p14="http://schemas.microsoft.com/office/powerpoint/2010/main" val="111130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14</a:t>
            </a:fld>
            <a:endParaRPr lang="fi-FI"/>
          </a:p>
        </p:txBody>
      </p:sp>
    </p:spTree>
    <p:extLst>
      <p:ext uri="{BB962C8B-B14F-4D97-AF65-F5344CB8AC3E}">
        <p14:creationId xmlns:p14="http://schemas.microsoft.com/office/powerpoint/2010/main" val="888955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16</a:t>
            </a:fld>
            <a:endParaRPr lang="fi-FI"/>
          </a:p>
        </p:txBody>
      </p:sp>
    </p:spTree>
    <p:extLst>
      <p:ext uri="{BB962C8B-B14F-4D97-AF65-F5344CB8AC3E}">
        <p14:creationId xmlns:p14="http://schemas.microsoft.com/office/powerpoint/2010/main" val="280170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endParaRPr lang="fi-FI">
              <a:cs typeface="Calibri"/>
            </a:endParaRPr>
          </a:p>
        </p:txBody>
      </p:sp>
      <p:sp>
        <p:nvSpPr>
          <p:cNvPr id="4" name="Dian numeron paikkamerkki 3"/>
          <p:cNvSpPr>
            <a:spLocks noGrp="1"/>
          </p:cNvSpPr>
          <p:nvPr>
            <p:ph type="sldNum" sz="quarter" idx="5"/>
          </p:nvPr>
        </p:nvSpPr>
        <p:spPr/>
        <p:txBody>
          <a:bodyPr/>
          <a:lstStyle/>
          <a:p>
            <a:fld id="{93A0820C-BE3C-4D0A-9338-895E36B58F21}" type="slidenum">
              <a:rPr lang="fi-FI" smtClean="0"/>
              <a:t>19</a:t>
            </a:fld>
            <a:endParaRPr lang="fi-FI"/>
          </a:p>
        </p:txBody>
      </p:sp>
    </p:spTree>
    <p:extLst>
      <p:ext uri="{BB962C8B-B14F-4D97-AF65-F5344CB8AC3E}">
        <p14:creationId xmlns:p14="http://schemas.microsoft.com/office/powerpoint/2010/main" val="100354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20</a:t>
            </a:fld>
            <a:endParaRPr lang="fi-FI"/>
          </a:p>
        </p:txBody>
      </p:sp>
    </p:spTree>
    <p:extLst>
      <p:ext uri="{BB962C8B-B14F-4D97-AF65-F5344CB8AC3E}">
        <p14:creationId xmlns:p14="http://schemas.microsoft.com/office/powerpoint/2010/main" val="961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ts val="30"/>
              </a:spcBef>
            </a:pPr>
            <a:r>
              <a:rPr lang="fi-FI"/>
              <a:t>Tästä se alkaa!</a:t>
            </a:r>
          </a:p>
          <a:p>
            <a:pPr>
              <a:spcBef>
                <a:spcPts val="30"/>
              </a:spcBef>
            </a:pPr>
            <a:r>
              <a:rPr lang="fi-FI"/>
              <a:t>Te olette ammattilaisia. Ohjaajan ote ja rooli on merkittävä verkko-ohjauksessakin. Älkää jättäkö omaa ääntänne valmiin materiaalin jalkoihin!</a:t>
            </a:r>
            <a:endParaRPr lang="fi-FI">
              <a:cs typeface="Calibri"/>
            </a:endParaRPr>
          </a:p>
          <a:p>
            <a:pPr>
              <a:spcBef>
                <a:spcPts val="30"/>
              </a:spcBef>
            </a:pPr>
            <a:r>
              <a:rPr lang="fi-FI"/>
              <a:t>Kaikissa mietteissä, onnistumisissa ja ongelmissa, olkaa matalalla kynnyksellä yhteydessä Satakunnan sydänpiiriin!</a:t>
            </a:r>
            <a:endParaRPr lang="fi-FI">
              <a:cs typeface="Calibri"/>
            </a:endParaRPr>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21</a:t>
            </a:fld>
            <a:endParaRPr lang="fi-FI"/>
          </a:p>
        </p:txBody>
      </p:sp>
    </p:spTree>
    <p:extLst>
      <p:ext uri="{BB962C8B-B14F-4D97-AF65-F5344CB8AC3E}">
        <p14:creationId xmlns:p14="http://schemas.microsoft.com/office/powerpoint/2010/main" val="133498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2</a:t>
            </a:fld>
            <a:endParaRPr lang="fi-FI"/>
          </a:p>
        </p:txBody>
      </p:sp>
    </p:spTree>
    <p:extLst>
      <p:ext uri="{BB962C8B-B14F-4D97-AF65-F5344CB8AC3E}">
        <p14:creationId xmlns:p14="http://schemas.microsoft.com/office/powerpoint/2010/main" val="197001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4</a:t>
            </a:fld>
            <a:endParaRPr lang="fi-FI"/>
          </a:p>
        </p:txBody>
      </p:sp>
    </p:spTree>
    <p:extLst>
      <p:ext uri="{BB962C8B-B14F-4D97-AF65-F5344CB8AC3E}">
        <p14:creationId xmlns:p14="http://schemas.microsoft.com/office/powerpoint/2010/main" val="98787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5</a:t>
            </a:fld>
            <a:endParaRPr lang="fi-FI"/>
          </a:p>
        </p:txBody>
      </p:sp>
    </p:spTree>
    <p:extLst>
      <p:ext uri="{BB962C8B-B14F-4D97-AF65-F5344CB8AC3E}">
        <p14:creationId xmlns:p14="http://schemas.microsoft.com/office/powerpoint/2010/main" val="128855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8</a:t>
            </a:fld>
            <a:endParaRPr lang="fi-FI"/>
          </a:p>
        </p:txBody>
      </p:sp>
    </p:spTree>
    <p:extLst>
      <p:ext uri="{BB962C8B-B14F-4D97-AF65-F5344CB8AC3E}">
        <p14:creationId xmlns:p14="http://schemas.microsoft.com/office/powerpoint/2010/main" val="178619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9</a:t>
            </a:fld>
            <a:endParaRPr lang="fi-FI"/>
          </a:p>
        </p:txBody>
      </p:sp>
    </p:spTree>
    <p:extLst>
      <p:ext uri="{BB962C8B-B14F-4D97-AF65-F5344CB8AC3E}">
        <p14:creationId xmlns:p14="http://schemas.microsoft.com/office/powerpoint/2010/main" val="277593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10</a:t>
            </a:fld>
            <a:endParaRPr lang="fi-FI"/>
          </a:p>
        </p:txBody>
      </p:sp>
    </p:spTree>
    <p:extLst>
      <p:ext uri="{BB962C8B-B14F-4D97-AF65-F5344CB8AC3E}">
        <p14:creationId xmlns:p14="http://schemas.microsoft.com/office/powerpoint/2010/main" val="362536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11</a:t>
            </a:fld>
            <a:endParaRPr lang="fi-FI"/>
          </a:p>
        </p:txBody>
      </p:sp>
    </p:spTree>
    <p:extLst>
      <p:ext uri="{BB962C8B-B14F-4D97-AF65-F5344CB8AC3E}">
        <p14:creationId xmlns:p14="http://schemas.microsoft.com/office/powerpoint/2010/main" val="179464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spcBef>
                <a:spcPct val="30000"/>
              </a:spcBef>
              <a:spcAft>
                <a:spcPct val="0"/>
              </a:spcAft>
              <a:buFont typeface="Arial"/>
              <a:buChar char="•"/>
            </a:pPr>
            <a:r>
              <a:rPr lang="fi-FI"/>
              <a:t>Pysyvyyden tunnetta vahvistetaan kuten edellisessä diassa jo oli, mutta pystyvyyttä voidaan vielä vahvistaa sitä kautta, että kannustetaan tai lempeästi tuupataan tekemään asioita, jotka vievät muutosta eteenpäin. Pieniä arkisia tekoja. Tässä on tärkeää, että ammattilainen puhuu näiden tekojen puolesta, että ne oikeasti ovat merkittäviä vaikka voivat tuntua pieniltä. Esimerkiksi hedelmän lisääminen välipalalle, iltalenkin pidentäminen tai veden juominen yhdistettynä kahvin juomiseen. Ammattilainen voi auttaa tunnistamaan näitä muutosmahdollisuuksia, mutta ammattilaisen ei kannata lähteä antamaan suoria neuvoja ja ehdotuksia. </a:t>
            </a:r>
            <a:endParaRPr lang="en-US"/>
          </a:p>
          <a:p>
            <a:pPr>
              <a:buFont typeface="Arial"/>
              <a:buChar char="•"/>
            </a:pPr>
            <a:r>
              <a:rPr lang="fi-FI"/>
              <a:t>Kysymykset auttavat tässäkin: Mihin voisin ensimmäisenä tarttua? Mikä muutos olisi helpoin tehdä? Mitä muutosta elämäntavoissa haluaisit lähteä kokeilemaan? Voitko lisätä jotakin jota jo teet? Mitä voisit tehdä lisää? Ja vaikka vähentäminen voi olla vaikeaa, joillekin se on helppoa ja siihen voi tietenkin myös kannustaa. Joskus jonkun lopettaminen tuntuu ensin helpolta (en syö lainkaan karkkia esim.), mutta lopulta se onkin todella vaikeaa. </a:t>
            </a:r>
          </a:p>
          <a:p>
            <a:pPr>
              <a:buFont typeface="Arial"/>
              <a:buChar char="•"/>
            </a:pPr>
            <a:r>
              <a:rPr lang="fi-FI"/>
              <a:t>Konkreettisuus on tässä tärkeää, jos mahdollista muutoskokeilu kannattaa kirjata ylös. Ja kaikkien on hyvä muistaa, ettei oikeasti kannata ottaa montaa muutosta kerralla.  Pienet onnistumiset lisäävät pystyvyyden tunnetta, mikä taas lisää mahdollisuuksia onnistua lisää. </a:t>
            </a:r>
            <a:endParaRPr lang="en-US"/>
          </a:p>
          <a:p>
            <a:endParaRPr lang="fi-FI"/>
          </a:p>
        </p:txBody>
      </p:sp>
      <p:sp>
        <p:nvSpPr>
          <p:cNvPr id="4" name="Dian numeron paikkamerkki 3"/>
          <p:cNvSpPr>
            <a:spLocks noGrp="1"/>
          </p:cNvSpPr>
          <p:nvPr>
            <p:ph type="sldNum" sz="quarter" idx="5"/>
          </p:nvPr>
        </p:nvSpPr>
        <p:spPr/>
        <p:txBody>
          <a:bodyPr/>
          <a:lstStyle/>
          <a:p>
            <a:fld id="{93A0820C-BE3C-4D0A-9338-895E36B58F21}" type="slidenum">
              <a:rPr lang="fi-FI" smtClean="0"/>
              <a:t>12</a:t>
            </a:fld>
            <a:endParaRPr lang="fi-FI"/>
          </a:p>
        </p:txBody>
      </p:sp>
    </p:spTree>
    <p:extLst>
      <p:ext uri="{BB962C8B-B14F-4D97-AF65-F5344CB8AC3E}">
        <p14:creationId xmlns:p14="http://schemas.microsoft.com/office/powerpoint/2010/main" val="184785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D2E9B7-2106-4F91-8E71-7B011226183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671A14E-01CE-4B5B-B4E8-B6AAE1BC3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21FA703-3B3B-429E-BA90-175377B074A9}"/>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5" name="Alatunnisteen paikkamerkki 4">
            <a:extLst>
              <a:ext uri="{FF2B5EF4-FFF2-40B4-BE49-F238E27FC236}">
                <a16:creationId xmlns:a16="http://schemas.microsoft.com/office/drawing/2014/main" id="{83B2FCEB-C404-46CA-AFD2-B92050ADBB7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A668A33-7336-4998-AAB4-19A7E4587555}"/>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310027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F4FA5-47FC-44CA-83F8-5FB775E13D2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2FBEB77-5178-47C6-8591-944B6DAEF150}"/>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F18E2FC-FFCC-4A9C-BC39-BA91504C2F5C}"/>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5" name="Alatunnisteen paikkamerkki 4">
            <a:extLst>
              <a:ext uri="{FF2B5EF4-FFF2-40B4-BE49-F238E27FC236}">
                <a16:creationId xmlns:a16="http://schemas.microsoft.com/office/drawing/2014/main" id="{0AAB8222-0BC0-45DD-8221-5CDC4D622B2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946F081-A884-492C-93A3-743BCBDDED29}"/>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157955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9C7E3F1-C8A7-47F9-94BA-0B2FE711431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FF644D8-FDD3-4DEE-88C7-B55B9D2F550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4133013-D31F-424B-8EEA-C3F928847FCA}"/>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5" name="Alatunnisteen paikkamerkki 4">
            <a:extLst>
              <a:ext uri="{FF2B5EF4-FFF2-40B4-BE49-F238E27FC236}">
                <a16:creationId xmlns:a16="http://schemas.microsoft.com/office/drawing/2014/main" id="{9BC244FB-AD5D-4102-92FB-8E0C323C21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54C55D3-D1EC-436E-A60E-56C23C90C6FA}"/>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405137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p:bg>
      <p:bgPr>
        <a:solidFill>
          <a:srgbClr val="FFE4D3"/>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273CAB5-1ED0-4165-AE89-D2D883B223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0964" y="2355006"/>
            <a:ext cx="5370071" cy="2147988"/>
          </a:xfrm>
          <a:prstGeom prst="rect">
            <a:avLst/>
          </a:prstGeom>
        </p:spPr>
      </p:pic>
    </p:spTree>
    <p:extLst>
      <p:ext uri="{BB962C8B-B14F-4D97-AF65-F5344CB8AC3E}">
        <p14:creationId xmlns:p14="http://schemas.microsoft.com/office/powerpoint/2010/main" val="52253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 lisää oma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 y="5709870"/>
            <a:ext cx="12192000" cy="1148131"/>
          </a:xfrm>
        </p:spPr>
        <p:txBody>
          <a:bodyPr>
            <a:normAutofit/>
          </a:bodyPr>
          <a:lstStyle>
            <a:lvl1pPr marL="238891" indent="0" algn="l">
              <a:defRPr sz="3700"/>
            </a:lvl1pPr>
          </a:lstStyle>
          <a:p>
            <a:r>
              <a:rPr lang="fi-FI"/>
              <a:t>Kirjoita tähän esityksen otsikko</a:t>
            </a:r>
          </a:p>
        </p:txBody>
      </p:sp>
      <p:sp>
        <p:nvSpPr>
          <p:cNvPr id="5" name="Content Placeholder 7">
            <a:extLst>
              <a:ext uri="{FF2B5EF4-FFF2-40B4-BE49-F238E27FC236}">
                <a16:creationId xmlns:a16="http://schemas.microsoft.com/office/drawing/2014/main" id="{E5EA5D4E-FDE2-4281-8BF0-71A0CD2EB429}"/>
              </a:ext>
            </a:extLst>
          </p:cNvPr>
          <p:cNvSpPr>
            <a:spLocks noGrp="1"/>
          </p:cNvSpPr>
          <p:nvPr>
            <p:ph sz="quarter" idx="12" hasCustomPrompt="1"/>
          </p:nvPr>
        </p:nvSpPr>
        <p:spPr>
          <a:xfrm>
            <a:off x="-1" y="0"/>
            <a:ext cx="12192000" cy="5709869"/>
          </a:xfrm>
        </p:spPr>
        <p:txBody>
          <a:bodyPr/>
          <a:lstStyle>
            <a:lvl1pPr>
              <a:defRPr/>
            </a:lvl1pPr>
          </a:lstStyle>
          <a:p>
            <a:pPr lvl="0"/>
            <a:r>
              <a:rPr lang="fi-FI" noProof="0"/>
              <a:t>Lataa tähän kuva</a:t>
            </a:r>
          </a:p>
        </p:txBody>
      </p:sp>
      <p:pic>
        <p:nvPicPr>
          <p:cNvPr id="6" name="Kuva 5">
            <a:extLst>
              <a:ext uri="{FF2B5EF4-FFF2-40B4-BE49-F238E27FC236}">
                <a16:creationId xmlns:a16="http://schemas.microsoft.com/office/drawing/2014/main" id="{7682A7C9-6385-4376-B7FF-BB09652D45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140" y="552232"/>
            <a:ext cx="2301459" cy="920567"/>
          </a:xfrm>
          <a:prstGeom prst="rect">
            <a:avLst/>
          </a:prstGeom>
        </p:spPr>
      </p:pic>
      <p:sp>
        <p:nvSpPr>
          <p:cNvPr id="7" name="Otsikko 1">
            <a:extLst>
              <a:ext uri="{FF2B5EF4-FFF2-40B4-BE49-F238E27FC236}">
                <a16:creationId xmlns:a16="http://schemas.microsoft.com/office/drawing/2014/main" id="{102728D8-5795-4209-A92F-964813466672}"/>
              </a:ext>
            </a:extLst>
          </p:cNvPr>
          <p:cNvSpPr txBox="1">
            <a:spLocks/>
          </p:cNvSpPr>
          <p:nvPr userDrawn="1"/>
        </p:nvSpPr>
        <p:spPr>
          <a:xfrm>
            <a:off x="-1" y="5442739"/>
            <a:ext cx="12192000" cy="1415262"/>
          </a:xfrm>
          <a:prstGeom prst="rect">
            <a:avLst/>
          </a:prstGeom>
          <a:solidFill>
            <a:srgbClr val="FFE4D3"/>
          </a:solidFill>
        </p:spPr>
        <p:txBody>
          <a:bodyPr vert="horz" lIns="121770" tIns="60885" rIns="121770" bIns="60885" rtlCol="0" anchor="ctr">
            <a:normAutofit/>
          </a:bodyPr>
          <a:lstStyle>
            <a:lvl1pPr marL="179388" indent="0" algn="l" eaLnBrk="1" hangingPunct="1">
              <a:defRPr sz="2800">
                <a:solidFill>
                  <a:srgbClr val="ED1F2D"/>
                </a:solidFill>
                <a:latin typeface="Verdana" charset="0"/>
                <a:ea typeface="Verdana" charset="0"/>
                <a:cs typeface="Verdana" charset="0"/>
              </a:defRPr>
            </a:lvl1pPr>
          </a:lstStyle>
          <a:p>
            <a:r>
              <a:rPr lang="fi-FI" kern="0"/>
              <a:t>Kirjoita tähän esityksen otsikko</a:t>
            </a:r>
          </a:p>
        </p:txBody>
      </p:sp>
    </p:spTree>
    <p:extLst>
      <p:ext uri="{BB962C8B-B14F-4D97-AF65-F5344CB8AC3E}">
        <p14:creationId xmlns:p14="http://schemas.microsoft.com/office/powerpoint/2010/main" val="12688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ruspohja otsikkko ja teksti_graaf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8" name="Content Placeholder 7"/>
          <p:cNvSpPr>
            <a:spLocks noGrp="1"/>
          </p:cNvSpPr>
          <p:nvPr>
            <p:ph sz="quarter" idx="12"/>
          </p:nvPr>
        </p:nvSpPr>
        <p:spPr>
          <a:xfrm>
            <a:off x="1301294" y="1415262"/>
            <a:ext cx="9589411" cy="4411045"/>
          </a:xfrm>
        </p:spPr>
        <p:txBody>
          <a:bodyPr/>
          <a:lstStyle/>
          <a:p>
            <a:pPr lvl="0"/>
            <a:r>
              <a:rPr lang="fi-FI" noProof="0"/>
              <a:t>Muokkaa tekstin perustyylejä napsauttamalla</a:t>
            </a:r>
          </a:p>
        </p:txBody>
      </p:sp>
      <p:sp>
        <p:nvSpPr>
          <p:cNvPr id="2" name="Otsikko 1"/>
          <p:cNvSpPr>
            <a:spLocks noGrp="1"/>
          </p:cNvSpPr>
          <p:nvPr>
            <p:ph type="title"/>
          </p:nvPr>
        </p:nvSpPr>
        <p:spPr>
          <a:xfrm>
            <a:off x="1301294" y="552231"/>
            <a:ext cx="9589411" cy="863031"/>
          </a:xfrm>
        </p:spPr>
        <p:txBody>
          <a:bodyPr>
            <a:normAutofit/>
          </a:bodyPr>
          <a:lstStyle>
            <a:lvl1pPr algn="l">
              <a:defRPr sz="3200"/>
            </a:lvl1pPr>
          </a:lstStyle>
          <a:p>
            <a:r>
              <a:rPr lang="fi-FI"/>
              <a:t>Muokkaa ots. perustyyl. napsautt.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 teksti oikealla">
    <p:spTree>
      <p:nvGrpSpPr>
        <p:cNvPr id="1" name=""/>
        <p:cNvGrpSpPr/>
        <p:nvPr/>
      </p:nvGrpSpPr>
      <p:grpSpPr>
        <a:xfrm>
          <a:off x="0" y="0"/>
          <a:ext cx="0" cy="0"/>
          <a:chOff x="0" y="0"/>
          <a:chExt cx="0" cy="0"/>
        </a:xfrm>
      </p:grpSpPr>
      <p:sp>
        <p:nvSpPr>
          <p:cNvPr id="6" name="Content Placeholder 6"/>
          <p:cNvSpPr>
            <a:spLocks noGrp="1" noChangeAspect="1"/>
          </p:cNvSpPr>
          <p:nvPr>
            <p:ph sz="quarter" idx="18"/>
          </p:nvPr>
        </p:nvSpPr>
        <p:spPr>
          <a:xfrm>
            <a:off x="2" y="0"/>
            <a:ext cx="5041163" cy="6858000"/>
          </a:xfrm>
        </p:spPr>
        <p:txBody>
          <a:bodyPr/>
          <a:lstStyle>
            <a:lvl1pPr>
              <a:defRPr/>
            </a:lvl1pPr>
          </a:lstStyle>
          <a:p>
            <a:pPr lvl="0"/>
            <a:r>
              <a:rPr lang="fi-FI" noProof="0"/>
              <a:t>Muokkaa tekstin perustyylejä napsauttamalla</a:t>
            </a:r>
          </a:p>
        </p:txBody>
      </p:sp>
      <p:sp>
        <p:nvSpPr>
          <p:cNvPr id="4" name="Footer Placeholder 3"/>
          <p:cNvSpPr>
            <a:spLocks noGrp="1"/>
          </p:cNvSpPr>
          <p:nvPr>
            <p:ph type="ftr" sz="quarter" idx="11"/>
          </p:nvPr>
        </p:nvSpPr>
        <p:spPr>
          <a:xfrm>
            <a:off x="5808317" y="6312454"/>
            <a:ext cx="4123447" cy="376884"/>
          </a:xfrm>
        </p:spPr>
        <p:txBody>
          <a:bodyPr/>
          <a:lstStyle/>
          <a:p>
            <a:r>
              <a:rPr lang="de-DE"/>
              <a:t>© </a:t>
            </a:r>
            <a:r>
              <a:rPr lang="en-US"/>
              <a:t>Sydänliitto</a:t>
            </a:r>
          </a:p>
        </p:txBody>
      </p:sp>
      <p:sp>
        <p:nvSpPr>
          <p:cNvPr id="5" name="Text Placeholder 20"/>
          <p:cNvSpPr>
            <a:spLocks noGrp="1"/>
          </p:cNvSpPr>
          <p:nvPr>
            <p:ph type="body" sz="quarter" idx="17"/>
          </p:nvPr>
        </p:nvSpPr>
        <p:spPr>
          <a:xfrm>
            <a:off x="5808317" y="1798831"/>
            <a:ext cx="5561299" cy="4219260"/>
          </a:xfrm>
          <a:prstGeom prst="rect">
            <a:avLst/>
          </a:prstGeom>
        </p:spPr>
        <p:txBody>
          <a:bodyPr>
            <a:normAutofit/>
          </a:bodyPr>
          <a:lstStyle>
            <a:lvl1pPr>
              <a:lnSpc>
                <a:spcPct val="100000"/>
              </a:lnSpc>
              <a:defRPr sz="2100"/>
            </a:lvl1pPr>
          </a:lstStyle>
          <a:p>
            <a:pPr lvl="0"/>
            <a:r>
              <a:rPr lang="fi-FI" noProof="0"/>
              <a:t>Muokkaa tekstin perustyylejä napsauttamalla</a:t>
            </a:r>
          </a:p>
        </p:txBody>
      </p:sp>
      <p:sp>
        <p:nvSpPr>
          <p:cNvPr id="7" name="Title 1">
            <a:extLst>
              <a:ext uri="{FF2B5EF4-FFF2-40B4-BE49-F238E27FC236}">
                <a16:creationId xmlns:a16="http://schemas.microsoft.com/office/drawing/2014/main" id="{C0F32E6A-AD6F-42FE-B17D-F8CBD0BE20F0}"/>
              </a:ext>
            </a:extLst>
          </p:cNvPr>
          <p:cNvSpPr>
            <a:spLocks noGrp="1"/>
          </p:cNvSpPr>
          <p:nvPr>
            <p:ph type="title"/>
          </p:nvPr>
        </p:nvSpPr>
        <p:spPr>
          <a:xfrm>
            <a:off x="5808317" y="485321"/>
            <a:ext cx="5517267" cy="1144848"/>
          </a:xfrm>
        </p:spPr>
        <p:txBody>
          <a:bodyPr anchor="t" anchorCtr="0">
            <a:normAutofit/>
          </a:bodyPr>
          <a:lstStyle>
            <a:lvl1pPr algn="l">
              <a:defRPr sz="3200"/>
            </a:lvl1pPr>
          </a:lstStyle>
          <a:p>
            <a:r>
              <a:rPr lang="fi-FI" noProof="0"/>
              <a:t>Muokkaa ots. perustyyl. napsautt.</a:t>
            </a:r>
          </a:p>
        </p:txBody>
      </p:sp>
    </p:spTree>
    <p:extLst>
      <p:ext uri="{BB962C8B-B14F-4D97-AF65-F5344CB8AC3E}">
        <p14:creationId xmlns:p14="http://schemas.microsoft.com/office/powerpoint/2010/main" val="71693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plus teksti vasemmalla">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7397856" y="0"/>
            <a:ext cx="4794144" cy="6858000"/>
          </a:xfrm>
        </p:spPr>
        <p:txBody>
          <a:bodyPr/>
          <a:lstStyle/>
          <a:p>
            <a:pPr lvl="0"/>
            <a:r>
              <a:rPr lang="fi-FI" noProof="0"/>
              <a:t>Muokkaa tekstin perustyylejä napsauttamalla</a:t>
            </a:r>
          </a:p>
        </p:txBody>
      </p:sp>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a:xfrm>
            <a:off x="2260236" y="6312454"/>
            <a:ext cx="4123446" cy="376884"/>
          </a:xfrm>
        </p:spPr>
        <p:txBody>
          <a:bodyPr/>
          <a:lstStyle/>
          <a:p>
            <a:r>
              <a:rPr lang="de-DE"/>
              <a:t>© </a:t>
            </a:r>
            <a:r>
              <a:rPr lang="en-US"/>
              <a:t>Sydänliitto</a:t>
            </a:r>
          </a:p>
        </p:txBody>
      </p:sp>
      <p:sp>
        <p:nvSpPr>
          <p:cNvPr id="5" name="Text Placeholder 20"/>
          <p:cNvSpPr>
            <a:spLocks noGrp="1"/>
          </p:cNvSpPr>
          <p:nvPr>
            <p:ph type="body" sz="quarter" idx="17"/>
          </p:nvPr>
        </p:nvSpPr>
        <p:spPr>
          <a:xfrm>
            <a:off x="822385" y="1991441"/>
            <a:ext cx="5561297" cy="3834866"/>
          </a:xfrm>
          <a:prstGeom prst="rect">
            <a:avLst/>
          </a:prstGeom>
        </p:spPr>
        <p:txBody>
          <a:bodyPr>
            <a:normAutofit/>
          </a:bodyPr>
          <a:lstStyle>
            <a:lvl1pPr>
              <a:lnSpc>
                <a:spcPct val="100000"/>
              </a:lnSpc>
              <a:defRPr sz="2100"/>
            </a:lvl1pPr>
          </a:lstStyle>
          <a:p>
            <a:pPr lvl="0"/>
            <a:r>
              <a:rPr lang="fi-FI" noProof="0"/>
              <a:t>Muokkaa tekstin perustyylejä napsauttamalla</a:t>
            </a:r>
          </a:p>
        </p:txBody>
      </p:sp>
      <p:sp>
        <p:nvSpPr>
          <p:cNvPr id="2" name="Title 1"/>
          <p:cNvSpPr>
            <a:spLocks noGrp="1"/>
          </p:cNvSpPr>
          <p:nvPr>
            <p:ph type="title"/>
          </p:nvPr>
        </p:nvSpPr>
        <p:spPr>
          <a:xfrm>
            <a:off x="822385" y="552231"/>
            <a:ext cx="5561297" cy="1439210"/>
          </a:xfrm>
        </p:spPr>
        <p:txBody>
          <a:bodyPr anchor="t" anchorCtr="0">
            <a:normAutofit/>
          </a:bodyPr>
          <a:lstStyle>
            <a:lvl1pPr algn="l">
              <a:defRPr sz="3200"/>
            </a:lvl1pPr>
          </a:lstStyle>
          <a:p>
            <a:r>
              <a:rPr lang="fi-FI" noProof="0"/>
              <a:t>Muokkaa ots. perustyyl. napsautt.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tekstinos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2" name="Otsikko 1"/>
          <p:cNvSpPr>
            <a:spLocks noGrp="1"/>
          </p:cNvSpPr>
          <p:nvPr>
            <p:ph type="title"/>
          </p:nvPr>
        </p:nvSpPr>
        <p:spPr>
          <a:xfrm>
            <a:off x="2260236" y="1511155"/>
            <a:ext cx="7671530" cy="3833114"/>
          </a:xfrm>
        </p:spPr>
        <p:txBody>
          <a:bodyPr>
            <a:normAutofit/>
          </a:bodyPr>
          <a:lstStyle>
            <a:lvl1pPr>
              <a:defRPr sz="4300"/>
            </a:lvl1pPr>
          </a:lstStyle>
          <a:p>
            <a:r>
              <a:rPr lang="fi-FI"/>
              <a:t>Muokkaa ots. perustyyl. napsautt.</a:t>
            </a:r>
          </a:p>
        </p:txBody>
      </p:sp>
    </p:spTree>
    <p:extLst>
      <p:ext uri="{BB962C8B-B14F-4D97-AF65-F5344CB8AC3E}">
        <p14:creationId xmlns:p14="http://schemas.microsoft.com/office/powerpoint/2010/main" val="380433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tekstinosto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6" name="Text Placeholder 10"/>
          <p:cNvSpPr>
            <a:spLocks noGrp="1"/>
          </p:cNvSpPr>
          <p:nvPr>
            <p:ph type="body" sz="quarter" idx="19"/>
          </p:nvPr>
        </p:nvSpPr>
        <p:spPr>
          <a:xfrm>
            <a:off x="822385" y="1031693"/>
            <a:ext cx="10547231" cy="4794614"/>
          </a:xfrm>
        </p:spPr>
        <p:txBody>
          <a:bodyPr anchor="t" anchorCtr="0">
            <a:normAutofit/>
          </a:bodyPr>
          <a:lstStyle>
            <a:lvl1pPr algn="l">
              <a:defRPr sz="3200"/>
            </a:lvl1pPr>
          </a:lstStyle>
          <a:p>
            <a:pPr lvl="0"/>
            <a:r>
              <a:rPr lang="fi-FI" noProof="0"/>
              <a:t>Muokkaa tekstin perustyylejä napsauttamalla</a:t>
            </a:r>
          </a:p>
        </p:txBody>
      </p:sp>
    </p:spTree>
    <p:extLst>
      <p:ext uri="{BB962C8B-B14F-4D97-AF65-F5344CB8AC3E}">
        <p14:creationId xmlns:p14="http://schemas.microsoft.com/office/powerpoint/2010/main" val="20661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kuva + 2/3 tekst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6" name="Text Placeholder 20"/>
          <p:cNvSpPr>
            <a:spLocks noGrp="1"/>
          </p:cNvSpPr>
          <p:nvPr>
            <p:ph type="body" sz="quarter" idx="14"/>
          </p:nvPr>
        </p:nvSpPr>
        <p:spPr>
          <a:xfrm>
            <a:off x="4680881" y="1607046"/>
            <a:ext cx="6712029" cy="3931584"/>
          </a:xfrm>
          <a:prstGeom prst="rect">
            <a:avLst/>
          </a:prstGeom>
        </p:spPr>
        <p:txBody>
          <a:bodyPr/>
          <a:lstStyle>
            <a:lvl1pPr>
              <a:lnSpc>
                <a:spcPct val="100000"/>
              </a:lnSpc>
              <a:defRPr sz="2400" baseline="0"/>
            </a:lvl1pPr>
          </a:lstStyle>
          <a:p>
            <a:pPr lvl="0"/>
            <a:r>
              <a:rPr lang="fi-FI" noProof="0"/>
              <a:t>Muokkaa tekstin perustyylejä napsauttamalla</a:t>
            </a:r>
          </a:p>
        </p:txBody>
      </p:sp>
      <p:sp>
        <p:nvSpPr>
          <p:cNvPr id="7" name="Text Placeholder 43"/>
          <p:cNvSpPr>
            <a:spLocks noGrp="1"/>
          </p:cNvSpPr>
          <p:nvPr>
            <p:ph type="body" sz="quarter" idx="15" hasCustomPrompt="1"/>
          </p:nvPr>
        </p:nvSpPr>
        <p:spPr>
          <a:xfrm>
            <a:off x="4657586" y="5617867"/>
            <a:ext cx="6712029" cy="281873"/>
          </a:xfrm>
          <a:prstGeom prst="rect">
            <a:avLst/>
          </a:prstGeom>
        </p:spPr>
        <p:txBody>
          <a:bodyPr/>
          <a:lstStyle>
            <a:lvl1pPr>
              <a:defRPr sz="1300"/>
            </a:lvl1pPr>
          </a:lstStyle>
          <a:p>
            <a:pPr lvl="0"/>
            <a:r>
              <a:rPr lang="fi-FI" noProof="0"/>
              <a:t>Lähde: Suomen Sydänliitto ry</a:t>
            </a:r>
          </a:p>
        </p:txBody>
      </p:sp>
      <p:sp>
        <p:nvSpPr>
          <p:cNvPr id="8" name="Content Placeholder 4"/>
          <p:cNvSpPr>
            <a:spLocks noGrp="1"/>
          </p:cNvSpPr>
          <p:nvPr>
            <p:ph sz="quarter" idx="16"/>
          </p:nvPr>
        </p:nvSpPr>
        <p:spPr>
          <a:xfrm>
            <a:off x="822385" y="552231"/>
            <a:ext cx="3355921" cy="5369968"/>
          </a:xfrm>
          <a:prstGeom prst="rect">
            <a:avLst/>
          </a:prstGeom>
        </p:spPr>
        <p:txBody>
          <a:bodyPr anchor="ctr" anchorCtr="0"/>
          <a:lstStyle>
            <a:lvl1pPr>
              <a:defRPr/>
            </a:lvl1pPr>
          </a:lstStyle>
          <a:p>
            <a:pPr lvl="0"/>
            <a:r>
              <a:rPr lang="fi-FI" noProof="0"/>
              <a:t>Muokkaa tekstin perustyylejä napsauttamalla</a:t>
            </a:r>
          </a:p>
        </p:txBody>
      </p:sp>
      <p:sp>
        <p:nvSpPr>
          <p:cNvPr id="2" name="Otsikko 1"/>
          <p:cNvSpPr>
            <a:spLocks noGrp="1"/>
          </p:cNvSpPr>
          <p:nvPr>
            <p:ph type="title"/>
          </p:nvPr>
        </p:nvSpPr>
        <p:spPr>
          <a:xfrm>
            <a:off x="4657586" y="551765"/>
            <a:ext cx="6712029" cy="960219"/>
          </a:xfrm>
        </p:spPr>
        <p:txBody>
          <a:bodyPr>
            <a:normAutofit/>
          </a:bodyPr>
          <a:lstStyle>
            <a:lvl1pPr algn="l">
              <a:defRPr sz="3200"/>
            </a:lvl1pPr>
          </a:lstStyle>
          <a:p>
            <a:r>
              <a:rPr lang="fi-FI"/>
              <a:t>Muokkaa ots. perustyyl. napsautt.</a:t>
            </a:r>
          </a:p>
        </p:txBody>
      </p:sp>
    </p:spTree>
    <p:extLst>
      <p:ext uri="{BB962C8B-B14F-4D97-AF65-F5344CB8AC3E}">
        <p14:creationId xmlns:p14="http://schemas.microsoft.com/office/powerpoint/2010/main" val="14141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9602B0-E681-4BBA-8B5A-5DBC1E3322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8CFE376-D012-43F6-BAA7-BCE3558C7035}"/>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A8FE447-6353-4000-89A1-CD5F00D5548E}"/>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5" name="Alatunnisteen paikkamerkki 4">
            <a:extLst>
              <a:ext uri="{FF2B5EF4-FFF2-40B4-BE49-F238E27FC236}">
                <a16:creationId xmlns:a16="http://schemas.microsoft.com/office/drawing/2014/main" id="{6F22EC2B-EE05-4376-BC80-6D3035A0175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0BE3F1-30CF-4772-899C-DE5D48B1564A}"/>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1842387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kolumnia viivall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7" name="Text Placeholder 20"/>
          <p:cNvSpPr>
            <a:spLocks noGrp="1"/>
          </p:cNvSpPr>
          <p:nvPr>
            <p:ph type="body" sz="quarter" idx="17"/>
          </p:nvPr>
        </p:nvSpPr>
        <p:spPr>
          <a:xfrm>
            <a:off x="822384" y="1031693"/>
            <a:ext cx="4794146" cy="4794615"/>
          </a:xfrm>
          <a:prstGeom prst="rect">
            <a:avLst/>
          </a:prstGeom>
        </p:spPr>
        <p:txBody>
          <a:bodyPr>
            <a:normAutofit/>
          </a:bodyPr>
          <a:lstStyle>
            <a:lvl1pPr>
              <a:lnSpc>
                <a:spcPct val="100000"/>
              </a:lnSpc>
              <a:defRPr sz="2100"/>
            </a:lvl1pPr>
          </a:lstStyle>
          <a:p>
            <a:pPr lvl="0"/>
            <a:r>
              <a:rPr lang="fi-FI" noProof="0"/>
              <a:t>Muokkaa tekstin perustyylejä napsauttamalla</a:t>
            </a:r>
          </a:p>
        </p:txBody>
      </p:sp>
      <p:sp>
        <p:nvSpPr>
          <p:cNvPr id="8" name="Text Placeholder 20"/>
          <p:cNvSpPr>
            <a:spLocks noGrp="1"/>
          </p:cNvSpPr>
          <p:nvPr>
            <p:ph type="body" sz="quarter" idx="18"/>
          </p:nvPr>
        </p:nvSpPr>
        <p:spPr>
          <a:xfrm>
            <a:off x="6575471" y="1031693"/>
            <a:ext cx="4794144" cy="4794615"/>
          </a:xfrm>
          <a:prstGeom prst="rect">
            <a:avLst/>
          </a:prstGeom>
        </p:spPr>
        <p:txBody>
          <a:bodyPr>
            <a:normAutofit/>
          </a:bodyPr>
          <a:lstStyle>
            <a:lvl1pPr>
              <a:lnSpc>
                <a:spcPct val="100000"/>
              </a:lnSpc>
              <a:defRPr sz="2100"/>
            </a:lvl1pPr>
          </a:lstStyle>
          <a:p>
            <a:pPr lvl="0"/>
            <a:r>
              <a:rPr lang="fi-FI" noProof="0"/>
              <a:t>Muokkaa tekstin perustyylejä napsauttamalla</a:t>
            </a:r>
          </a:p>
        </p:txBody>
      </p:sp>
      <p:cxnSp>
        <p:nvCxnSpPr>
          <p:cNvPr id="6" name="Suora yhdysviiva 5"/>
          <p:cNvCxnSpPr/>
          <p:nvPr userDrawn="1"/>
        </p:nvCxnSpPr>
        <p:spPr>
          <a:xfrm>
            <a:off x="6095999" y="1031693"/>
            <a:ext cx="0" cy="47946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7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kolumnia otsikoill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5" name="Text Placeholder 20"/>
          <p:cNvSpPr>
            <a:spLocks noGrp="1"/>
          </p:cNvSpPr>
          <p:nvPr>
            <p:ph type="body" sz="quarter" idx="17"/>
          </p:nvPr>
        </p:nvSpPr>
        <p:spPr>
          <a:xfrm>
            <a:off x="812799" y="1991441"/>
            <a:ext cx="4803729" cy="3834866"/>
          </a:xfrm>
          <a:prstGeom prst="rect">
            <a:avLst/>
          </a:prstGeom>
        </p:spPr>
        <p:txBody>
          <a:bodyPr>
            <a:normAutofit/>
          </a:bodyPr>
          <a:lstStyle>
            <a:lvl1pPr>
              <a:lnSpc>
                <a:spcPct val="100000"/>
              </a:lnSpc>
              <a:defRPr sz="2100"/>
            </a:lvl1pPr>
          </a:lstStyle>
          <a:p>
            <a:pPr lvl="0"/>
            <a:r>
              <a:rPr lang="fi-FI" noProof="0"/>
              <a:t>Muokkaa tekstin perustyylejä napsauttamalla</a:t>
            </a:r>
          </a:p>
        </p:txBody>
      </p:sp>
      <p:sp>
        <p:nvSpPr>
          <p:cNvPr id="6" name="Text Placeholder 20"/>
          <p:cNvSpPr>
            <a:spLocks noGrp="1"/>
          </p:cNvSpPr>
          <p:nvPr>
            <p:ph type="body" sz="quarter" idx="18"/>
          </p:nvPr>
        </p:nvSpPr>
        <p:spPr>
          <a:xfrm>
            <a:off x="6581717" y="1991441"/>
            <a:ext cx="4787898" cy="3834866"/>
          </a:xfrm>
          <a:prstGeom prst="rect">
            <a:avLst/>
          </a:prstGeom>
        </p:spPr>
        <p:txBody>
          <a:bodyPr>
            <a:normAutofit/>
          </a:bodyPr>
          <a:lstStyle>
            <a:lvl1pPr>
              <a:lnSpc>
                <a:spcPct val="100000"/>
              </a:lnSpc>
              <a:defRPr sz="2100"/>
            </a:lvl1pPr>
          </a:lstStyle>
          <a:p>
            <a:pPr lvl="0"/>
            <a:r>
              <a:rPr lang="fi-FI" noProof="0"/>
              <a:t>Muokkaa tekstin perustyylejä napsauttamalla</a:t>
            </a:r>
          </a:p>
        </p:txBody>
      </p:sp>
      <p:sp>
        <p:nvSpPr>
          <p:cNvPr id="11" name="Text Placeholder 10"/>
          <p:cNvSpPr>
            <a:spLocks noGrp="1"/>
          </p:cNvSpPr>
          <p:nvPr>
            <p:ph type="body" sz="quarter" idx="19"/>
          </p:nvPr>
        </p:nvSpPr>
        <p:spPr>
          <a:xfrm>
            <a:off x="6580716" y="552231"/>
            <a:ext cx="4788899" cy="958923"/>
          </a:xfrm>
        </p:spPr>
        <p:txBody>
          <a:bodyPr anchor="ctr" anchorCtr="0">
            <a:normAutofit/>
          </a:bodyPr>
          <a:lstStyle>
            <a:lvl1pPr algn="ctr">
              <a:defRPr sz="3200"/>
            </a:lvl1pPr>
          </a:lstStyle>
          <a:p>
            <a:pPr lvl="0"/>
            <a:r>
              <a:rPr lang="fi-FI" noProof="0"/>
              <a:t>Muokkaa tekstin perustyylejä napsauttamalla</a:t>
            </a:r>
          </a:p>
        </p:txBody>
      </p:sp>
      <p:sp>
        <p:nvSpPr>
          <p:cNvPr id="10" name="Text Placeholder 10"/>
          <p:cNvSpPr>
            <a:spLocks noGrp="1"/>
          </p:cNvSpPr>
          <p:nvPr>
            <p:ph type="body" sz="quarter" idx="20"/>
          </p:nvPr>
        </p:nvSpPr>
        <p:spPr>
          <a:xfrm>
            <a:off x="837324" y="552231"/>
            <a:ext cx="4779205" cy="958923"/>
          </a:xfrm>
        </p:spPr>
        <p:txBody>
          <a:bodyPr anchor="ctr" anchorCtr="0">
            <a:normAutofit/>
          </a:bodyPr>
          <a:lstStyle>
            <a:lvl1pPr algn="ctr">
              <a:defRPr sz="3200"/>
            </a:lvl1pPr>
          </a:lstStyle>
          <a:p>
            <a:pPr lvl="0"/>
            <a:r>
              <a:rPr lang="fi-FI" noProof="0"/>
              <a:t>Muokkaa tekstin perustyylejä napsauttamalla</a:t>
            </a:r>
          </a:p>
        </p:txBody>
      </p:sp>
      <p:cxnSp>
        <p:nvCxnSpPr>
          <p:cNvPr id="9" name="Suora yhdysviiva 8"/>
          <p:cNvCxnSpPr/>
          <p:nvPr userDrawn="1"/>
        </p:nvCxnSpPr>
        <p:spPr>
          <a:xfrm>
            <a:off x="6095999" y="1991441"/>
            <a:ext cx="0" cy="38348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4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oikealla (ei otsikkoa)">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7054941" y="0"/>
            <a:ext cx="5137059" cy="6858000"/>
          </a:xfrm>
        </p:spPr>
        <p:txBody>
          <a:bodyPr/>
          <a:lstStyle>
            <a:lvl1pPr>
              <a:defRPr/>
            </a:lvl1pPr>
          </a:lstStyle>
          <a:p>
            <a:pPr lvl="0"/>
            <a:r>
              <a:rPr lang="fi-FI" noProof="0"/>
              <a:t>Muokkaa tekstin perustyylejä napsauttamalla</a:t>
            </a:r>
          </a:p>
        </p:txBody>
      </p:sp>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a:xfrm>
            <a:off x="2260236" y="6312454"/>
            <a:ext cx="3931658" cy="376884"/>
          </a:xfrm>
        </p:spPr>
        <p:txBody>
          <a:bodyPr/>
          <a:lstStyle/>
          <a:p>
            <a:r>
              <a:rPr lang="de-DE"/>
              <a:t>© </a:t>
            </a:r>
            <a:r>
              <a:rPr lang="en-US"/>
              <a:t>Sydänliitto</a:t>
            </a:r>
          </a:p>
        </p:txBody>
      </p:sp>
      <p:sp>
        <p:nvSpPr>
          <p:cNvPr id="5" name="Text Placeholder 20"/>
          <p:cNvSpPr>
            <a:spLocks noGrp="1"/>
          </p:cNvSpPr>
          <p:nvPr>
            <p:ph type="body" sz="quarter" idx="17"/>
          </p:nvPr>
        </p:nvSpPr>
        <p:spPr>
          <a:xfrm>
            <a:off x="822384" y="1031694"/>
            <a:ext cx="5369510" cy="4794613"/>
          </a:xfrm>
          <a:prstGeom prst="rect">
            <a:avLst/>
          </a:prstGeom>
        </p:spPr>
        <p:txBody>
          <a:bodyPr>
            <a:normAutofit/>
          </a:bodyPr>
          <a:lstStyle>
            <a:lvl1pPr>
              <a:lnSpc>
                <a:spcPct val="100000"/>
              </a:lnSpc>
              <a:defRPr sz="2100"/>
            </a:lvl1pPr>
          </a:lstStyle>
          <a:p>
            <a:pPr lvl="0"/>
            <a:r>
              <a:rPr lang="fi-FI" noProof="0"/>
              <a:t>Muokkaa tekstin perustyylejä napsauttamalla</a:t>
            </a:r>
          </a:p>
        </p:txBody>
      </p:sp>
    </p:spTree>
    <p:extLst>
      <p:ext uri="{BB962C8B-B14F-4D97-AF65-F5344CB8AC3E}">
        <p14:creationId xmlns:p14="http://schemas.microsoft.com/office/powerpoint/2010/main" val="1867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tekstialuetta ja kuva-a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15" name="Text Placeholder 20"/>
          <p:cNvSpPr>
            <a:spLocks noGrp="1"/>
          </p:cNvSpPr>
          <p:nvPr>
            <p:ph type="body" sz="quarter" idx="14"/>
          </p:nvPr>
        </p:nvSpPr>
        <p:spPr>
          <a:xfrm>
            <a:off x="822386" y="1031711"/>
            <a:ext cx="3355921" cy="4315135"/>
          </a:xfrm>
          <a:prstGeom prst="rect">
            <a:avLst/>
          </a:prstGeom>
        </p:spPr>
        <p:txBody>
          <a:bodyPr>
            <a:normAutofit/>
          </a:bodyPr>
          <a:lstStyle>
            <a:lvl1pPr>
              <a:defRPr sz="2100"/>
            </a:lvl1pPr>
          </a:lstStyle>
          <a:p>
            <a:pPr lvl="0"/>
            <a:r>
              <a:rPr lang="fi-FI" noProof="0"/>
              <a:t>Muokkaa tekstin perustyylejä napsauttamalla</a:t>
            </a:r>
          </a:p>
        </p:txBody>
      </p:sp>
      <p:sp>
        <p:nvSpPr>
          <p:cNvPr id="17" name="Text Placeholder 20"/>
          <p:cNvSpPr>
            <a:spLocks noGrp="1"/>
          </p:cNvSpPr>
          <p:nvPr>
            <p:ph type="body" sz="quarter" idx="16"/>
          </p:nvPr>
        </p:nvSpPr>
        <p:spPr>
          <a:xfrm>
            <a:off x="8013881" y="1031696"/>
            <a:ext cx="3355734" cy="4315150"/>
          </a:xfrm>
          <a:prstGeom prst="rect">
            <a:avLst/>
          </a:prstGeom>
        </p:spPr>
        <p:txBody>
          <a:bodyPr>
            <a:normAutofit/>
          </a:bodyPr>
          <a:lstStyle>
            <a:lvl1pPr>
              <a:defRPr sz="2100"/>
            </a:lvl1pPr>
          </a:lstStyle>
          <a:p>
            <a:pPr lvl="0"/>
            <a:r>
              <a:rPr lang="fi-FI" noProof="0"/>
              <a:t>Muokkaa tekstin perustyylejä napsauttamalla</a:t>
            </a:r>
          </a:p>
        </p:txBody>
      </p:sp>
      <p:sp>
        <p:nvSpPr>
          <p:cNvPr id="19" name="Content Placeholder 18"/>
          <p:cNvSpPr>
            <a:spLocks noGrp="1"/>
          </p:cNvSpPr>
          <p:nvPr>
            <p:ph sz="quarter" idx="17"/>
          </p:nvPr>
        </p:nvSpPr>
        <p:spPr>
          <a:xfrm>
            <a:off x="4418040" y="1031295"/>
            <a:ext cx="3355921" cy="4315551"/>
          </a:xfrm>
        </p:spPr>
        <p:txBody>
          <a:bodyPr/>
          <a:lstStyle/>
          <a:p>
            <a:pPr lvl="0"/>
            <a:r>
              <a:rPr lang="fi-FI" noProof="0"/>
              <a:t>Muokkaa tekstin perustyylejä napsauttamalla</a:t>
            </a:r>
          </a:p>
        </p:txBody>
      </p:sp>
    </p:spTree>
    <p:extLst>
      <p:ext uri="{BB962C8B-B14F-4D97-AF65-F5344CB8AC3E}">
        <p14:creationId xmlns:p14="http://schemas.microsoft.com/office/powerpoint/2010/main" val="126550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tekstialue 3 (taustavärillä)">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6" name="Text Placeholder 10"/>
          <p:cNvSpPr>
            <a:spLocks noGrp="1"/>
          </p:cNvSpPr>
          <p:nvPr>
            <p:ph type="body" sz="quarter" idx="19"/>
          </p:nvPr>
        </p:nvSpPr>
        <p:spPr>
          <a:xfrm>
            <a:off x="822385" y="1031693"/>
            <a:ext cx="10547231" cy="4794614"/>
          </a:xfrm>
        </p:spPr>
        <p:txBody>
          <a:bodyPr anchor="t" anchorCtr="0">
            <a:normAutofit/>
          </a:bodyPr>
          <a:lstStyle>
            <a:lvl1pPr algn="l">
              <a:defRPr sz="3200"/>
            </a:lvl1pPr>
          </a:lstStyle>
          <a:p>
            <a:pPr lvl="0"/>
            <a:r>
              <a:rPr lang="fi-FI" noProof="0"/>
              <a:t>Muokkaa tekstin perustyylejä napsauttamalla</a:t>
            </a:r>
          </a:p>
        </p:txBody>
      </p:sp>
    </p:spTree>
    <p:extLst>
      <p:ext uri="{BB962C8B-B14F-4D97-AF65-F5344CB8AC3E}">
        <p14:creationId xmlns:p14="http://schemas.microsoft.com/office/powerpoint/2010/main" val="13771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ulukko ja kuva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7" name="Content Placeholder 6"/>
          <p:cNvSpPr>
            <a:spLocks noGrp="1"/>
          </p:cNvSpPr>
          <p:nvPr>
            <p:ph sz="quarter" idx="12"/>
          </p:nvPr>
        </p:nvSpPr>
        <p:spPr>
          <a:xfrm>
            <a:off x="4178118" y="1607047"/>
            <a:ext cx="7201083" cy="4219260"/>
          </a:xfrm>
        </p:spPr>
        <p:txBody>
          <a:bodyPr/>
          <a:lstStyle/>
          <a:p>
            <a:pPr lvl="0"/>
            <a:r>
              <a:rPr lang="fi-FI" noProof="0"/>
              <a:t>Muokkaa tekstin perustyylejä napsauttamalla</a:t>
            </a:r>
          </a:p>
        </p:txBody>
      </p:sp>
      <p:sp>
        <p:nvSpPr>
          <p:cNvPr id="9" name="Text Placeholder 8"/>
          <p:cNvSpPr>
            <a:spLocks noGrp="1"/>
          </p:cNvSpPr>
          <p:nvPr>
            <p:ph type="body" sz="quarter" idx="13"/>
          </p:nvPr>
        </p:nvSpPr>
        <p:spPr>
          <a:xfrm>
            <a:off x="822384" y="1607047"/>
            <a:ext cx="2876262" cy="4219260"/>
          </a:xfrm>
        </p:spPr>
        <p:txBody>
          <a:bodyPr/>
          <a:lstStyle/>
          <a:p>
            <a:pPr lvl="0"/>
            <a:r>
              <a:rPr lang="fi-FI" noProof="0"/>
              <a:t>Muokkaa tekstin perustyylejä napsauttamalla</a:t>
            </a:r>
          </a:p>
        </p:txBody>
      </p:sp>
      <p:sp>
        <p:nvSpPr>
          <p:cNvPr id="2" name="Otsikko 1"/>
          <p:cNvSpPr>
            <a:spLocks noGrp="1"/>
          </p:cNvSpPr>
          <p:nvPr>
            <p:ph type="title"/>
          </p:nvPr>
        </p:nvSpPr>
        <p:spPr>
          <a:xfrm>
            <a:off x="822385" y="545905"/>
            <a:ext cx="10547231" cy="773465"/>
          </a:xfrm>
        </p:spPr>
        <p:txBody>
          <a:bodyPr>
            <a:normAutofit/>
          </a:bodyPr>
          <a:lstStyle>
            <a:lvl1pPr algn="l">
              <a:defRPr sz="3200"/>
            </a:lvl1pPr>
          </a:lstStyle>
          <a:p>
            <a:r>
              <a:rPr lang="fi-FI"/>
              <a:t>Muokkaa ots. perustyyl. napsautt.</a:t>
            </a:r>
          </a:p>
        </p:txBody>
      </p:sp>
    </p:spTree>
    <p:extLst>
      <p:ext uri="{BB962C8B-B14F-4D97-AF65-F5344CB8AC3E}">
        <p14:creationId xmlns:p14="http://schemas.microsoft.com/office/powerpoint/2010/main" val="147622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hjelma">
    <p:spTree>
      <p:nvGrpSpPr>
        <p:cNvPr id="1" name=""/>
        <p:cNvGrpSpPr/>
        <p:nvPr/>
      </p:nvGrpSpPr>
      <p:grpSpPr>
        <a:xfrm>
          <a:off x="0" y="0"/>
          <a:ext cx="0" cy="0"/>
          <a:chOff x="0" y="0"/>
          <a:chExt cx="0" cy="0"/>
        </a:xfrm>
      </p:grpSpPr>
      <p:sp>
        <p:nvSpPr>
          <p:cNvPr id="15" name="Text Placeholder 12"/>
          <p:cNvSpPr>
            <a:spLocks noGrp="1"/>
          </p:cNvSpPr>
          <p:nvPr>
            <p:ph type="body" sz="quarter" idx="13" hasCustomPrompt="1"/>
          </p:nvPr>
        </p:nvSpPr>
        <p:spPr>
          <a:xfrm>
            <a:off x="822385" y="1702939"/>
            <a:ext cx="4794144" cy="575354"/>
          </a:xfrm>
        </p:spPr>
        <p:txBody>
          <a:bodyPr anchor="ctr" anchorCtr="0">
            <a:normAutofit/>
          </a:bodyPr>
          <a:lstStyle>
            <a:lvl1pPr>
              <a:defRPr sz="2100" b="1">
                <a:solidFill>
                  <a:srgbClr val="ED1F2D"/>
                </a:solidFill>
              </a:defRPr>
            </a:lvl1pPr>
          </a:lstStyle>
          <a:p>
            <a:pPr lvl="0"/>
            <a:r>
              <a:rPr lang="fi-FI" noProof="0"/>
              <a:t>Alaotsikko P.K.VVVV</a:t>
            </a:r>
          </a:p>
        </p:txBody>
      </p:sp>
      <p:sp>
        <p:nvSpPr>
          <p:cNvPr id="16" name="Text Placeholder 12"/>
          <p:cNvSpPr>
            <a:spLocks noGrp="1"/>
          </p:cNvSpPr>
          <p:nvPr>
            <p:ph type="body" sz="quarter" idx="14" hasCustomPrompt="1"/>
          </p:nvPr>
        </p:nvSpPr>
        <p:spPr>
          <a:xfrm>
            <a:off x="6096000" y="1702939"/>
            <a:ext cx="5273616" cy="575354"/>
          </a:xfrm>
        </p:spPr>
        <p:txBody>
          <a:bodyPr anchor="ctr" anchorCtr="0">
            <a:normAutofit/>
          </a:bodyPr>
          <a:lstStyle>
            <a:lvl1pPr>
              <a:defRPr sz="2100" b="1">
                <a:solidFill>
                  <a:srgbClr val="ED1F2D"/>
                </a:solidFill>
              </a:defRPr>
            </a:lvl1pPr>
          </a:lstStyle>
          <a:p>
            <a:pPr lvl="0"/>
            <a:r>
              <a:rPr lang="fi-FI" noProof="0"/>
              <a:t>Alaotsikko P.K.VVVV</a:t>
            </a:r>
          </a:p>
        </p:txBody>
      </p:sp>
      <p:sp>
        <p:nvSpPr>
          <p:cNvPr id="19" name="Text Placeholder 18"/>
          <p:cNvSpPr>
            <a:spLocks noGrp="1"/>
          </p:cNvSpPr>
          <p:nvPr>
            <p:ph type="body" sz="quarter" idx="15" hasCustomPrompt="1"/>
          </p:nvPr>
        </p:nvSpPr>
        <p:spPr>
          <a:xfrm>
            <a:off x="822385" y="2470078"/>
            <a:ext cx="4794144" cy="3355206"/>
          </a:xfrm>
        </p:spPr>
        <p:txBody>
          <a:bodyPr>
            <a:normAutofit/>
          </a:bodyPr>
          <a:lstStyle>
            <a:lvl1pPr>
              <a:lnSpc>
                <a:spcPct val="100000"/>
              </a:lnSpc>
              <a:defRPr sz="1300"/>
            </a:lvl1pPr>
          </a:lstStyle>
          <a:p>
            <a:pPr lvl="0"/>
            <a:r>
              <a:rPr lang="fi-FI" noProof="0"/>
              <a:t>10:00-11:00	Ohjelma</a:t>
            </a:r>
          </a:p>
          <a:p>
            <a:pPr lvl="0"/>
            <a:r>
              <a:rPr lang="fi-FI" noProof="0"/>
              <a:t>Aika	Ohjelma</a:t>
            </a:r>
          </a:p>
          <a:p>
            <a:pPr lvl="0"/>
            <a:r>
              <a:rPr lang="fi-FI" noProof="0"/>
              <a:t>Aika	Ohjelma</a:t>
            </a:r>
          </a:p>
          <a:p>
            <a:pPr lvl="0"/>
            <a:r>
              <a:rPr lang="fi-FI" noProof="0"/>
              <a:t>Aika	Ohjelma</a:t>
            </a:r>
          </a:p>
        </p:txBody>
      </p:sp>
      <p:sp>
        <p:nvSpPr>
          <p:cNvPr id="20" name="Text Placeholder 18"/>
          <p:cNvSpPr>
            <a:spLocks noGrp="1"/>
          </p:cNvSpPr>
          <p:nvPr>
            <p:ph type="body" sz="quarter" idx="16" hasCustomPrompt="1"/>
          </p:nvPr>
        </p:nvSpPr>
        <p:spPr>
          <a:xfrm>
            <a:off x="6096000" y="2470078"/>
            <a:ext cx="5273616" cy="3355206"/>
          </a:xfrm>
        </p:spPr>
        <p:txBody>
          <a:bodyPr>
            <a:normAutofit/>
          </a:bodyPr>
          <a:lstStyle>
            <a:lvl1pPr>
              <a:lnSpc>
                <a:spcPct val="100000"/>
              </a:lnSpc>
              <a:defRPr sz="1300"/>
            </a:lvl1pPr>
          </a:lstStyle>
          <a:p>
            <a:pPr lvl="0"/>
            <a:r>
              <a:rPr lang="fi-FI" noProof="0"/>
              <a:t>10:00-11:00	Ohjelma</a:t>
            </a:r>
          </a:p>
          <a:p>
            <a:pPr lvl="0"/>
            <a:r>
              <a:rPr lang="fi-FI" noProof="0"/>
              <a:t>Aika	Ohjelma</a:t>
            </a:r>
          </a:p>
          <a:p>
            <a:pPr lvl="0"/>
            <a:r>
              <a:rPr lang="fi-FI" noProof="0"/>
              <a:t>Aika	Ohjelma</a:t>
            </a:r>
          </a:p>
          <a:p>
            <a:pPr lvl="0"/>
            <a:r>
              <a:rPr lang="fi-FI" noProof="0"/>
              <a:t>Aika	Ohjelma</a:t>
            </a:r>
          </a:p>
        </p:txBody>
      </p:sp>
      <p:sp>
        <p:nvSpPr>
          <p:cNvPr id="2" name="Otsikko 1"/>
          <p:cNvSpPr>
            <a:spLocks noGrp="1"/>
          </p:cNvSpPr>
          <p:nvPr>
            <p:ph type="title"/>
          </p:nvPr>
        </p:nvSpPr>
        <p:spPr/>
        <p:txBody>
          <a:bodyPr>
            <a:normAutofit/>
          </a:bodyPr>
          <a:lstStyle>
            <a:lvl1pPr>
              <a:defRPr sz="3200"/>
            </a:lvl1pPr>
          </a:lstStyle>
          <a:p>
            <a:r>
              <a:rPr lang="fi-FI"/>
              <a:t>Muokkaa ots. perustyyl. napsautt.</a:t>
            </a:r>
          </a:p>
        </p:txBody>
      </p:sp>
      <p:sp>
        <p:nvSpPr>
          <p:cNvPr id="10" name="Slide Number Placeholder 2"/>
          <p:cNvSpPr>
            <a:spLocks noGrp="1"/>
          </p:cNvSpPr>
          <p:nvPr>
            <p:ph type="sldNum" sz="quarter" idx="10"/>
          </p:nvPr>
        </p:nvSpPr>
        <p:spPr>
          <a:xfrm>
            <a:off x="822384" y="6312454"/>
            <a:ext cx="478909" cy="376884"/>
          </a:xfrm>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14" name="Footer Placeholder 3"/>
          <p:cNvSpPr>
            <a:spLocks noGrp="1"/>
          </p:cNvSpPr>
          <p:nvPr>
            <p:ph type="ftr" sz="quarter" idx="11"/>
          </p:nvPr>
        </p:nvSpPr>
        <p:spPr>
          <a:xfrm>
            <a:off x="2260236" y="6312454"/>
            <a:ext cx="7671530" cy="376884"/>
          </a:xfrm>
        </p:spPr>
        <p:txBody>
          <a:bodyPr/>
          <a:lstStyle/>
          <a:p>
            <a:r>
              <a:rPr lang="de-DE"/>
              <a:t>© </a:t>
            </a:r>
            <a:r>
              <a:rPr lang="en-US"/>
              <a:t>Sydänliitto</a:t>
            </a:r>
          </a:p>
        </p:txBody>
      </p:sp>
    </p:spTree>
    <p:extLst>
      <p:ext uri="{BB962C8B-B14F-4D97-AF65-F5344CB8AC3E}">
        <p14:creationId xmlns:p14="http://schemas.microsoft.com/office/powerpoint/2010/main" val="10241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pohj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Tree>
    <p:extLst>
      <p:ext uri="{BB962C8B-B14F-4D97-AF65-F5344CB8AC3E}">
        <p14:creationId xmlns:p14="http://schemas.microsoft.com/office/powerpoint/2010/main" val="35855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slide puuteri">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2" name="Otsikko 1"/>
          <p:cNvSpPr>
            <a:spLocks noGrp="1"/>
          </p:cNvSpPr>
          <p:nvPr>
            <p:ph type="title"/>
          </p:nvPr>
        </p:nvSpPr>
        <p:spPr>
          <a:xfrm>
            <a:off x="822385" y="1991443"/>
            <a:ext cx="10547231" cy="2396480"/>
          </a:xfrm>
        </p:spPr>
        <p:txBody>
          <a:bodyPr/>
          <a:lstStyle/>
          <a:p>
            <a:r>
              <a:rPr lang="fi-FI"/>
              <a:t>Muokkaa ots. perustyyl. napsautt.</a:t>
            </a:r>
          </a:p>
        </p:txBody>
      </p:sp>
    </p:spTree>
    <p:extLst>
      <p:ext uri="{BB962C8B-B14F-4D97-AF65-F5344CB8AC3E}">
        <p14:creationId xmlns:p14="http://schemas.microsoft.com/office/powerpoint/2010/main" val="149703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slide valkoinen kaksi riviä">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6" name="Holder 3"/>
          <p:cNvSpPr>
            <a:spLocks noGrp="1"/>
          </p:cNvSpPr>
          <p:nvPr>
            <p:ph type="subTitle" idx="4"/>
          </p:nvPr>
        </p:nvSpPr>
        <p:spPr>
          <a:xfrm>
            <a:off x="1780764" y="3429001"/>
            <a:ext cx="8630471" cy="1917844"/>
          </a:xfrm>
          <a:prstGeom prst="rect">
            <a:avLst/>
          </a:prstGeom>
        </p:spPr>
        <p:txBody>
          <a:bodyPr wrap="square" lIns="0" tIns="0" rIns="0" bIns="0">
            <a:normAutofit/>
          </a:bodyPr>
          <a:lstStyle>
            <a:lvl1pPr algn="ctr">
              <a:defRPr baseline="0"/>
            </a:lvl1pPr>
          </a:lstStyle>
          <a:p>
            <a:r>
              <a:rPr lang="fi-FI" noProof="0"/>
              <a:t>Muokkaa alaotsikon perustyyliä napsautt.</a:t>
            </a:r>
          </a:p>
        </p:txBody>
      </p:sp>
      <p:sp>
        <p:nvSpPr>
          <p:cNvPr id="2" name="Otsikko 1"/>
          <p:cNvSpPr>
            <a:spLocks noGrp="1"/>
          </p:cNvSpPr>
          <p:nvPr>
            <p:ph type="title"/>
          </p:nvPr>
        </p:nvSpPr>
        <p:spPr>
          <a:xfrm>
            <a:off x="822385" y="1991441"/>
            <a:ext cx="10547231" cy="1245774"/>
          </a:xfrm>
        </p:spPr>
        <p:txBody>
          <a:bodyPr/>
          <a:lstStyle/>
          <a:p>
            <a:r>
              <a:rPr lang="fi-FI"/>
              <a:t>Muokkaa ots. perustyyl. napsautt.</a:t>
            </a:r>
          </a:p>
        </p:txBody>
      </p:sp>
    </p:spTree>
    <p:extLst>
      <p:ext uri="{BB962C8B-B14F-4D97-AF65-F5344CB8AC3E}">
        <p14:creationId xmlns:p14="http://schemas.microsoft.com/office/powerpoint/2010/main" val="3278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7C9BF3-EA87-416F-808A-4FE8967A1CD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8AFE43A-6448-441B-8909-E72165DFE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630A9166-C6BF-4C8D-8E75-8F869E3A044C}"/>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5" name="Alatunnisteen paikkamerkki 4">
            <a:extLst>
              <a:ext uri="{FF2B5EF4-FFF2-40B4-BE49-F238E27FC236}">
                <a16:creationId xmlns:a16="http://schemas.microsoft.com/office/drawing/2014/main" id="{014D794E-8B78-4D87-88C5-C9B9F72B2F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081FB83-BEEF-4D37-9BC0-1CBC9359850C}"/>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2921785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slide puuteri kaksi riviä">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6" name="Holder 3"/>
          <p:cNvSpPr>
            <a:spLocks noGrp="1"/>
          </p:cNvSpPr>
          <p:nvPr>
            <p:ph type="subTitle" idx="4"/>
          </p:nvPr>
        </p:nvSpPr>
        <p:spPr>
          <a:xfrm>
            <a:off x="1780764" y="3429000"/>
            <a:ext cx="8630471" cy="1917846"/>
          </a:xfrm>
          <a:prstGeom prst="rect">
            <a:avLst/>
          </a:prstGeom>
        </p:spPr>
        <p:txBody>
          <a:bodyPr wrap="square" lIns="0" tIns="0" rIns="0" bIns="0">
            <a:noAutofit/>
          </a:bodyPr>
          <a:lstStyle>
            <a:lvl1pPr algn="ctr">
              <a:defRPr baseline="0">
                <a:solidFill>
                  <a:schemeClr val="tx1"/>
                </a:solidFill>
              </a:defRPr>
            </a:lvl1pPr>
          </a:lstStyle>
          <a:p>
            <a:r>
              <a:rPr lang="fi-FI" noProof="0"/>
              <a:t>Muokkaa alaotsikon perustyyliä napsautt.</a:t>
            </a:r>
          </a:p>
        </p:txBody>
      </p:sp>
      <p:sp>
        <p:nvSpPr>
          <p:cNvPr id="2" name="Otsikko 1"/>
          <p:cNvSpPr>
            <a:spLocks noGrp="1"/>
          </p:cNvSpPr>
          <p:nvPr>
            <p:ph type="title"/>
          </p:nvPr>
        </p:nvSpPr>
        <p:spPr>
          <a:xfrm>
            <a:off x="822384" y="1991441"/>
            <a:ext cx="10547231" cy="1245774"/>
          </a:xfrm>
        </p:spPr>
        <p:txBody>
          <a:bodyPr/>
          <a:lstStyle/>
          <a:p>
            <a:r>
              <a:rPr lang="fi-FI"/>
              <a:t>Muokkaa ots. perustyyl. napsautt.</a:t>
            </a:r>
          </a:p>
        </p:txBody>
      </p:sp>
    </p:spTree>
    <p:extLst>
      <p:ext uri="{BB962C8B-B14F-4D97-AF65-F5344CB8AC3E}">
        <p14:creationId xmlns:p14="http://schemas.microsoft.com/office/powerpoint/2010/main" val="83531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iitos">
    <p:bg>
      <p:bgPr>
        <a:solidFill>
          <a:srgbClr val="FFE4D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7" name="Content Placeholder 6"/>
          <p:cNvSpPr>
            <a:spLocks noGrp="1"/>
          </p:cNvSpPr>
          <p:nvPr>
            <p:ph sz="quarter" idx="12" hasCustomPrompt="1"/>
          </p:nvPr>
        </p:nvSpPr>
        <p:spPr>
          <a:xfrm>
            <a:off x="2260236" y="1991441"/>
            <a:ext cx="7671529" cy="3834866"/>
          </a:xfrm>
        </p:spPr>
        <p:txBody>
          <a:bodyPr anchor="ctr" anchorCtr="0"/>
          <a:lstStyle>
            <a:lvl1pPr marL="0" marR="0" indent="0" algn="ctr" defTabSz="1217706" eaLnBrk="1" fontAlgn="auto" latinLnBrk="0" hangingPunct="1">
              <a:lnSpc>
                <a:spcPct val="100000"/>
              </a:lnSpc>
              <a:spcBef>
                <a:spcPts val="0"/>
              </a:spcBef>
              <a:spcAft>
                <a:spcPts val="0"/>
              </a:spcAft>
              <a:buClrTx/>
              <a:buSzTx/>
              <a:buFontTx/>
              <a:buNone/>
              <a:tabLst/>
              <a:defRPr baseline="0">
                <a:solidFill>
                  <a:schemeClr val="tx1"/>
                </a:solidFill>
              </a:defRPr>
            </a:lvl1pPr>
          </a:lstStyle>
          <a:p>
            <a:pPr lvl="0"/>
            <a:r>
              <a:rPr lang="fi-FI" noProof="0"/>
              <a:t>Etunimi Sukunimi</a:t>
            </a:r>
          </a:p>
          <a:p>
            <a:pPr lvl="0"/>
            <a:r>
              <a:rPr lang="fi-FI" noProof="0"/>
              <a:t>etunimi.sukunimi@sydanliitto.fi</a:t>
            </a:r>
          </a:p>
          <a:p>
            <a:pPr lvl="0"/>
            <a:endParaRPr lang="fi-FI" noProof="0"/>
          </a:p>
          <a:p>
            <a:pPr marL="0" marR="0" lvl="0" indent="0" defTabSz="1217706" eaLnBrk="1" fontAlgn="auto" latinLnBrk="0" hangingPunct="1">
              <a:lnSpc>
                <a:spcPct val="100000"/>
              </a:lnSpc>
              <a:spcBef>
                <a:spcPts val="0"/>
              </a:spcBef>
              <a:spcAft>
                <a:spcPts val="0"/>
              </a:spcAft>
              <a:buClrTx/>
              <a:buSzTx/>
              <a:buFontTx/>
              <a:buNone/>
              <a:tabLst/>
              <a:defRPr/>
            </a:pPr>
            <a:r>
              <a:rPr lang="fi-FI" noProof="0"/>
              <a:t>Suomen Sydänliitto ry</a:t>
            </a:r>
          </a:p>
        </p:txBody>
      </p:sp>
      <p:pic>
        <p:nvPicPr>
          <p:cNvPr id="5" name="Kuva 4">
            <a:extLst>
              <a:ext uri="{FF2B5EF4-FFF2-40B4-BE49-F238E27FC236}">
                <a16:creationId xmlns:a16="http://schemas.microsoft.com/office/drawing/2014/main" id="{843FF313-AC6D-4890-9C67-D9236F4D2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4" y="744016"/>
            <a:ext cx="2205565" cy="882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4CC46C-2589-4E22-BF1F-68DF445B766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04273EB-B12B-4A21-9537-D8A70E5B48A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544D898-852B-40AA-B967-189C941FE754}"/>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DE96271-6030-497C-9A0C-260A76D2CF67}"/>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6" name="Alatunnisteen paikkamerkki 5">
            <a:extLst>
              <a:ext uri="{FF2B5EF4-FFF2-40B4-BE49-F238E27FC236}">
                <a16:creationId xmlns:a16="http://schemas.microsoft.com/office/drawing/2014/main" id="{4F05E9BE-727A-4B64-A2E9-0A6874997CF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DF6BB90-87BE-4819-B092-04D2E3F231B6}"/>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417963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CF4C-CD91-4648-BFD7-2C5983A8438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951E482-EA0A-42AF-BE4C-49BB69CEF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987A7EEB-CD5F-4638-8F5E-B500313CC9A1}"/>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4589860-0D20-4930-BB64-853A743FA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BABDFCF2-7176-4C6D-A3F9-CB171456A6CC}"/>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AA7D598-3C8F-4B64-9A64-B315B2E8C7BD}"/>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8" name="Alatunnisteen paikkamerkki 7">
            <a:extLst>
              <a:ext uri="{FF2B5EF4-FFF2-40B4-BE49-F238E27FC236}">
                <a16:creationId xmlns:a16="http://schemas.microsoft.com/office/drawing/2014/main" id="{62E2CEBB-4807-46CA-B420-F22FEB55BB3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01071CC-4699-47D4-BB13-A91E0299427D}"/>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318431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12D30B-094F-4972-99D0-19ADCADDCD9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46F1BFF-DAEB-4D2E-8AD2-34CFBA72566A}"/>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4" name="Alatunnisteen paikkamerkki 3">
            <a:extLst>
              <a:ext uri="{FF2B5EF4-FFF2-40B4-BE49-F238E27FC236}">
                <a16:creationId xmlns:a16="http://schemas.microsoft.com/office/drawing/2014/main" id="{632EB678-AB33-47CB-8BBE-C3B50EBEEF2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9A5D926-9751-4C47-B54E-779A6AFC9D40}"/>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341812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C3FAD54-E360-4EAC-A470-10C74FDF9C08}"/>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3" name="Alatunnisteen paikkamerkki 2">
            <a:extLst>
              <a:ext uri="{FF2B5EF4-FFF2-40B4-BE49-F238E27FC236}">
                <a16:creationId xmlns:a16="http://schemas.microsoft.com/office/drawing/2014/main" id="{B9687766-B54F-4F7C-BAF0-B2287A7F67F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6E3544A-8B1D-4547-928B-09A02E4D2943}"/>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285155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2ED14-215A-4BAB-9A88-20F8E9993CF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1111BED-3F0E-4464-B600-AC631806F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F7183C8-CDCA-4A8B-9348-5555458AA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07EA7A21-B8BC-45A1-87C1-B950FDC2FF05}"/>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6" name="Alatunnisteen paikkamerkki 5">
            <a:extLst>
              <a:ext uri="{FF2B5EF4-FFF2-40B4-BE49-F238E27FC236}">
                <a16:creationId xmlns:a16="http://schemas.microsoft.com/office/drawing/2014/main" id="{4F18BF79-3536-4FDC-BF27-D88DC4EDE7D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922A7F8-7243-4417-8BFE-CAF28499064F}"/>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263562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BB94CD-5FA0-47DA-A152-656C7B253F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27987B4-4F3D-41FE-B3B3-82B83B0AA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26746D5-2991-411A-9AB8-7653D8CA3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AF62678-FA4A-489B-8AE2-CF2E02230D47}"/>
              </a:ext>
            </a:extLst>
          </p:cNvPr>
          <p:cNvSpPr>
            <a:spLocks noGrp="1"/>
          </p:cNvSpPr>
          <p:nvPr>
            <p:ph type="dt" sz="half" idx="10"/>
          </p:nvPr>
        </p:nvSpPr>
        <p:spPr/>
        <p:txBody>
          <a:bodyPr/>
          <a:lstStyle/>
          <a:p>
            <a:fld id="{521BD63D-06BC-4A8D-9B47-066F3208D165}" type="datetimeFigureOut">
              <a:rPr lang="fi-FI" smtClean="0"/>
              <a:t>25.3.2021</a:t>
            </a:fld>
            <a:endParaRPr lang="fi-FI"/>
          </a:p>
        </p:txBody>
      </p:sp>
      <p:sp>
        <p:nvSpPr>
          <p:cNvPr id="6" name="Alatunnisteen paikkamerkki 5">
            <a:extLst>
              <a:ext uri="{FF2B5EF4-FFF2-40B4-BE49-F238E27FC236}">
                <a16:creationId xmlns:a16="http://schemas.microsoft.com/office/drawing/2014/main" id="{F29DC1DB-CAC1-4677-8CE3-1739F1234EB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526B88B-5DF9-456D-BB24-D9270D9FAC9C}"/>
              </a:ext>
            </a:extLst>
          </p:cNvPr>
          <p:cNvSpPr>
            <a:spLocks noGrp="1"/>
          </p:cNvSpPr>
          <p:nvPr>
            <p:ph type="sldNum" sz="quarter" idx="12"/>
          </p:nvPr>
        </p:nvSpPr>
        <p:spPr/>
        <p:txBody>
          <a:bodyPr/>
          <a:lstStyle/>
          <a:p>
            <a:fld id="{145AA118-D82D-49E9-A706-F2FDAAB44EB4}" type="slidenum">
              <a:rPr lang="fi-FI" smtClean="0"/>
              <a:t>‹#›</a:t>
            </a:fld>
            <a:endParaRPr lang="fi-FI"/>
          </a:p>
        </p:txBody>
      </p:sp>
    </p:spTree>
    <p:extLst>
      <p:ext uri="{BB962C8B-B14F-4D97-AF65-F5344CB8AC3E}">
        <p14:creationId xmlns:p14="http://schemas.microsoft.com/office/powerpoint/2010/main" val="418748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54166AF-E73C-44D4-AE58-F24D06787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644DB28-3B02-4269-AA4E-352FB88F7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6787119-BA5C-4A61-8D5F-7AA4CB2EE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BD63D-06BC-4A8D-9B47-066F3208D165}" type="datetimeFigureOut">
              <a:rPr lang="fi-FI" smtClean="0"/>
              <a:t>25.3.2021</a:t>
            </a:fld>
            <a:endParaRPr lang="fi-FI"/>
          </a:p>
        </p:txBody>
      </p:sp>
      <p:sp>
        <p:nvSpPr>
          <p:cNvPr id="5" name="Alatunnisteen paikkamerkki 4">
            <a:extLst>
              <a:ext uri="{FF2B5EF4-FFF2-40B4-BE49-F238E27FC236}">
                <a16:creationId xmlns:a16="http://schemas.microsoft.com/office/drawing/2014/main" id="{2CE7233B-EE92-4356-A36D-D671ECB60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A35E711-1044-4722-A33A-EA68B1F95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AA118-D82D-49E9-A706-F2FDAAB44EB4}" type="slidenum">
              <a:rPr lang="fi-FI" smtClean="0"/>
              <a:t>‹#›</a:t>
            </a:fld>
            <a:endParaRPr lang="fi-FI"/>
          </a:p>
        </p:txBody>
      </p:sp>
    </p:spTree>
    <p:extLst>
      <p:ext uri="{BB962C8B-B14F-4D97-AF65-F5344CB8AC3E}">
        <p14:creationId xmlns:p14="http://schemas.microsoft.com/office/powerpoint/2010/main" val="1139841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822384" y="6312454"/>
            <a:ext cx="478909" cy="376884"/>
          </a:xfrm>
          <a:prstGeom prst="rect">
            <a:avLst/>
          </a:prstGeom>
        </p:spPr>
        <p:txBody>
          <a:bodyPr wrap="square" lIns="0" tIns="0" rIns="0" bIns="0" anchor="ctr" anchorCtr="0">
            <a:noAutofit/>
          </a:bodyPr>
          <a:lstStyle>
            <a:lvl1pPr>
              <a:defRPr sz="1100" b="0" i="0">
                <a:solidFill>
                  <a:srgbClr val="ED1F2D"/>
                </a:solidFill>
                <a:latin typeface="Verdana"/>
                <a:cs typeface="Verdana"/>
              </a:defRPr>
            </a:lvl1pPr>
          </a:lstStyle>
          <a:p>
            <a:pPr marL="33825">
              <a:spcBef>
                <a:spcPts val="140"/>
              </a:spcBef>
            </a:pPr>
            <a:fld id="{81D60167-4931-47E6-BA6A-407CBD079E47}" type="slidenum">
              <a:rPr lang="fi-FI" smtClean="0"/>
              <a:pPr marL="33825">
                <a:spcBef>
                  <a:spcPts val="140"/>
                </a:spcBef>
              </a:pPr>
              <a:t>‹#›</a:t>
            </a:fld>
            <a:endParaRPr lang="fi-FI"/>
          </a:p>
        </p:txBody>
      </p:sp>
      <p:sp>
        <p:nvSpPr>
          <p:cNvPr id="11" name="Title Placeholder 10"/>
          <p:cNvSpPr>
            <a:spLocks noGrp="1"/>
          </p:cNvSpPr>
          <p:nvPr>
            <p:ph type="title"/>
          </p:nvPr>
        </p:nvSpPr>
        <p:spPr>
          <a:xfrm>
            <a:off x="822385" y="551765"/>
            <a:ext cx="10547231" cy="959390"/>
          </a:xfrm>
          <a:prstGeom prst="rect">
            <a:avLst/>
          </a:prstGeom>
        </p:spPr>
        <p:txBody>
          <a:bodyPr vert="horz" lIns="91440" tIns="45720" rIns="91440" bIns="45720" rtlCol="0" anchor="ctr">
            <a:normAutofit/>
          </a:bodyPr>
          <a:lstStyle/>
          <a:p>
            <a:endParaRPr lang="fi-FI" noProof="0"/>
          </a:p>
        </p:txBody>
      </p:sp>
      <p:sp>
        <p:nvSpPr>
          <p:cNvPr id="12" name="Footer Placeholder 11"/>
          <p:cNvSpPr>
            <a:spLocks noGrp="1"/>
          </p:cNvSpPr>
          <p:nvPr>
            <p:ph type="ftr" sz="quarter" idx="3"/>
          </p:nvPr>
        </p:nvSpPr>
        <p:spPr>
          <a:xfrm>
            <a:off x="2260236" y="6312454"/>
            <a:ext cx="7671530" cy="376884"/>
          </a:xfrm>
          <a:prstGeom prst="rect">
            <a:avLst/>
          </a:prstGeom>
        </p:spPr>
        <p:txBody>
          <a:bodyPr vert="horz" lIns="91440" tIns="45720" rIns="91440" bIns="45720" rtlCol="0" anchor="ctr"/>
          <a:lstStyle>
            <a:lvl1pPr algn="l">
              <a:defRPr sz="1100">
                <a:solidFill>
                  <a:srgbClr val="ED1F2D"/>
                </a:solidFill>
                <a:latin typeface="Verdana" charset="0"/>
                <a:ea typeface="Verdana" charset="0"/>
                <a:cs typeface="Verdana" charset="0"/>
              </a:defRPr>
            </a:lvl1pPr>
          </a:lstStyle>
          <a:p>
            <a:r>
              <a:rPr lang="de-DE"/>
              <a:t>© </a:t>
            </a:r>
            <a:r>
              <a:rPr lang="fi-FI"/>
              <a:t>Sydänliitto</a:t>
            </a:r>
          </a:p>
        </p:txBody>
      </p:sp>
      <p:sp>
        <p:nvSpPr>
          <p:cNvPr id="17" name="Text Placeholder 16"/>
          <p:cNvSpPr>
            <a:spLocks noGrp="1"/>
          </p:cNvSpPr>
          <p:nvPr>
            <p:ph type="body" idx="1"/>
          </p:nvPr>
        </p:nvSpPr>
        <p:spPr>
          <a:xfrm>
            <a:off x="822385" y="1991441"/>
            <a:ext cx="10547231" cy="3872952"/>
          </a:xfrm>
          <a:prstGeom prst="rect">
            <a:avLst/>
          </a:prstGeom>
        </p:spPr>
        <p:txBody>
          <a:bodyPr vert="horz" lIns="91440" tIns="45720" rIns="91440" bIns="45720" rtlCol="0">
            <a:normAutofit/>
          </a:bodyPr>
          <a:lstStyle/>
          <a:p>
            <a:pPr lvl="0"/>
            <a:endParaRPr lang="fi-FI" noProof="0"/>
          </a:p>
        </p:txBody>
      </p:sp>
      <p:pic>
        <p:nvPicPr>
          <p:cNvPr id="7" name="Kuva 6">
            <a:extLst>
              <a:ext uri="{FF2B5EF4-FFF2-40B4-BE49-F238E27FC236}">
                <a16:creationId xmlns:a16="http://schemas.microsoft.com/office/drawing/2014/main" id="{AA4E6A4D-1E8D-4741-A9D2-25EDD13D4E43}"/>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957404" y="6161575"/>
            <a:ext cx="412211" cy="527763"/>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707" r:id="rId2"/>
    <p:sldLayoutId id="2147483714" r:id="rId3"/>
    <p:sldLayoutId id="2147483709" r:id="rId4"/>
    <p:sldLayoutId id="2147483718" r:id="rId5"/>
    <p:sldLayoutId id="2147483725" r:id="rId6"/>
    <p:sldLayoutId id="2147483701" r:id="rId7"/>
    <p:sldLayoutId id="2147483690" r:id="rId8"/>
    <p:sldLayoutId id="2147483698" r:id="rId9"/>
    <p:sldLayoutId id="2147483713" r:id="rId10"/>
    <p:sldLayoutId id="2147483708" r:id="rId11"/>
    <p:sldLayoutId id="2147483697" r:id="rId12"/>
    <p:sldLayoutId id="2147483702" r:id="rId13"/>
    <p:sldLayoutId id="2147483710" r:id="rId14"/>
    <p:sldLayoutId id="2147483711" r:id="rId15"/>
    <p:sldLayoutId id="2147483716" r:id="rId16"/>
    <p:sldLayoutId id="2147483704" r:id="rId17"/>
    <p:sldLayoutId id="2147483688" r:id="rId18"/>
    <p:sldLayoutId id="2147483691" r:id="rId19"/>
    <p:sldLayoutId id="214748371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eaLnBrk="1" hangingPunct="1">
        <a:defRPr sz="5300">
          <a:latin typeface="Verdana" charset="0"/>
          <a:ea typeface="Verdana" charset="0"/>
          <a:cs typeface="Verdana" charset="0"/>
        </a:defRPr>
      </a:lvl1pPr>
    </p:titleStyle>
    <p:bodyStyle>
      <a:lvl1pPr marL="0" indent="0" eaLnBrk="1" hangingPunct="1">
        <a:buFont typeface="Arial" panose="020B0604020202020204" pitchFamily="34" charset="0"/>
        <a:buNone/>
        <a:defRPr sz="2100">
          <a:latin typeface="Verdana" charset="0"/>
          <a:ea typeface="Verdana" charset="0"/>
          <a:cs typeface="Verdana" charset="0"/>
        </a:defRPr>
      </a:lvl1pPr>
      <a:lvl2pPr marL="608853" eaLnBrk="1" hangingPunct="1">
        <a:defRPr>
          <a:latin typeface="+mn-lt"/>
          <a:ea typeface="+mn-ea"/>
          <a:cs typeface="+mn-cs"/>
        </a:defRPr>
      </a:lvl2pPr>
      <a:lvl3pPr marL="1217706" eaLnBrk="1" hangingPunct="1">
        <a:defRPr>
          <a:latin typeface="+mn-lt"/>
          <a:ea typeface="+mn-ea"/>
          <a:cs typeface="+mn-cs"/>
        </a:defRPr>
      </a:lvl3pPr>
      <a:lvl4pPr marL="1826560" eaLnBrk="1" hangingPunct="1">
        <a:defRPr>
          <a:latin typeface="+mn-lt"/>
          <a:ea typeface="+mn-ea"/>
          <a:cs typeface="+mn-cs"/>
        </a:defRPr>
      </a:lvl4pPr>
      <a:lvl5pPr marL="2435413" eaLnBrk="1" hangingPunct="1">
        <a:defRPr>
          <a:latin typeface="+mn-lt"/>
          <a:ea typeface="+mn-ea"/>
          <a:cs typeface="+mn-cs"/>
        </a:defRPr>
      </a:lvl5pPr>
      <a:lvl6pPr marL="3044266" eaLnBrk="1" hangingPunct="1">
        <a:defRPr>
          <a:latin typeface="+mn-lt"/>
          <a:ea typeface="+mn-ea"/>
          <a:cs typeface="+mn-cs"/>
        </a:defRPr>
      </a:lvl6pPr>
      <a:lvl7pPr marL="3653119" eaLnBrk="1" hangingPunct="1">
        <a:defRPr>
          <a:latin typeface="+mn-lt"/>
          <a:ea typeface="+mn-ea"/>
          <a:cs typeface="+mn-cs"/>
        </a:defRPr>
      </a:lvl7pPr>
      <a:lvl8pPr marL="4261973" eaLnBrk="1" hangingPunct="1">
        <a:defRPr>
          <a:latin typeface="+mn-lt"/>
          <a:ea typeface="+mn-ea"/>
          <a:cs typeface="+mn-cs"/>
        </a:defRPr>
      </a:lvl8pPr>
      <a:lvl9pPr marL="4870826" eaLnBrk="1" hangingPunct="1">
        <a:defRPr>
          <a:latin typeface="+mn-lt"/>
          <a:ea typeface="+mn-ea"/>
          <a:cs typeface="+mn-cs"/>
        </a:defRPr>
      </a:lvl9pPr>
    </p:bodyStyle>
    <p:otherStyle>
      <a:lvl1pPr marL="0" eaLnBrk="1" hangingPunct="1">
        <a:defRPr>
          <a:latin typeface="+mn-lt"/>
          <a:ea typeface="+mn-ea"/>
          <a:cs typeface="+mn-cs"/>
        </a:defRPr>
      </a:lvl1pPr>
      <a:lvl2pPr marL="608853" eaLnBrk="1" hangingPunct="1">
        <a:defRPr>
          <a:latin typeface="+mn-lt"/>
          <a:ea typeface="+mn-ea"/>
          <a:cs typeface="+mn-cs"/>
        </a:defRPr>
      </a:lvl2pPr>
      <a:lvl3pPr marL="1217706" eaLnBrk="1" hangingPunct="1">
        <a:defRPr>
          <a:latin typeface="+mn-lt"/>
          <a:ea typeface="+mn-ea"/>
          <a:cs typeface="+mn-cs"/>
        </a:defRPr>
      </a:lvl3pPr>
      <a:lvl4pPr marL="1826560" eaLnBrk="1" hangingPunct="1">
        <a:defRPr>
          <a:latin typeface="+mn-lt"/>
          <a:ea typeface="+mn-ea"/>
          <a:cs typeface="+mn-cs"/>
        </a:defRPr>
      </a:lvl4pPr>
      <a:lvl5pPr marL="2435413" eaLnBrk="1" hangingPunct="1">
        <a:defRPr>
          <a:latin typeface="+mn-lt"/>
          <a:ea typeface="+mn-ea"/>
          <a:cs typeface="+mn-cs"/>
        </a:defRPr>
      </a:lvl5pPr>
      <a:lvl6pPr marL="3044266" eaLnBrk="1" hangingPunct="1">
        <a:defRPr>
          <a:latin typeface="+mn-lt"/>
          <a:ea typeface="+mn-ea"/>
          <a:cs typeface="+mn-cs"/>
        </a:defRPr>
      </a:lvl6pPr>
      <a:lvl7pPr marL="3653119" eaLnBrk="1" hangingPunct="1">
        <a:defRPr>
          <a:latin typeface="+mn-lt"/>
          <a:ea typeface="+mn-ea"/>
          <a:cs typeface="+mn-cs"/>
        </a:defRPr>
      </a:lvl7pPr>
      <a:lvl8pPr marL="4261973" eaLnBrk="1" hangingPunct="1">
        <a:defRPr>
          <a:latin typeface="+mn-lt"/>
          <a:ea typeface="+mn-ea"/>
          <a:cs typeface="+mn-cs"/>
        </a:defRPr>
      </a:lvl8pPr>
      <a:lvl9pPr marL="4870826" eaLnBrk="1" hangingPunct="1">
        <a:defRPr>
          <a:latin typeface="+mn-lt"/>
          <a:ea typeface="+mn-ea"/>
          <a:cs typeface="+mn-cs"/>
        </a:defRPr>
      </a:lvl9pPr>
    </p:otherStyle>
  </p:txStyles>
  <p:extLst>
    <p:ext uri="{27BBF7A9-308A-43DC-89C8-2F10F3537804}">
      <p15:sldGuideLst xmlns:p15="http://schemas.microsoft.com/office/powerpoint/2012/main">
        <p15:guide id="1" orient="horz" pos="1254" userDrawn="1">
          <p15:clr>
            <a:srgbClr val="F26B43"/>
          </p15:clr>
        </p15:guide>
        <p15:guide id="2" pos="518" userDrawn="1">
          <p15:clr>
            <a:srgbClr val="F26B43"/>
          </p15:clr>
        </p15:guide>
        <p15:guide id="3" pos="71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grapepeople.fi/blogikirjoitus/fasilitointi-ja-microsoft-teams/"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75C609D-64B4-4A4B-84BA-9EB5ACF8E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4" name="Suorakulmio 3">
            <a:extLst>
              <a:ext uri="{FF2B5EF4-FFF2-40B4-BE49-F238E27FC236}">
                <a16:creationId xmlns:a16="http://schemas.microsoft.com/office/drawing/2014/main" id="{76ECEFA3-5CC9-48BB-8452-8AF9E5315FFB}"/>
              </a:ext>
            </a:extLst>
          </p:cNvPr>
          <p:cNvSpPr/>
          <p:nvPr/>
        </p:nvSpPr>
        <p:spPr>
          <a:xfrm>
            <a:off x="0" y="4326425"/>
            <a:ext cx="12192000" cy="1986826"/>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E4CC032C-4215-4FFC-A506-3FE7A0E8BC88}"/>
              </a:ext>
            </a:extLst>
          </p:cNvPr>
          <p:cNvSpPr txBox="1"/>
          <p:nvPr/>
        </p:nvSpPr>
        <p:spPr>
          <a:xfrm>
            <a:off x="0" y="4933526"/>
            <a:ext cx="12192000" cy="769441"/>
          </a:xfrm>
          <a:prstGeom prst="rect">
            <a:avLst/>
          </a:prstGeom>
          <a:noFill/>
        </p:spPr>
        <p:txBody>
          <a:bodyPr wrap="square" lIns="91440" tIns="45720" rIns="91440" bIns="45720" rtlCol="0" anchor="t">
            <a:spAutoFit/>
          </a:bodyPr>
          <a:lstStyle/>
          <a:p>
            <a:pPr algn="ctr"/>
            <a:r>
              <a:rPr lang="fi-FI" sz="4400" dirty="0">
                <a:solidFill>
                  <a:schemeClr val="bg1"/>
                </a:solidFill>
                <a:latin typeface="Verdana"/>
                <a:ea typeface="Verdana"/>
                <a:cs typeface="Verdana"/>
              </a:rPr>
              <a:t>Vinkkejä etätapaamisiin</a:t>
            </a:r>
          </a:p>
        </p:txBody>
      </p:sp>
      <p:sp>
        <p:nvSpPr>
          <p:cNvPr id="6" name="Tekstiruutu 5">
            <a:extLst>
              <a:ext uri="{FF2B5EF4-FFF2-40B4-BE49-F238E27FC236}">
                <a16:creationId xmlns:a16="http://schemas.microsoft.com/office/drawing/2014/main" id="{41F4D634-50E2-430D-9EB3-707B7C6F4F4B}"/>
              </a:ext>
            </a:extLst>
          </p:cNvPr>
          <p:cNvSpPr txBox="1"/>
          <p:nvPr/>
        </p:nvSpPr>
        <p:spPr>
          <a:xfrm>
            <a:off x="3703224" y="3018408"/>
            <a:ext cx="2805344" cy="338554"/>
          </a:xfrm>
          <a:prstGeom prst="rect">
            <a:avLst/>
          </a:prstGeom>
          <a:noFill/>
        </p:spPr>
        <p:txBody>
          <a:bodyPr wrap="square" rtlCol="0">
            <a:spAutoFit/>
          </a:bodyPr>
          <a:lstStyle/>
          <a:p>
            <a:r>
              <a:rPr lang="fi-FI" sz="1600">
                <a:solidFill>
                  <a:srgbClr val="ED1B2E"/>
                </a:solidFill>
                <a:latin typeface="Verdana" panose="020B0604030504040204" pitchFamily="34" charset="0"/>
                <a:ea typeface="Verdana" panose="020B0604030504040204" pitchFamily="34" charset="0"/>
              </a:rPr>
              <a:t>Satakunnan Sydänpiiri ry</a:t>
            </a:r>
          </a:p>
        </p:txBody>
      </p:sp>
      <p:sp>
        <p:nvSpPr>
          <p:cNvPr id="2" name="Tekstiruutu 1">
            <a:extLst>
              <a:ext uri="{FF2B5EF4-FFF2-40B4-BE49-F238E27FC236}">
                <a16:creationId xmlns:a16="http://schemas.microsoft.com/office/drawing/2014/main" id="{4A91726E-F3AA-4FB1-A151-3512AC36B908}"/>
              </a:ext>
            </a:extLst>
          </p:cNvPr>
          <p:cNvSpPr txBox="1"/>
          <p:nvPr/>
        </p:nvSpPr>
        <p:spPr>
          <a:xfrm>
            <a:off x="8115833" y="652868"/>
            <a:ext cx="3045229" cy="1477328"/>
          </a:xfrm>
          <a:prstGeom prst="rect">
            <a:avLst/>
          </a:prstGeom>
          <a:noFill/>
          <a:ln>
            <a:solidFill>
              <a:schemeClr val="accent1"/>
            </a:solidFill>
          </a:ln>
        </p:spPr>
        <p:txBody>
          <a:bodyPr wrap="square" rtlCol="0">
            <a:spAutoFit/>
          </a:bodyPr>
          <a:lstStyle/>
          <a:p>
            <a:r>
              <a:rPr lang="fi-FI"/>
              <a:t>Kirjoita </a:t>
            </a:r>
            <a:r>
              <a:rPr lang="fi-FI" err="1"/>
              <a:t>chat</a:t>
            </a:r>
            <a:r>
              <a:rPr lang="fi-FI"/>
              <a:t>-keskusteluun, mistä päin tulet ja millainen keli siellä on. </a:t>
            </a:r>
          </a:p>
          <a:p>
            <a:endParaRPr lang="fi-FI"/>
          </a:p>
          <a:p>
            <a:r>
              <a:rPr lang="fi-FI"/>
              <a:t>Hae kahvia ja rentoudu! </a:t>
            </a:r>
          </a:p>
        </p:txBody>
      </p:sp>
    </p:spTree>
    <p:extLst>
      <p:ext uri="{BB962C8B-B14F-4D97-AF65-F5344CB8AC3E}">
        <p14:creationId xmlns:p14="http://schemas.microsoft.com/office/powerpoint/2010/main" val="243143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Video ja taustatehosteet</a:t>
            </a:r>
            <a:endParaRPr lang="en-US" dirty="0">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25556" y="1218449"/>
            <a:ext cx="11206805" cy="22745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i-FI" sz="2000" dirty="0">
                <a:latin typeface="Verdana"/>
                <a:ea typeface="Verdana"/>
                <a:cs typeface="Verdana"/>
              </a:rPr>
              <a:t>Jos haluat / osallistujat haluavat sumentaa videon taustan tai käyttää valmiita ns. taustatehosteita, niin esim. </a:t>
            </a:r>
            <a:r>
              <a:rPr lang="fi-FI" sz="2000" dirty="0" err="1">
                <a:latin typeface="Verdana"/>
                <a:ea typeface="Verdana"/>
                <a:cs typeface="Verdana"/>
              </a:rPr>
              <a:t>Teams:ssa</a:t>
            </a:r>
            <a:r>
              <a:rPr lang="fi-FI" sz="2000" dirty="0">
                <a:latin typeface="Verdana"/>
                <a:ea typeface="Verdana"/>
                <a:cs typeface="Verdana"/>
              </a:rPr>
              <a:t>, sen voi tehdä kun liittyy tapaamiseen tai tapaamisessa, jossa ne löytyvät tapaamisen liittymisen jälkeen kolmen pisteen takaa. </a:t>
            </a: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pic>
        <p:nvPicPr>
          <p:cNvPr id="3" name="Picture 6">
            <a:extLst>
              <a:ext uri="{FF2B5EF4-FFF2-40B4-BE49-F238E27FC236}">
                <a16:creationId xmlns:a16="http://schemas.microsoft.com/office/drawing/2014/main" id="{E376AFE8-A8A9-449D-B8A5-6CE8E7B7E581}"/>
              </a:ext>
            </a:extLst>
          </p:cNvPr>
          <p:cNvPicPr>
            <a:picLocks noChangeAspect="1"/>
          </p:cNvPicPr>
          <p:nvPr/>
        </p:nvPicPr>
        <p:blipFill>
          <a:blip r:embed="rId4"/>
          <a:stretch>
            <a:fillRect/>
          </a:stretch>
        </p:blipFill>
        <p:spPr>
          <a:xfrm>
            <a:off x="567017" y="2673188"/>
            <a:ext cx="11170022" cy="3114066"/>
          </a:xfrm>
          <a:prstGeom prst="rect">
            <a:avLst/>
          </a:prstGeom>
        </p:spPr>
      </p:pic>
    </p:spTree>
    <p:extLst>
      <p:ext uri="{BB962C8B-B14F-4D97-AF65-F5344CB8AC3E}">
        <p14:creationId xmlns:p14="http://schemas.microsoft.com/office/powerpoint/2010/main" val="290738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Tapaamisen aikana</a:t>
            </a:r>
            <a:endParaRPr lang="en-US" dirty="0">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420155"/>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fi-FI" sz="2000">
              <a:latin typeface="Verdana"/>
              <a:ea typeface="Verdana"/>
              <a:cs typeface="Verdana"/>
            </a:endParaRPr>
          </a:p>
          <a:p>
            <a:pPr>
              <a:lnSpc>
                <a:spcPct val="100000"/>
              </a:lnSpc>
              <a:spcBef>
                <a:spcPts val="0"/>
              </a:spcBef>
            </a:pPr>
            <a:r>
              <a:rPr lang="en-US" sz="2000" dirty="0" err="1">
                <a:latin typeface="Verdana"/>
                <a:ea typeface="Verdana"/>
                <a:cs typeface="Verdana"/>
              </a:rPr>
              <a:t>Huomaa</a:t>
            </a:r>
            <a:r>
              <a:rPr lang="en-US" sz="2000" dirty="0">
                <a:latin typeface="Verdana"/>
                <a:ea typeface="Verdana"/>
                <a:cs typeface="Verdana"/>
              </a:rPr>
              <a:t> </a:t>
            </a:r>
            <a:r>
              <a:rPr lang="en-US" sz="2000" dirty="0" err="1">
                <a:latin typeface="Verdana"/>
                <a:ea typeface="Verdana"/>
                <a:cs typeface="Verdana"/>
              </a:rPr>
              <a:t>virtuaalinen</a:t>
            </a:r>
            <a:r>
              <a:rPr lang="en-US" sz="2000" dirty="0">
                <a:latin typeface="Verdana"/>
                <a:ea typeface="Verdana"/>
                <a:cs typeface="Verdana"/>
              </a:rPr>
              <a:t> </a:t>
            </a:r>
            <a:r>
              <a:rPr lang="en-US" sz="2000" dirty="0" err="1">
                <a:latin typeface="Verdana"/>
                <a:ea typeface="Verdana"/>
                <a:cs typeface="Verdana"/>
              </a:rPr>
              <a:t>viive</a:t>
            </a:r>
            <a:r>
              <a:rPr lang="en-US" sz="2000" dirty="0">
                <a:latin typeface="Verdana"/>
                <a:ea typeface="Verdana"/>
                <a:cs typeface="Verdana"/>
              </a:rPr>
              <a:t> ja </a:t>
            </a:r>
            <a:r>
              <a:rPr lang="en-US" sz="2000" dirty="0" err="1">
                <a:latin typeface="Verdana"/>
                <a:ea typeface="Verdana"/>
                <a:cs typeface="Verdana"/>
              </a:rPr>
              <a:t>kärsivällisyys</a:t>
            </a:r>
            <a:r>
              <a:rPr lang="en-US" sz="2000" dirty="0">
                <a:latin typeface="Verdana"/>
                <a:ea typeface="Verdana"/>
                <a:cs typeface="Verdana"/>
              </a:rPr>
              <a:t>, </a:t>
            </a:r>
            <a:r>
              <a:rPr lang="en-US" sz="2000" dirty="0" err="1">
                <a:latin typeface="Verdana"/>
                <a:ea typeface="Verdana"/>
                <a:cs typeface="Verdana"/>
              </a:rPr>
              <a:t>verkossa</a:t>
            </a:r>
            <a:r>
              <a:rPr lang="en-US" sz="2000" dirty="0">
                <a:latin typeface="Verdana"/>
                <a:ea typeface="Verdana"/>
                <a:cs typeface="Verdana"/>
              </a:rPr>
              <a:t> </a:t>
            </a:r>
            <a:r>
              <a:rPr lang="en-US" sz="2000" dirty="0" err="1">
                <a:latin typeface="Verdana"/>
                <a:ea typeface="Verdana"/>
                <a:cs typeface="Verdana"/>
              </a:rPr>
              <a:t>vastaaminen</a:t>
            </a:r>
            <a:r>
              <a:rPr lang="en-US" sz="2000" dirty="0">
                <a:latin typeface="Verdana"/>
                <a:ea typeface="Verdana"/>
                <a:cs typeface="Verdana"/>
              </a:rPr>
              <a:t> </a:t>
            </a:r>
            <a:r>
              <a:rPr lang="en-US" sz="2000" dirty="0" err="1">
                <a:latin typeface="Verdana"/>
                <a:ea typeface="Verdana"/>
                <a:cs typeface="Verdana"/>
              </a:rPr>
              <a:t>kestää</a:t>
            </a:r>
            <a:r>
              <a:rPr lang="en-US" sz="2000" dirty="0">
                <a:latin typeface="Verdana"/>
                <a:ea typeface="Verdana"/>
                <a:cs typeface="Verdana"/>
              </a:rPr>
              <a:t>. </a:t>
            </a:r>
            <a:endParaRPr lang="en-US" sz="2000" dirty="0">
              <a:ea typeface="+mn-lt"/>
              <a:cs typeface="+mn-lt"/>
            </a:endParaRPr>
          </a:p>
          <a:p>
            <a:pPr>
              <a:lnSpc>
                <a:spcPct val="100000"/>
              </a:lnSpc>
              <a:spcBef>
                <a:spcPts val="0"/>
              </a:spcBef>
            </a:pPr>
            <a:endParaRPr lang="en-US" sz="2000" dirty="0">
              <a:latin typeface="Verdana"/>
              <a:ea typeface="Verdana"/>
              <a:cs typeface="Verdana"/>
            </a:endParaRPr>
          </a:p>
          <a:p>
            <a:pPr>
              <a:lnSpc>
                <a:spcPct val="100000"/>
              </a:lnSpc>
              <a:spcBef>
                <a:spcPts val="0"/>
              </a:spcBef>
            </a:pPr>
            <a:r>
              <a:rPr lang="en-US" sz="2000" dirty="0" err="1">
                <a:latin typeface="Verdana"/>
                <a:ea typeface="Verdana"/>
                <a:cs typeface="Verdana"/>
              </a:rPr>
              <a:t>Pidä</a:t>
            </a:r>
            <a:r>
              <a:rPr lang="en-US" sz="2000" dirty="0">
                <a:latin typeface="Verdana"/>
                <a:ea typeface="Verdana"/>
                <a:cs typeface="Verdana"/>
              </a:rPr>
              <a:t> </a:t>
            </a:r>
            <a:r>
              <a:rPr lang="en-US" sz="2000" dirty="0" err="1">
                <a:latin typeface="Verdana"/>
                <a:ea typeface="Verdana"/>
                <a:cs typeface="Verdana"/>
              </a:rPr>
              <a:t>pää</a:t>
            </a:r>
            <a:r>
              <a:rPr lang="en-US" sz="2000" dirty="0">
                <a:latin typeface="Verdana"/>
                <a:ea typeface="Verdana"/>
                <a:cs typeface="Verdana"/>
              </a:rPr>
              <a:t> </a:t>
            </a:r>
            <a:r>
              <a:rPr lang="en-US" sz="2000" dirty="0" err="1">
                <a:latin typeface="Verdana"/>
                <a:ea typeface="Verdana"/>
                <a:cs typeface="Verdana"/>
              </a:rPr>
              <a:t>kylmänä</a:t>
            </a:r>
            <a:r>
              <a:rPr lang="en-US" sz="2000" dirty="0">
                <a:latin typeface="Verdana"/>
                <a:ea typeface="Verdana"/>
                <a:cs typeface="Verdana"/>
              </a:rPr>
              <a:t> :)  </a:t>
            </a:r>
            <a:endParaRPr lang="en-US" sz="2000" dirty="0">
              <a:ea typeface="+mn-lt"/>
              <a:cs typeface="+mn-lt"/>
            </a:endParaRPr>
          </a:p>
          <a:p>
            <a:pPr>
              <a:lnSpc>
                <a:spcPct val="100000"/>
              </a:lnSpc>
              <a:spcBef>
                <a:spcPts val="0"/>
              </a:spcBef>
            </a:pPr>
            <a:endParaRPr lang="fi-FI" sz="2000" dirty="0">
              <a:ea typeface="+mn-lt"/>
              <a:cs typeface="+mn-lt"/>
            </a:endParaRPr>
          </a:p>
          <a:p>
            <a:pPr>
              <a:lnSpc>
                <a:spcPct val="100000"/>
              </a:lnSpc>
              <a:spcBef>
                <a:spcPts val="0"/>
              </a:spcBef>
            </a:pPr>
            <a:r>
              <a:rPr lang="en-US" sz="2000" dirty="0">
                <a:latin typeface="Verdana"/>
                <a:ea typeface="Verdana"/>
                <a:cs typeface="Verdana"/>
              </a:rPr>
              <a:t>Voi </a:t>
            </a:r>
            <a:r>
              <a:rPr lang="en-US" sz="2000" dirty="0" err="1">
                <a:latin typeface="Verdana"/>
                <a:ea typeface="Verdana"/>
                <a:cs typeface="Verdana"/>
              </a:rPr>
              <a:t>turhauttaa</a:t>
            </a:r>
            <a:r>
              <a:rPr lang="en-US" sz="2000" dirty="0">
                <a:latin typeface="Verdana"/>
                <a:ea typeface="Verdana"/>
                <a:cs typeface="Verdana"/>
              </a:rPr>
              <a:t>, </a:t>
            </a:r>
            <a:r>
              <a:rPr lang="en-US" sz="2000" dirty="0" err="1">
                <a:latin typeface="Verdana"/>
                <a:ea typeface="Verdana"/>
                <a:cs typeface="Verdana"/>
              </a:rPr>
              <a:t>jos</a:t>
            </a:r>
            <a:r>
              <a:rPr lang="en-US" sz="2000" dirty="0">
                <a:latin typeface="Verdana"/>
                <a:ea typeface="Verdana"/>
                <a:cs typeface="Verdana"/>
              </a:rPr>
              <a:t>/</a:t>
            </a:r>
            <a:r>
              <a:rPr lang="en-US" sz="2000" dirty="0" err="1">
                <a:latin typeface="Verdana"/>
                <a:ea typeface="Verdana"/>
                <a:cs typeface="Verdana"/>
              </a:rPr>
              <a:t>kun</a:t>
            </a:r>
            <a:r>
              <a:rPr lang="en-US" sz="2000" dirty="0">
                <a:latin typeface="Verdana"/>
                <a:ea typeface="Verdana"/>
                <a:cs typeface="Verdana"/>
              </a:rPr>
              <a:t> </a:t>
            </a:r>
            <a:r>
              <a:rPr lang="en-US" sz="2000" dirty="0" err="1">
                <a:latin typeface="Verdana"/>
                <a:ea typeface="Verdana"/>
                <a:cs typeface="Verdana"/>
              </a:rPr>
              <a:t>joku</a:t>
            </a:r>
            <a:r>
              <a:rPr lang="en-US" sz="2000" dirty="0">
                <a:latin typeface="Verdana"/>
                <a:ea typeface="Verdana"/>
                <a:cs typeface="Verdana"/>
              </a:rPr>
              <a:t> </a:t>
            </a:r>
            <a:r>
              <a:rPr lang="en-US" sz="2000" dirty="0" err="1">
                <a:latin typeface="Verdana"/>
                <a:ea typeface="Verdana"/>
                <a:cs typeface="Verdana"/>
              </a:rPr>
              <a:t>ei</a:t>
            </a:r>
            <a:r>
              <a:rPr lang="en-US" sz="2000" dirty="0">
                <a:latin typeface="Verdana"/>
                <a:ea typeface="Verdana"/>
                <a:cs typeface="Verdana"/>
              </a:rPr>
              <a:t> </a:t>
            </a:r>
            <a:r>
              <a:rPr lang="en-US" sz="2000" dirty="0" err="1">
                <a:latin typeface="Verdana"/>
                <a:ea typeface="Verdana"/>
                <a:cs typeface="Verdana"/>
              </a:rPr>
              <a:t>toimi</a:t>
            </a:r>
            <a:r>
              <a:rPr lang="en-US" sz="2000" dirty="0">
                <a:latin typeface="Verdana"/>
                <a:ea typeface="Verdana"/>
                <a:cs typeface="Verdana"/>
              </a:rPr>
              <a:t> </a:t>
            </a:r>
            <a:r>
              <a:rPr lang="en-US" sz="2000" dirty="0" err="1">
                <a:latin typeface="Verdana"/>
                <a:ea typeface="Verdana"/>
                <a:cs typeface="Verdana"/>
              </a:rPr>
              <a:t>etätapaamisissa</a:t>
            </a:r>
            <a:r>
              <a:rPr lang="en-US" sz="2000" dirty="0">
                <a:latin typeface="Verdana"/>
                <a:ea typeface="Verdana"/>
                <a:cs typeface="Verdana"/>
              </a:rPr>
              <a:t>: </a:t>
            </a:r>
            <a:r>
              <a:rPr lang="en-US" sz="2000" dirty="0" err="1">
                <a:latin typeface="Verdana"/>
                <a:ea typeface="Verdana"/>
                <a:cs typeface="Verdana"/>
              </a:rPr>
              <a:t>onko</a:t>
            </a:r>
            <a:r>
              <a:rPr lang="en-US" sz="2000" dirty="0">
                <a:latin typeface="Verdana"/>
                <a:ea typeface="Verdana"/>
                <a:cs typeface="Verdana"/>
              </a:rPr>
              <a:t> </a:t>
            </a:r>
            <a:r>
              <a:rPr lang="en-US" sz="2000" dirty="0" err="1">
                <a:latin typeface="Verdana"/>
                <a:ea typeface="Verdana"/>
                <a:cs typeface="Verdana"/>
              </a:rPr>
              <a:t>kyse</a:t>
            </a:r>
            <a:r>
              <a:rPr lang="en-US" sz="2000" dirty="0">
                <a:latin typeface="Verdana"/>
                <a:ea typeface="Verdana"/>
                <a:cs typeface="Verdana"/>
              </a:rPr>
              <a:t> </a:t>
            </a:r>
            <a:r>
              <a:rPr lang="en-US" sz="2000" dirty="0" err="1">
                <a:latin typeface="Verdana"/>
                <a:ea typeface="Verdana"/>
                <a:cs typeface="Verdana"/>
              </a:rPr>
              <a:t>niin</a:t>
            </a:r>
            <a:r>
              <a:rPr lang="en-US" sz="2000" dirty="0">
                <a:latin typeface="Verdana"/>
                <a:ea typeface="Verdana"/>
                <a:cs typeface="Verdana"/>
              </a:rPr>
              <a:t> </a:t>
            </a:r>
            <a:endParaRPr lang="fi-FI" dirty="0">
              <a:latin typeface="Calibri" panose="020F0502020204030204"/>
              <a:ea typeface="Verdana"/>
              <a:cs typeface="Calibri"/>
            </a:endParaRPr>
          </a:p>
          <a:p>
            <a:pPr marL="0" indent="0">
              <a:lnSpc>
                <a:spcPct val="100000"/>
              </a:lnSpc>
              <a:spcBef>
                <a:spcPts val="0"/>
              </a:spcBef>
              <a:buNone/>
            </a:pPr>
            <a:r>
              <a:rPr lang="en-US" sz="2000" dirty="0" err="1">
                <a:latin typeface="Verdana"/>
                <a:ea typeface="Verdana"/>
                <a:cs typeface="Verdana"/>
              </a:rPr>
              <a:t>vakavista</a:t>
            </a:r>
            <a:r>
              <a:rPr lang="en-US" sz="2000" dirty="0">
                <a:latin typeface="Verdana"/>
                <a:ea typeface="Verdana"/>
                <a:cs typeface="Verdana"/>
              </a:rPr>
              <a:t> </a:t>
            </a:r>
            <a:r>
              <a:rPr lang="en-US" sz="2000" dirty="0" err="1">
                <a:latin typeface="Verdana"/>
                <a:ea typeface="Verdana"/>
                <a:cs typeface="Verdana"/>
              </a:rPr>
              <a:t>asioista</a:t>
            </a:r>
            <a:r>
              <a:rPr lang="en-US" sz="2000" dirty="0">
                <a:latin typeface="Verdana"/>
                <a:ea typeface="Verdana"/>
                <a:cs typeface="Verdana"/>
              </a:rPr>
              <a:t>? Aina </a:t>
            </a:r>
            <a:r>
              <a:rPr lang="en-US" sz="2000" dirty="0" err="1">
                <a:latin typeface="Verdana"/>
                <a:ea typeface="Verdana"/>
                <a:cs typeface="Verdana"/>
              </a:rPr>
              <a:t>voi</a:t>
            </a:r>
            <a:r>
              <a:rPr lang="en-US" sz="2000" dirty="0">
                <a:latin typeface="Verdana"/>
                <a:ea typeface="Verdana"/>
                <a:cs typeface="Verdana"/>
              </a:rPr>
              <a:t> </a:t>
            </a:r>
            <a:r>
              <a:rPr lang="en-US" sz="2000" dirty="0" err="1">
                <a:latin typeface="Verdana"/>
                <a:ea typeface="Verdana"/>
                <a:cs typeface="Verdana"/>
              </a:rPr>
              <a:t>oppia</a:t>
            </a:r>
            <a:r>
              <a:rPr lang="en-US" sz="2000" dirty="0">
                <a:latin typeface="Verdana"/>
                <a:ea typeface="Verdana"/>
                <a:cs typeface="Verdana"/>
              </a:rPr>
              <a:t> </a:t>
            </a:r>
            <a:r>
              <a:rPr lang="en-US" sz="2000" dirty="0" err="1">
                <a:latin typeface="Verdana"/>
                <a:ea typeface="Verdana"/>
                <a:cs typeface="Verdana"/>
              </a:rPr>
              <a:t>uutta</a:t>
            </a:r>
            <a:r>
              <a:rPr lang="en-US" sz="2000" dirty="0">
                <a:latin typeface="Verdana"/>
                <a:ea typeface="Verdana"/>
                <a:cs typeface="Verdana"/>
              </a:rPr>
              <a:t>. </a:t>
            </a:r>
            <a:endParaRPr lang="fi-FI" dirty="0">
              <a:latin typeface="Calibri" panose="020F0502020204030204"/>
              <a:ea typeface="Verdana"/>
              <a:cs typeface="Calibri"/>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r>
              <a:rPr lang="en-US" sz="2000" dirty="0">
                <a:latin typeface="Verdana"/>
                <a:ea typeface="Verdana"/>
                <a:cs typeface="Verdana"/>
              </a:rPr>
              <a:t>Et ole </a:t>
            </a:r>
            <a:r>
              <a:rPr lang="en-US" sz="2000" dirty="0" err="1">
                <a:latin typeface="Verdana"/>
                <a:ea typeface="Verdana"/>
                <a:cs typeface="Verdana"/>
              </a:rPr>
              <a:t>yksin</a:t>
            </a:r>
            <a:r>
              <a:rPr lang="en-US" sz="2000" dirty="0">
                <a:latin typeface="Verdana"/>
                <a:ea typeface="Verdana"/>
                <a:cs typeface="Verdana"/>
              </a:rPr>
              <a:t>. </a:t>
            </a:r>
            <a:r>
              <a:rPr lang="en-US" sz="2000" dirty="0" err="1">
                <a:latin typeface="Verdana"/>
                <a:ea typeface="Verdana"/>
                <a:cs typeface="Verdana"/>
              </a:rPr>
              <a:t>Kömmähdyksille</a:t>
            </a:r>
            <a:r>
              <a:rPr lang="en-US" sz="2000" dirty="0">
                <a:latin typeface="Verdana"/>
                <a:ea typeface="Verdana"/>
                <a:cs typeface="Verdana"/>
              </a:rPr>
              <a:t> </a:t>
            </a:r>
            <a:r>
              <a:rPr lang="en-US" sz="2000" dirty="0" err="1">
                <a:latin typeface="Verdana"/>
                <a:ea typeface="Verdana"/>
                <a:cs typeface="Verdana"/>
              </a:rPr>
              <a:t>voi</a:t>
            </a:r>
            <a:r>
              <a:rPr lang="en-US" sz="2000" dirty="0">
                <a:latin typeface="Verdana"/>
                <a:ea typeface="Verdana"/>
                <a:cs typeface="Verdana"/>
              </a:rPr>
              <a:t> </a:t>
            </a:r>
            <a:r>
              <a:rPr lang="en-US" sz="2000" dirty="0" err="1">
                <a:latin typeface="Verdana"/>
                <a:ea typeface="Verdana"/>
                <a:cs typeface="Verdana"/>
              </a:rPr>
              <a:t>myös</a:t>
            </a:r>
            <a:r>
              <a:rPr lang="en-US" sz="2000" dirty="0">
                <a:latin typeface="Verdana"/>
                <a:ea typeface="Verdana"/>
                <a:cs typeface="Verdana"/>
              </a:rPr>
              <a:t> </a:t>
            </a:r>
            <a:r>
              <a:rPr lang="en-US" sz="2000" dirty="0" err="1">
                <a:latin typeface="Verdana"/>
                <a:ea typeface="Verdana"/>
                <a:cs typeface="Verdana"/>
              </a:rPr>
              <a:t>nauraa</a:t>
            </a:r>
            <a:r>
              <a:rPr lang="en-US" sz="2000" dirty="0">
                <a:latin typeface="Verdana"/>
                <a:ea typeface="Verdana"/>
                <a:cs typeface="Verdana"/>
              </a:rPr>
              <a:t>. Tule </a:t>
            </a:r>
            <a:r>
              <a:rPr lang="en-US" sz="2000" dirty="0" err="1">
                <a:latin typeface="Verdana"/>
                <a:ea typeface="Verdana"/>
                <a:cs typeface="Verdana"/>
              </a:rPr>
              <a:t>vaihtamaan</a:t>
            </a:r>
            <a:r>
              <a:rPr lang="en-US" sz="2000" dirty="0">
                <a:latin typeface="Verdana"/>
                <a:ea typeface="Verdana"/>
                <a:cs typeface="Verdana"/>
              </a:rPr>
              <a:t> </a:t>
            </a:r>
            <a:r>
              <a:rPr lang="en-US" sz="2000" dirty="0" err="1">
                <a:latin typeface="Verdana"/>
                <a:ea typeface="Verdana"/>
                <a:cs typeface="Verdana"/>
              </a:rPr>
              <a:t>ajatuksia</a:t>
            </a:r>
            <a:r>
              <a:rPr lang="en-US" sz="2000" dirty="0">
                <a:latin typeface="Verdana"/>
                <a:ea typeface="Verdana"/>
                <a:cs typeface="Verdana"/>
              </a:rPr>
              <a:t> ja </a:t>
            </a:r>
            <a:r>
              <a:rPr lang="en-US" sz="2000" dirty="0" err="1">
                <a:latin typeface="Verdana"/>
                <a:ea typeface="Verdana"/>
                <a:cs typeface="Verdana"/>
              </a:rPr>
              <a:t>kokemuksia</a:t>
            </a:r>
            <a:r>
              <a:rPr lang="en-US" sz="2000" dirty="0">
                <a:latin typeface="Verdana"/>
                <a:ea typeface="Verdana"/>
                <a:cs typeface="Verdana"/>
              </a:rPr>
              <a:t> </a:t>
            </a:r>
            <a:r>
              <a:rPr lang="en-US" sz="2000" dirty="0" err="1">
                <a:latin typeface="Verdana"/>
                <a:ea typeface="Verdana"/>
                <a:cs typeface="Verdana"/>
              </a:rPr>
              <a:t>ohjaajien</a:t>
            </a:r>
            <a:r>
              <a:rPr lang="en-US" sz="2000" dirty="0">
                <a:latin typeface="Verdana"/>
                <a:ea typeface="Verdana"/>
                <a:cs typeface="Verdana"/>
              </a:rPr>
              <a:t> </a:t>
            </a:r>
            <a:r>
              <a:rPr lang="en-US" sz="2000" dirty="0" err="1">
                <a:latin typeface="Verdana"/>
                <a:ea typeface="Verdana"/>
                <a:cs typeface="Verdana"/>
              </a:rPr>
              <a:t>etätapaamisiin</a:t>
            </a:r>
            <a:r>
              <a:rPr lang="en-US" sz="2000" dirty="0">
                <a:latin typeface="Verdana"/>
                <a:ea typeface="Verdana"/>
                <a:cs typeface="Verdana"/>
              </a:rPr>
              <a:t>. ;-) </a:t>
            </a:r>
            <a:endParaRPr lang="fi-FI">
              <a:cs typeface="Calibri"/>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fi-FI" sz="2000" dirty="0">
              <a:latin typeface="Verdana"/>
              <a:ea typeface="Verdana"/>
              <a:cs typeface="Verdana"/>
            </a:endParaRPr>
          </a:p>
          <a:p>
            <a:pPr>
              <a:lnSpc>
                <a:spcPct val="100000"/>
              </a:lnSpc>
              <a:spcBef>
                <a:spcPts val="0"/>
              </a:spcBef>
            </a:pPr>
            <a:endParaRPr lang="fi-FI" sz="2000" dirty="0">
              <a:ea typeface="+mn-lt"/>
              <a:cs typeface="+mn-lt"/>
            </a:endParaRPr>
          </a:p>
          <a:p>
            <a:pPr>
              <a:lnSpc>
                <a:spcPct val="100000"/>
              </a:lnSpc>
              <a:spcBef>
                <a:spcPts val="0"/>
              </a:spcBef>
            </a:pPr>
            <a:endParaRPr lang="fi-FI" sz="2000" dirty="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0447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Diaesityksen jakamisesta</a:t>
            </a:r>
            <a:endParaRPr lang="en-US" dirty="0">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420155"/>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fi-FI" sz="2000">
              <a:latin typeface="Verdana"/>
              <a:ea typeface="Verdana"/>
              <a:cs typeface="Verdana"/>
            </a:endParaRPr>
          </a:p>
          <a:p>
            <a:pPr>
              <a:lnSpc>
                <a:spcPct val="100000"/>
              </a:lnSpc>
              <a:spcBef>
                <a:spcPts val="0"/>
              </a:spcBef>
            </a:pPr>
            <a:r>
              <a:rPr lang="fi-FI" sz="2000" dirty="0">
                <a:latin typeface="Verdana"/>
                <a:ea typeface="Verdana"/>
                <a:cs typeface="Verdana"/>
              </a:rPr>
              <a:t>Diaesityksen pitäjä ei välttämättä näe, jos joku on tullut odotustilaan </a:t>
            </a:r>
            <a:endParaRPr lang="fi-FI" sz="2000" dirty="0">
              <a:ea typeface="+mn-lt"/>
              <a:cs typeface="+mn-lt"/>
            </a:endParaRPr>
          </a:p>
          <a:p>
            <a:pPr marL="0" indent="0">
              <a:lnSpc>
                <a:spcPct val="100000"/>
              </a:lnSpc>
              <a:spcBef>
                <a:spcPts val="0"/>
              </a:spcBef>
              <a:buNone/>
            </a:pPr>
            <a:r>
              <a:rPr lang="fi-FI" sz="2000" dirty="0">
                <a:latin typeface="Verdana"/>
                <a:ea typeface="Verdana"/>
                <a:cs typeface="Verdana"/>
              </a:rPr>
              <a:t>tai </a:t>
            </a:r>
            <a:r>
              <a:rPr lang="fi-FI" sz="2000" dirty="0" err="1">
                <a:latin typeface="Verdana"/>
                <a:ea typeface="Verdana"/>
                <a:cs typeface="Verdana"/>
              </a:rPr>
              <a:t>chat</a:t>
            </a:r>
            <a:r>
              <a:rPr lang="fi-FI" sz="2000" dirty="0">
                <a:latin typeface="Verdana"/>
                <a:ea typeface="Verdana"/>
                <a:cs typeface="Verdana"/>
              </a:rPr>
              <a:t>-kenttään tulleita viestejä, siksi toisesta ns. </a:t>
            </a:r>
            <a:r>
              <a:rPr lang="fi-FI" sz="2000" dirty="0" err="1">
                <a:latin typeface="Verdana"/>
                <a:ea typeface="Verdana"/>
                <a:cs typeface="Verdana"/>
              </a:rPr>
              <a:t>co-hostista</a:t>
            </a:r>
            <a:r>
              <a:rPr lang="fi-FI" sz="2000" dirty="0">
                <a:latin typeface="Verdana"/>
                <a:ea typeface="Verdana"/>
                <a:cs typeface="Verdana"/>
              </a:rPr>
              <a:t> voi olla apua siihen, että ohjaaja voi keskittyä itse asiaan.   </a:t>
            </a:r>
            <a:endParaRPr lang="en-US" dirty="0">
              <a:latin typeface="Calibri" panose="020F0502020204030204"/>
              <a:ea typeface="Verdana"/>
              <a:cs typeface="Calibri" panose="020F0502020204030204"/>
            </a:endParaRPr>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r>
              <a:rPr lang="fi-FI" sz="2000" dirty="0">
                <a:latin typeface="Verdana"/>
                <a:ea typeface="Verdana"/>
                <a:cs typeface="Verdana"/>
              </a:rPr>
              <a:t>Jos pidät tapaamista yksin, niin voit hyödyntää (</a:t>
            </a:r>
            <a:r>
              <a:rPr lang="fi-FI" sz="2000" dirty="0" err="1">
                <a:latin typeface="Verdana"/>
                <a:ea typeface="Verdana"/>
                <a:cs typeface="Verdana"/>
              </a:rPr>
              <a:t>Teams</a:t>
            </a:r>
            <a:r>
              <a:rPr lang="fi-FI" sz="2000" dirty="0">
                <a:latin typeface="Verdana"/>
                <a:ea typeface="Verdana"/>
                <a:cs typeface="Verdana"/>
              </a:rPr>
              <a:t>) ns. esittäjänäkymää (jatkuu seuraavalla dialla).</a:t>
            </a:r>
            <a:endParaRPr lang="en-US" dirty="0">
              <a:cs typeface="Calibri" panose="020F0502020204030204"/>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fi-FI" sz="2000" dirty="0">
              <a:latin typeface="Verdana"/>
              <a:ea typeface="Verdana"/>
              <a:cs typeface="Verdana"/>
            </a:endParaRPr>
          </a:p>
          <a:p>
            <a:pPr>
              <a:lnSpc>
                <a:spcPct val="100000"/>
              </a:lnSpc>
              <a:spcBef>
                <a:spcPts val="0"/>
              </a:spcBef>
            </a:pPr>
            <a:endParaRPr lang="fi-FI" sz="2000" dirty="0">
              <a:ea typeface="+mn-lt"/>
              <a:cs typeface="+mn-lt"/>
            </a:endParaRPr>
          </a:p>
          <a:p>
            <a:pPr>
              <a:lnSpc>
                <a:spcPct val="100000"/>
              </a:lnSpc>
              <a:spcBef>
                <a:spcPts val="0"/>
              </a:spcBef>
            </a:pPr>
            <a:endParaRPr lang="fi-FI" sz="2000" dirty="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8080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195" y="6190101"/>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a:solidFill>
                  <a:schemeClr val="bg1"/>
                </a:solidFill>
                <a:latin typeface="Verdana"/>
                <a:ea typeface="Verdana"/>
                <a:cs typeface="Verdana"/>
              </a:rPr>
              <a:t>Tukea etätapaamisiin</a:t>
            </a:r>
            <a:endParaRPr lang="fi-FI" sz="3200">
              <a:solidFill>
                <a:schemeClr val="bg1"/>
              </a:solidFill>
              <a:ea typeface="+mn-lt"/>
              <a:cs typeface="+mn-lt"/>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205508"/>
            <a:ext cx="11416243" cy="5455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US" sz="2000">
                <a:latin typeface="Calibri" panose="020F0502020204030204"/>
                <a:ea typeface="Verdana"/>
                <a:cs typeface="Calibri" panose="020F0502020204030204"/>
              </a:rPr>
              <a:t>- Voit käyttää ns. </a:t>
            </a:r>
            <a:r>
              <a:rPr lang="en-US" sz="2000" b="1" err="1">
                <a:latin typeface="Calibri" panose="020F0502020204030204"/>
                <a:ea typeface="Verdana"/>
                <a:cs typeface="Calibri" panose="020F0502020204030204"/>
              </a:rPr>
              <a:t>Esittäjänäkymää</a:t>
            </a:r>
            <a:r>
              <a:rPr lang="en-US" sz="2000" b="1">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jolloin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voit</a:t>
            </a:r>
            <a:r>
              <a:rPr lang="en-US" sz="2000">
                <a:latin typeface="Calibri" panose="020F0502020204030204"/>
                <a:ea typeface="Verdana"/>
                <a:cs typeface="Calibri" panose="020F0502020204030204"/>
              </a:rPr>
              <a:t> </a:t>
            </a:r>
            <a:r>
              <a:rPr lang="en-US" sz="2000" b="1">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nähdä</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diaesityksesi</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muistiinpanot</a:t>
            </a:r>
            <a:r>
              <a:rPr lang="en-US" sz="2000">
                <a:latin typeface="Calibri" panose="020F0502020204030204"/>
                <a:ea typeface="Verdana"/>
                <a:cs typeface="Calibri" panose="020F0502020204030204"/>
              </a:rPr>
              <a:t>, </a:t>
            </a:r>
          </a:p>
          <a:p>
            <a:pPr marL="0" indent="0">
              <a:lnSpc>
                <a:spcPct val="100000"/>
              </a:lnSpc>
              <a:spcBef>
                <a:spcPts val="300"/>
              </a:spcBef>
              <a:spcAft>
                <a:spcPts val="1200"/>
              </a:spcAft>
              <a:buNone/>
            </a:pPr>
            <a:r>
              <a:rPr lang="en-US" sz="2000" err="1">
                <a:latin typeface="Calibri" panose="020F0502020204030204"/>
                <a:ea typeface="Verdana"/>
                <a:cs typeface="Calibri" panose="020F0502020204030204"/>
              </a:rPr>
              <a:t>osallistujien</a:t>
            </a:r>
            <a:r>
              <a:rPr lang="en-US" sz="2000">
                <a:latin typeface="Calibri" panose="020F0502020204030204"/>
                <a:ea typeface="Verdana"/>
                <a:cs typeface="Calibri" panose="020F0502020204030204"/>
              </a:rPr>
              <a:t>  ja </a:t>
            </a:r>
            <a:r>
              <a:rPr lang="en-US" sz="2000" err="1">
                <a:latin typeface="Calibri" panose="020F0502020204030204"/>
                <a:ea typeface="Verdana"/>
                <a:cs typeface="Calibri" panose="020F0502020204030204"/>
              </a:rPr>
              <a:t>oman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videokuvat</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keskustelun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sekä</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ilmoitukset</a:t>
            </a:r>
            <a:r>
              <a:rPr lang="en-US" sz="2000">
                <a:latin typeface="Calibri" panose="020F0502020204030204"/>
                <a:ea typeface="Verdana"/>
                <a:cs typeface="Calibri" panose="020F0502020204030204"/>
              </a:rPr>
              <a:t>. Tee </a:t>
            </a:r>
            <a:r>
              <a:rPr lang="en-US" sz="2000" err="1">
                <a:latin typeface="Calibri" panose="020F0502020204030204"/>
                <a:ea typeface="Verdana"/>
                <a:cs typeface="Calibri" panose="020F0502020204030204"/>
              </a:rPr>
              <a:t>näin</a:t>
            </a:r>
            <a:r>
              <a:rPr lang="en-US" sz="2000">
                <a:latin typeface="Calibri" panose="020F0502020204030204"/>
                <a:ea typeface="Verdana"/>
                <a:cs typeface="Calibri" panose="020F0502020204030204"/>
              </a:rPr>
              <a:t>: </a:t>
            </a:r>
            <a:r>
              <a:rPr lang="en-US" sz="2000" b="1">
                <a:latin typeface="Calibri" panose="020F0502020204030204"/>
                <a:ea typeface="Verdana"/>
                <a:cs typeface="Calibri" panose="020F0502020204030204"/>
              </a:rPr>
              <a:t>1. </a:t>
            </a:r>
            <a:r>
              <a:rPr lang="en-US" sz="2000" err="1">
                <a:latin typeface="Calibri" panose="020F0502020204030204"/>
                <a:ea typeface="Verdana"/>
                <a:cs typeface="Calibri" panose="020F0502020204030204"/>
              </a:rPr>
              <a:t>valitse</a:t>
            </a:r>
            <a:r>
              <a:rPr lang="en-US" sz="2000">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jaa</a:t>
            </a:r>
            <a:r>
              <a:rPr lang="en-US" sz="2000" b="1">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sisältö</a:t>
            </a:r>
            <a:r>
              <a:rPr lang="en-US" sz="2000">
                <a:latin typeface="Calibri" panose="020F0502020204030204"/>
                <a:ea typeface="Verdana"/>
                <a:cs typeface="Calibri" panose="020F0502020204030204"/>
              </a:rPr>
              <a:t>", 2. </a:t>
            </a:r>
            <a:r>
              <a:rPr lang="en-US" sz="2000" err="1">
                <a:latin typeface="Calibri" panose="020F0502020204030204"/>
                <a:ea typeface="Verdana"/>
                <a:cs typeface="Calibri" panose="020F0502020204030204"/>
              </a:rPr>
              <a:t>valitse</a:t>
            </a:r>
            <a:r>
              <a:rPr lang="en-US" sz="2000">
                <a:latin typeface="Calibri" panose="020F0502020204030204"/>
                <a:ea typeface="Verdana"/>
                <a:cs typeface="Calibri" panose="020F0502020204030204"/>
              </a:rPr>
              <a:t> </a:t>
            </a:r>
            <a:r>
              <a:rPr lang="en-US" sz="2000" b="1">
                <a:latin typeface="Calibri" panose="020F0502020204030204"/>
                <a:ea typeface="Verdana"/>
                <a:cs typeface="Calibri" panose="020F0502020204030204"/>
              </a:rPr>
              <a:t>"</a:t>
            </a:r>
            <a:r>
              <a:rPr lang="en-US" sz="2000" b="1" err="1">
                <a:latin typeface="Calibri" panose="020F0502020204030204"/>
                <a:ea typeface="Verdana"/>
                <a:cs typeface="Calibri" panose="020F0502020204030204"/>
              </a:rPr>
              <a:t>Powerpoint</a:t>
            </a:r>
            <a:r>
              <a:rPr lang="en-US" sz="2000" b="1">
                <a:latin typeface="Calibri" panose="020F0502020204030204"/>
                <a:ea typeface="Verdana"/>
                <a:cs typeface="Calibri" panose="020F0502020204030204"/>
              </a:rPr>
              <a:t>" tai "</a:t>
            </a:r>
            <a:r>
              <a:rPr lang="en-US" sz="2000" b="1" err="1">
                <a:latin typeface="Calibri" panose="020F0502020204030204"/>
                <a:ea typeface="Verdana"/>
                <a:cs typeface="Calibri" panose="020F0502020204030204"/>
              </a:rPr>
              <a:t>selaa</a:t>
            </a:r>
            <a:r>
              <a:rPr lang="en-US" sz="2000" b="1">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Esitys</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kannattaa</a:t>
            </a:r>
            <a:r>
              <a:rPr lang="en-US" sz="2000">
                <a:latin typeface="Calibri" panose="020F0502020204030204"/>
                <a:ea typeface="Verdana"/>
                <a:cs typeface="Calibri" panose="020F0502020204030204"/>
              </a:rPr>
              <a:t> olla </a:t>
            </a:r>
            <a:r>
              <a:rPr lang="en-US" sz="2000" err="1">
                <a:latin typeface="Calibri" panose="020F0502020204030204"/>
                <a:ea typeface="Verdana"/>
                <a:cs typeface="Calibri" panose="020F0502020204030204"/>
              </a:rPr>
              <a:t>valmiiksi</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avattuna</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ennen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näytön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jakoa</a:t>
            </a:r>
            <a:r>
              <a:rPr lang="en-US" sz="2000">
                <a:latin typeface="Calibri" panose="020F0502020204030204"/>
                <a:ea typeface="Verdana"/>
                <a:cs typeface="Calibri" panose="020F0502020204030204"/>
              </a:rPr>
              <a:t>. </a:t>
            </a:r>
            <a:endParaRPr lang="en-US" sz="2000">
              <a:ea typeface="Verdana"/>
              <a:cs typeface="+mn-lt"/>
            </a:endParaRPr>
          </a:p>
          <a:p>
            <a:pPr marL="0" indent="0">
              <a:lnSpc>
                <a:spcPct val="100000"/>
              </a:lnSpc>
              <a:spcBef>
                <a:spcPts val="0"/>
              </a:spcBef>
              <a:buNone/>
            </a:pPr>
            <a:r>
              <a:rPr lang="fi-FI" sz="2000">
                <a:ea typeface="Verdana"/>
                <a:cs typeface="+mn-lt"/>
              </a:rPr>
              <a:t>1. 2. </a:t>
            </a:r>
          </a:p>
          <a:p>
            <a:pPr marL="0" indent="0">
              <a:lnSpc>
                <a:spcPct val="100000"/>
              </a:lnSpc>
              <a:spcBef>
                <a:spcPts val="0"/>
              </a:spcBef>
              <a:buNone/>
            </a:pPr>
            <a:endParaRPr lang="fi-FI" sz="2000">
              <a:latin typeface="Verdana"/>
              <a:ea typeface="Verdana"/>
              <a:cs typeface="Verdana"/>
            </a:endParaRPr>
          </a:p>
          <a:p>
            <a:pPr>
              <a:lnSpc>
                <a:spcPct val="100000"/>
              </a:lnSpc>
              <a:spcBef>
                <a:spcPts val="0"/>
              </a:spcBef>
            </a:pPr>
            <a:endParaRPr lang="fi-FI" sz="2000">
              <a:latin typeface="Calibri"/>
              <a:ea typeface="Verdana"/>
              <a:cs typeface="Calibri"/>
            </a:endParaRPr>
          </a:p>
          <a:p>
            <a:pPr>
              <a:lnSpc>
                <a:spcPct val="100000"/>
              </a:lnSpc>
              <a:spcBef>
                <a:spcPts val="0"/>
              </a:spcBef>
            </a:pPr>
            <a:endParaRPr lang="fi-FI" sz="2000">
              <a:latin typeface="Calibri"/>
              <a:ea typeface="Verdana"/>
              <a:cs typeface="Calibri"/>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679046" y="6327286"/>
            <a:ext cx="2548687"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pic>
        <p:nvPicPr>
          <p:cNvPr id="7" name="Picture 7">
            <a:extLst>
              <a:ext uri="{FF2B5EF4-FFF2-40B4-BE49-F238E27FC236}">
                <a16:creationId xmlns:a16="http://schemas.microsoft.com/office/drawing/2014/main" id="{89114545-624C-47E0-94D8-67D303ED19CE}"/>
              </a:ext>
            </a:extLst>
          </p:cNvPr>
          <p:cNvPicPr>
            <a:picLocks noChangeAspect="1"/>
          </p:cNvPicPr>
          <p:nvPr/>
        </p:nvPicPr>
        <p:blipFill>
          <a:blip r:embed="rId4"/>
          <a:stretch>
            <a:fillRect/>
          </a:stretch>
        </p:blipFill>
        <p:spPr>
          <a:xfrm>
            <a:off x="5250831" y="2500248"/>
            <a:ext cx="6543430" cy="3881211"/>
          </a:xfrm>
          <a:prstGeom prst="rect">
            <a:avLst/>
          </a:prstGeom>
        </p:spPr>
      </p:pic>
      <p:pic>
        <p:nvPicPr>
          <p:cNvPr id="11" name="Picture 11">
            <a:extLst>
              <a:ext uri="{FF2B5EF4-FFF2-40B4-BE49-F238E27FC236}">
                <a16:creationId xmlns:a16="http://schemas.microsoft.com/office/drawing/2014/main" id="{02C999EA-6999-4186-B147-E42167C91E25}"/>
              </a:ext>
            </a:extLst>
          </p:cNvPr>
          <p:cNvPicPr>
            <a:picLocks noChangeAspect="1"/>
          </p:cNvPicPr>
          <p:nvPr/>
        </p:nvPicPr>
        <p:blipFill>
          <a:blip r:embed="rId5"/>
          <a:stretch>
            <a:fillRect/>
          </a:stretch>
        </p:blipFill>
        <p:spPr>
          <a:xfrm>
            <a:off x="7542971" y="3936624"/>
            <a:ext cx="1295400" cy="1228725"/>
          </a:xfrm>
          <a:prstGeom prst="rect">
            <a:avLst/>
          </a:prstGeom>
        </p:spPr>
      </p:pic>
      <p:pic>
        <p:nvPicPr>
          <p:cNvPr id="12" name="Picture 12">
            <a:extLst>
              <a:ext uri="{FF2B5EF4-FFF2-40B4-BE49-F238E27FC236}">
                <a16:creationId xmlns:a16="http://schemas.microsoft.com/office/drawing/2014/main" id="{C7750AF5-B710-454B-8358-5F210BBF5FE8}"/>
              </a:ext>
            </a:extLst>
          </p:cNvPr>
          <p:cNvPicPr>
            <a:picLocks noChangeAspect="1"/>
          </p:cNvPicPr>
          <p:nvPr/>
        </p:nvPicPr>
        <p:blipFill>
          <a:blip r:embed="rId6"/>
          <a:stretch>
            <a:fillRect/>
          </a:stretch>
        </p:blipFill>
        <p:spPr>
          <a:xfrm>
            <a:off x="869608" y="2539597"/>
            <a:ext cx="3729892" cy="1897511"/>
          </a:xfrm>
          <a:prstGeom prst="rect">
            <a:avLst/>
          </a:prstGeom>
        </p:spPr>
      </p:pic>
      <p:sp>
        <p:nvSpPr>
          <p:cNvPr id="13" name="TextBox 12">
            <a:extLst>
              <a:ext uri="{FF2B5EF4-FFF2-40B4-BE49-F238E27FC236}">
                <a16:creationId xmlns:a16="http://schemas.microsoft.com/office/drawing/2014/main" id="{628092D2-F42B-49A7-9103-FDAB578145E9}"/>
              </a:ext>
            </a:extLst>
          </p:cNvPr>
          <p:cNvSpPr txBox="1"/>
          <p:nvPr/>
        </p:nvSpPr>
        <p:spPr>
          <a:xfrm>
            <a:off x="4802554" y="25408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2. </a:t>
            </a:r>
          </a:p>
        </p:txBody>
      </p:sp>
    </p:spTree>
    <p:extLst>
      <p:ext uri="{BB962C8B-B14F-4D97-AF65-F5344CB8AC3E}">
        <p14:creationId xmlns:p14="http://schemas.microsoft.com/office/powerpoint/2010/main" val="134199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697508"/>
            <a:ext cx="11416243" cy="5709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US" sz="2000">
                <a:latin typeface="Calibri" panose="020F0502020204030204"/>
                <a:ea typeface="Verdana"/>
                <a:cs typeface="Calibri" panose="020F0502020204030204"/>
              </a:rPr>
              <a:t>- Kun </a:t>
            </a:r>
            <a:r>
              <a:rPr lang="en-US" sz="2000" err="1">
                <a:latin typeface="Calibri" panose="020F0502020204030204"/>
                <a:ea typeface="Verdana"/>
                <a:cs typeface="Calibri" panose="020F0502020204030204"/>
              </a:rPr>
              <a:t>olet</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jakanut</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edellisen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dian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ohjeen</a:t>
            </a:r>
            <a:r>
              <a:rPr lang="en-US" sz="2000">
                <a:latin typeface="Calibri" panose="020F0502020204030204"/>
                <a:ea typeface="Verdana"/>
                <a:cs typeface="Calibri" panose="020F0502020204030204"/>
              </a:rPr>
              <a:t> mukaisesti sisällön, </a:t>
            </a:r>
            <a:r>
              <a:rPr lang="en-US" sz="2000" err="1">
                <a:latin typeface="Calibri" panose="020F0502020204030204"/>
                <a:ea typeface="Verdana"/>
                <a:cs typeface="Calibri" panose="020F0502020204030204"/>
              </a:rPr>
              <a:t>näet</a:t>
            </a:r>
            <a:r>
              <a:rPr lang="en-US" sz="2000">
                <a:latin typeface="Calibri" panose="020F0502020204030204"/>
                <a:ea typeface="Verdana"/>
                <a:cs typeface="Calibri" panose="020F0502020204030204"/>
              </a:rPr>
              <a:t>:</a:t>
            </a:r>
          </a:p>
          <a:p>
            <a:pPr marL="0" indent="0">
              <a:lnSpc>
                <a:spcPct val="100000"/>
              </a:lnSpc>
              <a:spcBef>
                <a:spcPts val="300"/>
              </a:spcBef>
              <a:spcAft>
                <a:spcPts val="1200"/>
              </a:spcAft>
              <a:buNone/>
            </a:pPr>
            <a:r>
              <a:rPr lang="en-US" sz="2000" err="1">
                <a:latin typeface="Calibri" panose="020F0502020204030204"/>
                <a:ea typeface="Verdana"/>
                <a:cs typeface="Calibri" panose="020F0502020204030204"/>
              </a:rPr>
              <a:t>sekä</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diaesityksen</a:t>
            </a:r>
            <a:r>
              <a:rPr lang="en-US" sz="2000">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muistiinpanot</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osallistujien</a:t>
            </a:r>
            <a:r>
              <a:rPr lang="en-US" sz="2000">
                <a:latin typeface="Calibri" panose="020F0502020204030204"/>
                <a:ea typeface="Verdana"/>
                <a:cs typeface="Calibri" panose="020F0502020204030204"/>
              </a:rPr>
              <a:t> ja </a:t>
            </a:r>
            <a:r>
              <a:rPr lang="en-US" sz="2000" err="1">
                <a:latin typeface="Calibri" panose="020F0502020204030204"/>
                <a:ea typeface="Verdana"/>
                <a:cs typeface="Calibri" panose="020F0502020204030204"/>
              </a:rPr>
              <a:t>oman</a:t>
            </a:r>
            <a:r>
              <a:rPr lang="en-US" sz="2000">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videokuvat</a:t>
            </a:r>
            <a:r>
              <a:rPr lang="en-US" sz="2000">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keskustelun</a:t>
            </a:r>
            <a:r>
              <a:rPr lang="en-US" sz="2000" b="1">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sekä</a:t>
            </a:r>
            <a:r>
              <a:rPr lang="en-US" sz="2000">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ilmoitukset</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Näet</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esim</a:t>
            </a:r>
            <a:r>
              <a:rPr lang="en-US" sz="2000">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kokousreaktiot</a:t>
            </a:r>
            <a:r>
              <a:rPr lang="en-US" sz="2000" b="1">
                <a:latin typeface="Calibri" panose="020F0502020204030204"/>
                <a:ea typeface="Verdana"/>
                <a:cs typeface="Calibri" panose="020F0502020204030204"/>
              </a:rPr>
              <a:t> </a:t>
            </a:r>
            <a:r>
              <a:rPr lang="en-US" sz="2000">
                <a:latin typeface="Calibri" panose="020F0502020204030204"/>
                <a:ea typeface="Verdana"/>
                <a:cs typeface="Calibri" panose="020F0502020204030204"/>
              </a:rPr>
              <a:t>tai </a:t>
            </a:r>
            <a:r>
              <a:rPr lang="en-US" sz="2000" err="1">
                <a:latin typeface="Calibri" panose="020F0502020204030204"/>
                <a:ea typeface="Verdana"/>
                <a:cs typeface="Calibri" panose="020F0502020204030204"/>
              </a:rPr>
              <a:t>jos</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osallistuja</a:t>
            </a:r>
            <a:r>
              <a:rPr lang="en-US" sz="2000">
                <a:latin typeface="Calibri" panose="020F0502020204030204"/>
                <a:ea typeface="Verdana"/>
                <a:cs typeface="Calibri" panose="020F0502020204030204"/>
              </a:rPr>
              <a:t> </a:t>
            </a:r>
            <a:r>
              <a:rPr lang="en-US" sz="2000" b="1" err="1">
                <a:latin typeface="Calibri" panose="020F0502020204030204"/>
                <a:ea typeface="Verdana"/>
                <a:cs typeface="Calibri" panose="020F0502020204030204"/>
              </a:rPr>
              <a:t>viittaa</a:t>
            </a:r>
            <a:r>
              <a:rPr lang="en-US" sz="2000" b="1">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pyytääkseen</a:t>
            </a:r>
            <a:r>
              <a:rPr lang="en-US" sz="2000">
                <a:latin typeface="Calibri" panose="020F0502020204030204"/>
                <a:ea typeface="Verdana"/>
                <a:cs typeface="Calibri" panose="020F0502020204030204"/>
              </a:rPr>
              <a:t> </a:t>
            </a:r>
            <a:r>
              <a:rPr lang="en-US" sz="2000" err="1">
                <a:latin typeface="Calibri" panose="020F0502020204030204"/>
                <a:ea typeface="Verdana"/>
                <a:cs typeface="Calibri" panose="020F0502020204030204"/>
              </a:rPr>
              <a:t>puheenvuoroa</a:t>
            </a:r>
            <a:r>
              <a:rPr lang="en-US" sz="2000">
                <a:latin typeface="Calibri" panose="020F0502020204030204"/>
                <a:ea typeface="Verdana"/>
                <a:cs typeface="Calibri" panose="020F0502020204030204"/>
              </a:rPr>
              <a:t>. </a:t>
            </a:r>
            <a:endParaRPr lang="en-US" sz="2000">
              <a:ea typeface="Verdana"/>
              <a:cs typeface="+mn-lt"/>
            </a:endParaRPr>
          </a:p>
          <a:p>
            <a:pPr marL="0" indent="0">
              <a:lnSpc>
                <a:spcPct val="100000"/>
              </a:lnSpc>
              <a:spcBef>
                <a:spcPts val="0"/>
              </a:spcBef>
              <a:buNone/>
            </a:pPr>
            <a:endParaRPr lang="fi-FI" sz="2000">
              <a:latin typeface="Verdana"/>
              <a:ea typeface="Verdana"/>
              <a:cs typeface="Verdana"/>
            </a:endParaRPr>
          </a:p>
          <a:p>
            <a:pPr>
              <a:lnSpc>
                <a:spcPct val="100000"/>
              </a:lnSpc>
              <a:spcBef>
                <a:spcPts val="0"/>
              </a:spcBef>
            </a:pPr>
            <a:endParaRPr lang="fi-FI" sz="2000">
              <a:latin typeface="Calibri"/>
              <a:ea typeface="Verdana"/>
              <a:cs typeface="Calibri"/>
            </a:endParaRPr>
          </a:p>
          <a:p>
            <a:pPr>
              <a:lnSpc>
                <a:spcPct val="100000"/>
              </a:lnSpc>
              <a:spcBef>
                <a:spcPts val="0"/>
              </a:spcBef>
            </a:pPr>
            <a:endParaRPr lang="fi-FI" sz="2000">
              <a:latin typeface="Calibri"/>
              <a:ea typeface="Verdana"/>
              <a:cs typeface="Calibri"/>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latin typeface="Verdana"/>
              <a:ea typeface="Verdana"/>
              <a:cs typeface="Verdana"/>
            </a:endParaRPr>
          </a:p>
        </p:txBody>
      </p:sp>
      <p:pic>
        <p:nvPicPr>
          <p:cNvPr id="3" name="Picture 7">
            <a:extLst>
              <a:ext uri="{FF2B5EF4-FFF2-40B4-BE49-F238E27FC236}">
                <a16:creationId xmlns:a16="http://schemas.microsoft.com/office/drawing/2014/main" id="{457BEA17-C183-4276-9F31-82286A3BB86D}"/>
              </a:ext>
            </a:extLst>
          </p:cNvPr>
          <p:cNvPicPr>
            <a:picLocks noChangeAspect="1"/>
          </p:cNvPicPr>
          <p:nvPr/>
        </p:nvPicPr>
        <p:blipFill>
          <a:blip r:embed="rId4"/>
          <a:stretch>
            <a:fillRect/>
          </a:stretch>
        </p:blipFill>
        <p:spPr>
          <a:xfrm>
            <a:off x="513862" y="1955702"/>
            <a:ext cx="8858737" cy="4812519"/>
          </a:xfrm>
          <a:prstGeom prst="rect">
            <a:avLst/>
          </a:prstGeom>
        </p:spPr>
      </p:pic>
    </p:spTree>
    <p:extLst>
      <p:ext uri="{BB962C8B-B14F-4D97-AF65-F5344CB8AC3E}">
        <p14:creationId xmlns:p14="http://schemas.microsoft.com/office/powerpoint/2010/main" val="239139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42B2340-BF2A-47B6-8195-7AC211163218}"/>
              </a:ext>
            </a:extLst>
          </p:cNvPr>
          <p:cNvSpPr>
            <a:spLocks noGrp="1"/>
          </p:cNvSpPr>
          <p:nvPr>
            <p:ph type="sldNum" sz="quarter" idx="10"/>
          </p:nvPr>
        </p:nvSpPr>
        <p:spPr>
          <a:xfrm>
            <a:off x="822487" y="6312454"/>
            <a:ext cx="478899" cy="376884"/>
          </a:xfrm>
        </p:spPr>
        <p:txBody>
          <a:bodyPr wrap="square" anchor="ctr">
            <a:normAutofit/>
          </a:bodyPr>
          <a:lstStyle/>
          <a:p>
            <a:pPr marL="33825">
              <a:spcBef>
                <a:spcPts val="140"/>
              </a:spcBef>
            </a:pPr>
            <a:fld id="{81D60167-4931-47E6-BA6A-407CBD079E47}" type="slidenum">
              <a:rPr lang="uk-UA" smtClean="0"/>
              <a:pPr marL="33825">
                <a:spcBef>
                  <a:spcPts val="140"/>
                </a:spcBef>
              </a:pPr>
              <a:t>15</a:t>
            </a:fld>
            <a:endParaRPr lang="uk-UA"/>
          </a:p>
        </p:txBody>
      </p:sp>
      <p:sp>
        <p:nvSpPr>
          <p:cNvPr id="3" name="Alatunnisteen paikkamerkki 2">
            <a:extLst>
              <a:ext uri="{FF2B5EF4-FFF2-40B4-BE49-F238E27FC236}">
                <a16:creationId xmlns:a16="http://schemas.microsoft.com/office/drawing/2014/main" id="{79CA8A05-8D42-48DF-AE94-19EC492C4114}"/>
              </a:ext>
            </a:extLst>
          </p:cNvPr>
          <p:cNvSpPr>
            <a:spLocks noGrp="1"/>
          </p:cNvSpPr>
          <p:nvPr>
            <p:ph type="ftr" sz="quarter" idx="11"/>
          </p:nvPr>
        </p:nvSpPr>
        <p:spPr>
          <a:xfrm>
            <a:off x="2260310" y="6312454"/>
            <a:ext cx="7671382" cy="376884"/>
          </a:xfrm>
        </p:spPr>
        <p:txBody>
          <a:bodyPr anchor="ctr">
            <a:normAutofit/>
          </a:bodyPr>
          <a:lstStyle/>
          <a:p>
            <a:pPr>
              <a:spcAft>
                <a:spcPts val="799"/>
              </a:spcAft>
            </a:pPr>
            <a:r>
              <a:rPr lang="de-DE"/>
              <a:t>© </a:t>
            </a:r>
            <a:r>
              <a:rPr lang="en-US"/>
              <a:t>Sydänliitto</a:t>
            </a:r>
          </a:p>
        </p:txBody>
      </p:sp>
      <p:sp>
        <p:nvSpPr>
          <p:cNvPr id="10" name="Title 3">
            <a:extLst>
              <a:ext uri="{FF2B5EF4-FFF2-40B4-BE49-F238E27FC236}">
                <a16:creationId xmlns:a16="http://schemas.microsoft.com/office/drawing/2014/main" id="{4FF2D496-5F9A-401A-80F4-778E90C96D79}"/>
              </a:ext>
            </a:extLst>
          </p:cNvPr>
          <p:cNvSpPr>
            <a:spLocks noGrp="1"/>
          </p:cNvSpPr>
          <p:nvPr>
            <p:ph type="title"/>
          </p:nvPr>
        </p:nvSpPr>
        <p:spPr>
          <a:xfrm>
            <a:off x="2260310" y="1511155"/>
            <a:ext cx="7671382" cy="3833114"/>
          </a:xfrm>
        </p:spPr>
        <p:txBody>
          <a:bodyPr/>
          <a:lstStyle/>
          <a:p>
            <a:r>
              <a:rPr lang="en-US" dirty="0" err="1">
                <a:latin typeface="Verdana"/>
                <a:ea typeface="Verdana"/>
                <a:cs typeface="Verdana"/>
              </a:rPr>
              <a:t>Parikeskustelu</a:t>
            </a:r>
            <a:r>
              <a:rPr lang="en-US" dirty="0">
                <a:latin typeface="Verdana"/>
                <a:ea typeface="Verdana"/>
                <a:cs typeface="Verdana"/>
              </a:rPr>
              <a:t> </a:t>
            </a:r>
            <a:r>
              <a:rPr lang="en-US" dirty="0" err="1">
                <a:latin typeface="Verdana"/>
                <a:ea typeface="Verdana"/>
                <a:cs typeface="Verdana"/>
              </a:rPr>
              <a:t>pienryhmätilossa</a:t>
            </a:r>
            <a:endParaRPr lang="en-US" dirty="0" err="1">
              <a:solidFill>
                <a:srgbClr val="000000"/>
              </a:solidFill>
            </a:endParaRPr>
          </a:p>
        </p:txBody>
      </p:sp>
    </p:spTree>
    <p:extLst>
      <p:ext uri="{BB962C8B-B14F-4D97-AF65-F5344CB8AC3E}">
        <p14:creationId xmlns:p14="http://schemas.microsoft.com/office/powerpoint/2010/main" val="222735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Pienryhmätilat</a:t>
            </a:r>
            <a:endParaRPr lang="en-US" dirty="0">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420155"/>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i-FI" sz="2000" dirty="0">
                <a:latin typeface="Verdana"/>
                <a:ea typeface="Verdana"/>
                <a:cs typeface="Verdana"/>
              </a:rPr>
              <a:t>Jos haluat käyttää parikeskusteluja osana tapaamisia, joissain videoneuvottelu-työkaluissa on tämä mahdollisuus.</a:t>
            </a:r>
            <a:endParaRPr lang="en-US" sz="2000">
              <a:latin typeface="Verdana"/>
              <a:ea typeface="Verdana"/>
              <a:cs typeface="Verdana"/>
            </a:endParaRPr>
          </a:p>
          <a:p>
            <a:pPr>
              <a:lnSpc>
                <a:spcPct val="100000"/>
              </a:lnSpc>
              <a:spcBef>
                <a:spcPts val="0"/>
              </a:spcBef>
            </a:pPr>
            <a:endParaRPr lang="fi-FI" sz="2000" dirty="0">
              <a:latin typeface="Verdana"/>
              <a:ea typeface="Verdana"/>
              <a:cs typeface="Verdana"/>
            </a:endParaRPr>
          </a:p>
          <a:p>
            <a:pPr>
              <a:lnSpc>
                <a:spcPct val="100000"/>
              </a:lnSpc>
              <a:spcBef>
                <a:spcPts val="0"/>
              </a:spcBef>
            </a:pPr>
            <a:r>
              <a:rPr lang="fi-FI" sz="2000" dirty="0">
                <a:latin typeface="Verdana"/>
                <a:ea typeface="Verdana"/>
                <a:cs typeface="Calibri"/>
              </a:rPr>
              <a:t>Huom. </a:t>
            </a:r>
            <a:r>
              <a:rPr lang="fi-FI" sz="2000" dirty="0" err="1">
                <a:latin typeface="Verdana"/>
                <a:ea typeface="Verdana"/>
                <a:cs typeface="Calibri"/>
              </a:rPr>
              <a:t>Teams:ssa</a:t>
            </a:r>
            <a:r>
              <a:rPr lang="fi-FI" sz="2000" dirty="0">
                <a:latin typeface="Verdana"/>
                <a:ea typeface="Verdana"/>
                <a:cs typeface="Calibri"/>
              </a:rPr>
              <a:t> vain kokouksen koollekutsuja (3/2021) voi käynnistää pienryhmät. Jos olet työkaverin kanssa pitämässä </a:t>
            </a:r>
            <a:r>
              <a:rPr lang="fi-FI" sz="2000" dirty="0" err="1">
                <a:latin typeface="Verdana"/>
                <a:ea typeface="Verdana"/>
                <a:cs typeface="Calibri"/>
              </a:rPr>
              <a:t>Teams</a:t>
            </a:r>
            <a:r>
              <a:rPr lang="fi-FI" sz="2000" dirty="0">
                <a:latin typeface="Verdana"/>
                <a:ea typeface="Verdana"/>
                <a:cs typeface="Calibri"/>
              </a:rPr>
              <a:t>-tapaamista, miettikää etukäteen, haluatteko pitää pienryhmiä ja kumpi toimii huoneiden avaajana. Se, kuka avaa huoneet, tulee olla myös kokouksen koollekutsuja, eli luoda kalenterikutsu. </a:t>
            </a:r>
          </a:p>
          <a:p>
            <a:pPr>
              <a:lnSpc>
                <a:spcPct val="100000"/>
              </a:lnSpc>
              <a:spcBef>
                <a:spcPts val="0"/>
              </a:spcBef>
            </a:pPr>
            <a:endParaRPr lang="fi-FI" sz="2000" dirty="0">
              <a:latin typeface="Verdana"/>
              <a:ea typeface="Verdana"/>
              <a:cs typeface="Verdana"/>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fi-FI" sz="2000" dirty="0">
              <a:latin typeface="Verdana"/>
              <a:ea typeface="Verdana"/>
              <a:cs typeface="Verdana"/>
            </a:endParaRPr>
          </a:p>
          <a:p>
            <a:pPr>
              <a:lnSpc>
                <a:spcPct val="100000"/>
              </a:lnSpc>
              <a:spcBef>
                <a:spcPts val="0"/>
              </a:spcBef>
            </a:pPr>
            <a:endParaRPr lang="fi-FI" sz="2000" dirty="0">
              <a:ea typeface="+mn-lt"/>
              <a:cs typeface="+mn-lt"/>
            </a:endParaRPr>
          </a:p>
          <a:p>
            <a:pPr>
              <a:lnSpc>
                <a:spcPct val="100000"/>
              </a:lnSpc>
              <a:spcBef>
                <a:spcPts val="0"/>
              </a:spcBef>
            </a:pPr>
            <a:endParaRPr lang="fi-FI" sz="2000" dirty="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51290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6AFB7-A695-4300-B9B8-09FD99E9EA9E}"/>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17</a:t>
            </a:fld>
            <a:endParaRPr lang="uk-UA"/>
          </a:p>
        </p:txBody>
      </p:sp>
      <p:sp>
        <p:nvSpPr>
          <p:cNvPr id="3" name="Footer Placeholder 2">
            <a:extLst>
              <a:ext uri="{FF2B5EF4-FFF2-40B4-BE49-F238E27FC236}">
                <a16:creationId xmlns:a16="http://schemas.microsoft.com/office/drawing/2014/main" id="{24850C5B-4404-4DC1-8B30-835D34B359E3}"/>
              </a:ext>
            </a:extLst>
          </p:cNvPr>
          <p:cNvSpPr>
            <a:spLocks noGrp="1"/>
          </p:cNvSpPr>
          <p:nvPr>
            <p:ph type="ftr" sz="quarter" idx="11"/>
          </p:nvPr>
        </p:nvSpPr>
        <p:spPr/>
        <p:txBody>
          <a:bodyPr/>
          <a:lstStyle/>
          <a:p>
            <a:r>
              <a:rPr lang="de-DE"/>
              <a:t>© </a:t>
            </a:r>
            <a:r>
              <a:rPr lang="en-US"/>
              <a:t>Sydänliitto</a:t>
            </a:r>
          </a:p>
        </p:txBody>
      </p:sp>
      <p:sp>
        <p:nvSpPr>
          <p:cNvPr id="5" name="Title 4">
            <a:extLst>
              <a:ext uri="{FF2B5EF4-FFF2-40B4-BE49-F238E27FC236}">
                <a16:creationId xmlns:a16="http://schemas.microsoft.com/office/drawing/2014/main" id="{D83DF659-63CA-4E03-A9A2-87F20C083FB1}"/>
              </a:ext>
            </a:extLst>
          </p:cNvPr>
          <p:cNvSpPr>
            <a:spLocks noGrp="1"/>
          </p:cNvSpPr>
          <p:nvPr>
            <p:ph type="title"/>
          </p:nvPr>
        </p:nvSpPr>
        <p:spPr>
          <a:xfrm>
            <a:off x="1249404" y="281812"/>
            <a:ext cx="9589227" cy="863031"/>
          </a:xfrm>
        </p:spPr>
        <p:txBody>
          <a:bodyPr/>
          <a:lstStyle/>
          <a:p>
            <a:r>
              <a:rPr lang="en-US" dirty="0">
                <a:latin typeface="Verdana"/>
                <a:ea typeface="Verdana"/>
                <a:cs typeface="Verdana"/>
              </a:rPr>
              <a:t>Pari/</a:t>
            </a:r>
            <a:r>
              <a:rPr lang="en-US" dirty="0" err="1">
                <a:latin typeface="Verdana"/>
                <a:ea typeface="Verdana"/>
                <a:cs typeface="Verdana"/>
              </a:rPr>
              <a:t>pienryhmäkeskustelut</a:t>
            </a:r>
            <a:endParaRPr lang="en-US" dirty="0" err="1">
              <a:solidFill>
                <a:srgbClr val="000000"/>
              </a:solidFill>
              <a:latin typeface="Verdana"/>
              <a:ea typeface="Verdana"/>
              <a:cs typeface="Verdana"/>
            </a:endParaRPr>
          </a:p>
        </p:txBody>
      </p:sp>
      <p:pic>
        <p:nvPicPr>
          <p:cNvPr id="7" name="Picture 7">
            <a:extLst>
              <a:ext uri="{FF2B5EF4-FFF2-40B4-BE49-F238E27FC236}">
                <a16:creationId xmlns:a16="http://schemas.microsoft.com/office/drawing/2014/main" id="{97506DFD-638F-441F-9B25-4CF0ADA24331}"/>
              </a:ext>
            </a:extLst>
          </p:cNvPr>
          <p:cNvPicPr>
            <a:picLocks noChangeAspect="1"/>
          </p:cNvPicPr>
          <p:nvPr/>
        </p:nvPicPr>
        <p:blipFill>
          <a:blip r:embed="rId2"/>
          <a:stretch>
            <a:fillRect/>
          </a:stretch>
        </p:blipFill>
        <p:spPr>
          <a:xfrm>
            <a:off x="1302524" y="1314408"/>
            <a:ext cx="7885464" cy="4231195"/>
          </a:xfrm>
          <a:prstGeom prst="rect">
            <a:avLst/>
          </a:prstGeom>
        </p:spPr>
      </p:pic>
      <p:sp>
        <p:nvSpPr>
          <p:cNvPr id="9" name="Title 4">
            <a:extLst>
              <a:ext uri="{FF2B5EF4-FFF2-40B4-BE49-F238E27FC236}">
                <a16:creationId xmlns:a16="http://schemas.microsoft.com/office/drawing/2014/main" id="{7F0796CD-2DC1-413E-8C52-5601A3EF5C40}"/>
              </a:ext>
            </a:extLst>
          </p:cNvPr>
          <p:cNvSpPr txBox="1">
            <a:spLocks/>
          </p:cNvSpPr>
          <p:nvPr/>
        </p:nvSpPr>
        <p:spPr>
          <a:xfrm>
            <a:off x="1244422" y="5445908"/>
            <a:ext cx="9589227" cy="863031"/>
          </a:xfrm>
          <a:prstGeom prst="rect">
            <a:avLst/>
          </a:prstGeom>
        </p:spPr>
        <p:txBody>
          <a:bodyPr vert="horz" lIns="121770" tIns="60885" rIns="121770" bIns="60885" rtlCol="0" anchor="ctr">
            <a:normAutofit/>
          </a:bodyPr>
          <a:lstStyle>
            <a:lvl1pPr algn="l" eaLnBrk="1" hangingPunct="1">
              <a:defRPr sz="2400">
                <a:latin typeface="Verdana" charset="0"/>
                <a:ea typeface="Verdana" charset="0"/>
                <a:cs typeface="Verdana" charset="0"/>
              </a:defRPr>
            </a:lvl1pPr>
          </a:lstStyle>
          <a:p>
            <a:r>
              <a:rPr lang="en-US" kern="0" dirty="0" err="1">
                <a:latin typeface="Verdana"/>
                <a:ea typeface="Verdana"/>
                <a:cs typeface="Verdana"/>
              </a:rPr>
              <a:t>Kokouksen</a:t>
            </a:r>
            <a:r>
              <a:rPr lang="en-US" kern="0" dirty="0">
                <a:latin typeface="Verdana"/>
                <a:ea typeface="Verdana"/>
                <a:cs typeface="Verdana"/>
              </a:rPr>
              <a:t> </a:t>
            </a:r>
            <a:r>
              <a:rPr lang="en-US" kern="0" dirty="0" err="1">
                <a:latin typeface="Verdana"/>
                <a:ea typeface="Verdana"/>
                <a:cs typeface="Verdana"/>
              </a:rPr>
              <a:t>koollekutsuja</a:t>
            </a:r>
            <a:r>
              <a:rPr lang="en-US" kern="0" dirty="0">
                <a:latin typeface="Verdana"/>
                <a:ea typeface="Verdana"/>
                <a:cs typeface="Verdana"/>
              </a:rPr>
              <a:t> </a:t>
            </a:r>
            <a:r>
              <a:rPr lang="en-US" kern="0" dirty="0" err="1">
                <a:latin typeface="Verdana"/>
                <a:ea typeface="Verdana"/>
                <a:cs typeface="Verdana"/>
              </a:rPr>
              <a:t>voi</a:t>
            </a:r>
            <a:r>
              <a:rPr lang="en-US" kern="0" dirty="0">
                <a:latin typeface="Verdana"/>
                <a:ea typeface="Verdana"/>
                <a:cs typeface="Verdana"/>
              </a:rPr>
              <a:t> </a:t>
            </a:r>
            <a:r>
              <a:rPr lang="en-US" kern="0" dirty="0" err="1">
                <a:latin typeface="Verdana"/>
                <a:ea typeface="Verdana"/>
                <a:cs typeface="Verdana"/>
              </a:rPr>
              <a:t>luoda</a:t>
            </a:r>
            <a:r>
              <a:rPr lang="en-US" kern="0" dirty="0">
                <a:latin typeface="Verdana"/>
                <a:ea typeface="Verdana"/>
                <a:cs typeface="Verdana"/>
              </a:rPr>
              <a:t> ja </a:t>
            </a:r>
            <a:r>
              <a:rPr lang="en-US" kern="0" dirty="0" err="1">
                <a:latin typeface="Verdana"/>
                <a:ea typeface="Verdana"/>
                <a:cs typeface="Verdana"/>
              </a:rPr>
              <a:t>käynnistää</a:t>
            </a:r>
            <a:r>
              <a:rPr lang="en-US" kern="0" dirty="0">
                <a:latin typeface="Verdana"/>
                <a:ea typeface="Verdana"/>
                <a:cs typeface="Verdana"/>
              </a:rPr>
              <a:t> </a:t>
            </a:r>
            <a:r>
              <a:rPr lang="en-US" kern="0" dirty="0" err="1">
                <a:latin typeface="Verdana"/>
                <a:ea typeface="Verdana"/>
                <a:cs typeface="Verdana"/>
              </a:rPr>
              <a:t>tiloja</a:t>
            </a:r>
            <a:r>
              <a:rPr lang="en-US" kern="0" dirty="0">
                <a:latin typeface="Verdana"/>
                <a:ea typeface="Verdana"/>
                <a:cs typeface="Verdana"/>
              </a:rPr>
              <a:t>. </a:t>
            </a:r>
          </a:p>
        </p:txBody>
      </p:sp>
    </p:spTree>
    <p:extLst>
      <p:ext uri="{BB962C8B-B14F-4D97-AF65-F5344CB8AC3E}">
        <p14:creationId xmlns:p14="http://schemas.microsoft.com/office/powerpoint/2010/main" val="46792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18A818-58AE-4F2B-989F-D3C10A848E71}"/>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18</a:t>
            </a:fld>
            <a:endParaRPr lang="uk-UA"/>
          </a:p>
        </p:txBody>
      </p:sp>
      <p:sp>
        <p:nvSpPr>
          <p:cNvPr id="3" name="Footer Placeholder 2">
            <a:extLst>
              <a:ext uri="{FF2B5EF4-FFF2-40B4-BE49-F238E27FC236}">
                <a16:creationId xmlns:a16="http://schemas.microsoft.com/office/drawing/2014/main" id="{4E9BFB37-BE2F-473B-9A37-0AD6B0504D81}"/>
              </a:ext>
            </a:extLst>
          </p:cNvPr>
          <p:cNvSpPr>
            <a:spLocks noGrp="1"/>
          </p:cNvSpPr>
          <p:nvPr>
            <p:ph type="ftr" sz="quarter" idx="11"/>
          </p:nvPr>
        </p:nvSpPr>
        <p:spPr/>
        <p:txBody>
          <a:bodyPr/>
          <a:lstStyle/>
          <a:p>
            <a:r>
              <a:rPr lang="de-DE"/>
              <a:t>© </a:t>
            </a:r>
            <a:r>
              <a:rPr lang="en-US"/>
              <a:t>Sydänliitto</a:t>
            </a:r>
          </a:p>
        </p:txBody>
      </p:sp>
      <p:pic>
        <p:nvPicPr>
          <p:cNvPr id="6" name="Picture 6">
            <a:extLst>
              <a:ext uri="{FF2B5EF4-FFF2-40B4-BE49-F238E27FC236}">
                <a16:creationId xmlns:a16="http://schemas.microsoft.com/office/drawing/2014/main" id="{33E6EE00-6B6F-4195-8487-2280A7E65345}"/>
              </a:ext>
            </a:extLst>
          </p:cNvPr>
          <p:cNvPicPr>
            <a:picLocks noGrp="1" noChangeAspect="1"/>
          </p:cNvPicPr>
          <p:nvPr>
            <p:ph sz="quarter" idx="12"/>
          </p:nvPr>
        </p:nvPicPr>
        <p:blipFill>
          <a:blip r:embed="rId2"/>
          <a:stretch>
            <a:fillRect/>
          </a:stretch>
        </p:blipFill>
        <p:spPr>
          <a:xfrm>
            <a:off x="6497143" y="842812"/>
            <a:ext cx="5103378" cy="5129105"/>
          </a:xfrm>
        </p:spPr>
      </p:pic>
      <p:sp>
        <p:nvSpPr>
          <p:cNvPr id="8" name="Title 4">
            <a:extLst>
              <a:ext uri="{FF2B5EF4-FFF2-40B4-BE49-F238E27FC236}">
                <a16:creationId xmlns:a16="http://schemas.microsoft.com/office/drawing/2014/main" id="{5872F5D3-7EDC-4C46-BAE6-B586E60BEBD5}"/>
              </a:ext>
            </a:extLst>
          </p:cNvPr>
          <p:cNvSpPr txBox="1">
            <a:spLocks/>
          </p:cNvSpPr>
          <p:nvPr/>
        </p:nvSpPr>
        <p:spPr>
          <a:xfrm>
            <a:off x="1244421" y="1803573"/>
            <a:ext cx="4575208" cy="4505367"/>
          </a:xfrm>
          <a:prstGeom prst="rect">
            <a:avLst/>
          </a:prstGeom>
        </p:spPr>
        <p:txBody>
          <a:bodyPr vert="horz" lIns="121770" tIns="60885" rIns="121770" bIns="60885" rtlCol="0" anchor="ctr">
            <a:noAutofit/>
          </a:bodyPr>
          <a:lstStyle>
            <a:lvl1pPr algn="l" eaLnBrk="1" hangingPunct="1">
              <a:defRPr sz="2400">
                <a:latin typeface="Verdana" charset="0"/>
                <a:ea typeface="Verdana" charset="0"/>
                <a:cs typeface="Verdana" charset="0"/>
              </a:defRPr>
            </a:lvl1pPr>
          </a:lstStyle>
          <a:p>
            <a:r>
              <a:rPr lang="en-US" sz="2700" kern="0" err="1">
                <a:latin typeface="Verdana"/>
                <a:ea typeface="Verdana"/>
                <a:cs typeface="Verdana"/>
              </a:rPr>
              <a:t>Osallistujat</a:t>
            </a:r>
            <a:r>
              <a:rPr lang="en-US" sz="2700" kern="0" dirty="0">
                <a:latin typeface="Verdana"/>
                <a:ea typeface="Verdana"/>
                <a:cs typeface="Verdana"/>
              </a:rPr>
              <a:t> </a:t>
            </a:r>
            <a:r>
              <a:rPr lang="en-US" sz="2700" kern="0" err="1">
                <a:latin typeface="Verdana"/>
                <a:ea typeface="Verdana"/>
                <a:cs typeface="Verdana"/>
              </a:rPr>
              <a:t>voidaan</a:t>
            </a:r>
            <a:r>
              <a:rPr lang="en-US" sz="2700" kern="0" dirty="0">
                <a:latin typeface="Verdana"/>
                <a:ea typeface="Verdana"/>
                <a:cs typeface="Verdana"/>
              </a:rPr>
              <a:t> </a:t>
            </a:r>
            <a:r>
              <a:rPr lang="en-US" sz="2700" kern="0" err="1">
                <a:latin typeface="Verdana"/>
                <a:ea typeface="Verdana"/>
                <a:cs typeface="Verdana"/>
              </a:rPr>
              <a:t>jakaa</a:t>
            </a:r>
            <a:r>
              <a:rPr lang="en-US" sz="2700" kern="0" dirty="0">
                <a:latin typeface="Verdana"/>
                <a:ea typeface="Verdana"/>
                <a:cs typeface="Verdana"/>
              </a:rPr>
              <a:t> </a:t>
            </a:r>
            <a:r>
              <a:rPr lang="en-US" sz="2700" kern="0" err="1">
                <a:latin typeface="Verdana"/>
                <a:ea typeface="Verdana"/>
                <a:cs typeface="Verdana"/>
              </a:rPr>
              <a:t>automaattisesti</a:t>
            </a:r>
            <a:r>
              <a:rPr lang="en-US" sz="2700" kern="0" dirty="0">
                <a:latin typeface="Verdana"/>
                <a:ea typeface="Verdana"/>
                <a:cs typeface="Verdana"/>
              </a:rPr>
              <a:t> tai </a:t>
            </a:r>
            <a:r>
              <a:rPr lang="en-US" sz="2700" kern="0" err="1">
                <a:latin typeface="Verdana"/>
                <a:ea typeface="Verdana"/>
                <a:cs typeface="Verdana"/>
              </a:rPr>
              <a:t>manuaalisesti</a:t>
            </a:r>
            <a:r>
              <a:rPr lang="en-US" sz="2700" kern="0" dirty="0">
                <a:latin typeface="Verdana"/>
                <a:ea typeface="Verdana"/>
                <a:cs typeface="Verdana"/>
              </a:rPr>
              <a:t> </a:t>
            </a:r>
            <a:r>
              <a:rPr lang="en-US" sz="2700" kern="0" err="1">
                <a:latin typeface="Verdana"/>
                <a:ea typeface="Verdana"/>
                <a:cs typeface="Verdana"/>
              </a:rPr>
              <a:t>huoneisiin</a:t>
            </a:r>
            <a:r>
              <a:rPr lang="en-US" sz="2700" kern="0" dirty="0">
                <a:latin typeface="Verdana"/>
                <a:ea typeface="Verdana"/>
                <a:cs typeface="Verdana"/>
              </a:rPr>
              <a:t>. </a:t>
            </a:r>
            <a:endParaRPr lang="en-US" sz="2700" kern="0" dirty="0"/>
          </a:p>
          <a:p>
            <a:endParaRPr lang="en-US" sz="2700" kern="0" dirty="0"/>
          </a:p>
          <a:p>
            <a:r>
              <a:rPr lang="en-US" sz="2700" err="1">
                <a:latin typeface="Verdana"/>
                <a:ea typeface="Verdana"/>
                <a:cs typeface="Verdana"/>
              </a:rPr>
              <a:t>Koollekutsuja</a:t>
            </a:r>
            <a:r>
              <a:rPr lang="en-US" sz="2700" dirty="0">
                <a:latin typeface="Verdana"/>
                <a:ea typeface="Verdana"/>
                <a:cs typeface="Verdana"/>
              </a:rPr>
              <a:t> </a:t>
            </a:r>
            <a:r>
              <a:rPr lang="en-US" sz="2700" err="1">
                <a:latin typeface="Verdana"/>
                <a:ea typeface="Verdana"/>
                <a:cs typeface="Verdana"/>
              </a:rPr>
              <a:t>voi</a:t>
            </a:r>
            <a:r>
              <a:rPr lang="en-US" sz="2700" dirty="0">
                <a:latin typeface="Verdana"/>
                <a:ea typeface="Verdana"/>
                <a:cs typeface="Verdana"/>
              </a:rPr>
              <a:t> </a:t>
            </a:r>
            <a:r>
              <a:rPr lang="en-US" sz="2700" err="1">
                <a:latin typeface="Verdana"/>
                <a:ea typeface="Verdana"/>
                <a:cs typeface="Verdana"/>
              </a:rPr>
              <a:t>lähettää</a:t>
            </a:r>
            <a:r>
              <a:rPr lang="en-US" sz="2700" dirty="0">
                <a:latin typeface="Verdana"/>
                <a:ea typeface="Verdana"/>
                <a:cs typeface="Verdana"/>
              </a:rPr>
              <a:t> </a:t>
            </a:r>
            <a:r>
              <a:rPr lang="en-US" sz="2700" err="1">
                <a:latin typeface="Verdana"/>
                <a:ea typeface="Verdana"/>
                <a:cs typeface="Verdana"/>
              </a:rPr>
              <a:t>yhteisiä</a:t>
            </a:r>
            <a:r>
              <a:rPr lang="en-US" sz="2700" dirty="0">
                <a:latin typeface="Verdana"/>
                <a:ea typeface="Verdana"/>
                <a:cs typeface="Verdana"/>
              </a:rPr>
              <a:t> </a:t>
            </a:r>
            <a:r>
              <a:rPr lang="en-US" sz="2700" err="1">
                <a:latin typeface="Verdana"/>
                <a:ea typeface="Verdana"/>
                <a:cs typeface="Verdana"/>
              </a:rPr>
              <a:t>ilmoituksia</a:t>
            </a:r>
            <a:r>
              <a:rPr lang="en-US" sz="2700" dirty="0">
                <a:latin typeface="Verdana"/>
                <a:ea typeface="Verdana"/>
                <a:cs typeface="Verdana"/>
              </a:rPr>
              <a:t> </a:t>
            </a:r>
            <a:r>
              <a:rPr lang="en-US" sz="2700" err="1">
                <a:latin typeface="Verdana"/>
                <a:ea typeface="Verdana"/>
                <a:cs typeface="Verdana"/>
              </a:rPr>
              <a:t>tiloihin</a:t>
            </a:r>
            <a:r>
              <a:rPr lang="en-US" sz="2700" dirty="0">
                <a:latin typeface="Verdana"/>
                <a:ea typeface="Verdana"/>
                <a:cs typeface="Verdana"/>
              </a:rPr>
              <a:t> (</a:t>
            </a:r>
            <a:r>
              <a:rPr lang="en-US" sz="2700" err="1">
                <a:latin typeface="Verdana"/>
                <a:ea typeface="Verdana"/>
                <a:cs typeface="Verdana"/>
              </a:rPr>
              <a:t>kuva</a:t>
            </a:r>
            <a:r>
              <a:rPr lang="en-US" sz="2700" dirty="0">
                <a:latin typeface="Verdana"/>
                <a:ea typeface="Verdana"/>
                <a:cs typeface="Verdana"/>
              </a:rPr>
              <a:t>). </a:t>
            </a:r>
            <a:endParaRPr lang="en-US" sz="2700" dirty="0"/>
          </a:p>
          <a:p>
            <a:endParaRPr lang="en-US" sz="2700" dirty="0"/>
          </a:p>
          <a:p>
            <a:r>
              <a:rPr lang="en-US" sz="2700" dirty="0">
                <a:latin typeface="Verdana"/>
                <a:ea typeface="Verdana"/>
                <a:cs typeface="Verdana"/>
              </a:rPr>
              <a:t>Ja </a:t>
            </a:r>
            <a:r>
              <a:rPr lang="en-US" sz="2700" dirty="0" err="1">
                <a:latin typeface="Verdana"/>
                <a:ea typeface="Verdana"/>
                <a:cs typeface="Verdana"/>
              </a:rPr>
              <a:t>pyytää</a:t>
            </a:r>
            <a:r>
              <a:rPr lang="en-US" sz="2700" dirty="0">
                <a:latin typeface="Verdana"/>
                <a:ea typeface="Verdana"/>
                <a:cs typeface="Verdana"/>
              </a:rPr>
              <a:t> </a:t>
            </a:r>
            <a:r>
              <a:rPr lang="en-US" sz="2700" dirty="0" err="1">
                <a:latin typeface="Verdana"/>
                <a:ea typeface="Verdana"/>
                <a:cs typeface="Verdana"/>
              </a:rPr>
              <a:t>osallistujat</a:t>
            </a:r>
            <a:r>
              <a:rPr lang="en-US" sz="2700" dirty="0">
                <a:latin typeface="Verdana"/>
                <a:ea typeface="Verdana"/>
                <a:cs typeface="Verdana"/>
              </a:rPr>
              <a:t> </a:t>
            </a:r>
            <a:r>
              <a:rPr lang="en-US" sz="2700" dirty="0" err="1">
                <a:latin typeface="Verdana"/>
                <a:ea typeface="Verdana"/>
                <a:cs typeface="Verdana"/>
              </a:rPr>
              <a:t>takaisin</a:t>
            </a:r>
            <a:r>
              <a:rPr lang="en-US" sz="2700" dirty="0">
                <a:latin typeface="Verdana"/>
                <a:ea typeface="Verdana"/>
                <a:cs typeface="Verdana"/>
              </a:rPr>
              <a:t> ns. </a:t>
            </a:r>
            <a:r>
              <a:rPr lang="en-US" sz="2700" dirty="0" err="1">
                <a:latin typeface="Verdana"/>
                <a:ea typeface="Verdana"/>
                <a:cs typeface="Verdana"/>
              </a:rPr>
              <a:t>päähuoneeseen</a:t>
            </a:r>
            <a:r>
              <a:rPr lang="en-US" sz="2700" dirty="0">
                <a:latin typeface="Verdana"/>
                <a:ea typeface="Verdana"/>
                <a:cs typeface="Verdana"/>
              </a:rPr>
              <a:t> (</a:t>
            </a:r>
            <a:r>
              <a:rPr lang="en-US" sz="2700" dirty="0" err="1">
                <a:latin typeface="Verdana"/>
                <a:ea typeface="Verdana"/>
                <a:cs typeface="Verdana"/>
              </a:rPr>
              <a:t>kuvassa</a:t>
            </a:r>
            <a:r>
              <a:rPr lang="en-US" sz="2700" dirty="0">
                <a:latin typeface="Verdana"/>
                <a:ea typeface="Verdana"/>
                <a:cs typeface="Verdana"/>
              </a:rPr>
              <a:t> </a:t>
            </a:r>
            <a:r>
              <a:rPr lang="en-US" sz="2700" dirty="0" err="1">
                <a:latin typeface="Verdana"/>
                <a:ea typeface="Verdana"/>
                <a:cs typeface="Verdana"/>
              </a:rPr>
              <a:t>alempi</a:t>
            </a:r>
            <a:r>
              <a:rPr lang="en-US" sz="2700" dirty="0">
                <a:latin typeface="Verdana"/>
                <a:ea typeface="Verdana"/>
                <a:cs typeface="Verdana"/>
              </a:rPr>
              <a:t> </a:t>
            </a:r>
            <a:r>
              <a:rPr lang="en-US" sz="2700" dirty="0" err="1">
                <a:latin typeface="Verdana"/>
                <a:ea typeface="Verdana"/>
                <a:cs typeface="Verdana"/>
              </a:rPr>
              <a:t>nuoli</a:t>
            </a:r>
            <a:r>
              <a:rPr lang="en-US" sz="2700" dirty="0">
                <a:latin typeface="Verdana"/>
                <a:ea typeface="Verdana"/>
                <a:cs typeface="Verdana"/>
              </a:rPr>
              <a:t>).</a:t>
            </a:r>
            <a:endParaRPr lang="en-US" sz="2700" dirty="0"/>
          </a:p>
          <a:p>
            <a:endParaRPr lang="en-US"/>
          </a:p>
          <a:p>
            <a:endParaRPr lang="en-US" dirty="0"/>
          </a:p>
        </p:txBody>
      </p:sp>
    </p:spTree>
    <p:extLst>
      <p:ext uri="{BB962C8B-B14F-4D97-AF65-F5344CB8AC3E}">
        <p14:creationId xmlns:p14="http://schemas.microsoft.com/office/powerpoint/2010/main" val="271701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42B2340-BF2A-47B6-8195-7AC211163218}"/>
              </a:ext>
            </a:extLst>
          </p:cNvPr>
          <p:cNvSpPr>
            <a:spLocks noGrp="1"/>
          </p:cNvSpPr>
          <p:nvPr>
            <p:ph type="sldNum" sz="quarter" idx="10"/>
          </p:nvPr>
        </p:nvSpPr>
        <p:spPr>
          <a:xfrm>
            <a:off x="822487" y="6312454"/>
            <a:ext cx="478899" cy="376884"/>
          </a:xfrm>
        </p:spPr>
        <p:txBody>
          <a:bodyPr wrap="square" anchor="ctr">
            <a:normAutofit/>
          </a:bodyPr>
          <a:lstStyle/>
          <a:p>
            <a:pPr marL="33825">
              <a:spcBef>
                <a:spcPts val="140"/>
              </a:spcBef>
            </a:pPr>
            <a:fld id="{81D60167-4931-47E6-BA6A-407CBD079E47}" type="slidenum">
              <a:rPr lang="uk-UA" smtClean="0"/>
              <a:pPr marL="33825">
                <a:spcBef>
                  <a:spcPts val="140"/>
                </a:spcBef>
              </a:pPr>
              <a:t>19</a:t>
            </a:fld>
            <a:endParaRPr lang="uk-UA"/>
          </a:p>
        </p:txBody>
      </p:sp>
      <p:sp>
        <p:nvSpPr>
          <p:cNvPr id="3" name="Alatunnisteen paikkamerkki 2">
            <a:extLst>
              <a:ext uri="{FF2B5EF4-FFF2-40B4-BE49-F238E27FC236}">
                <a16:creationId xmlns:a16="http://schemas.microsoft.com/office/drawing/2014/main" id="{79CA8A05-8D42-48DF-AE94-19EC492C4114}"/>
              </a:ext>
            </a:extLst>
          </p:cNvPr>
          <p:cNvSpPr>
            <a:spLocks noGrp="1"/>
          </p:cNvSpPr>
          <p:nvPr>
            <p:ph type="ftr" sz="quarter" idx="11"/>
          </p:nvPr>
        </p:nvSpPr>
        <p:spPr>
          <a:xfrm>
            <a:off x="2260310" y="6312454"/>
            <a:ext cx="7671382" cy="376884"/>
          </a:xfrm>
        </p:spPr>
        <p:txBody>
          <a:bodyPr anchor="ctr">
            <a:normAutofit/>
          </a:bodyPr>
          <a:lstStyle/>
          <a:p>
            <a:pPr>
              <a:spcAft>
                <a:spcPts val="799"/>
              </a:spcAft>
            </a:pPr>
            <a:r>
              <a:rPr lang="de-DE"/>
              <a:t>© </a:t>
            </a:r>
            <a:r>
              <a:rPr lang="en-US"/>
              <a:t>Sydänliitto</a:t>
            </a:r>
          </a:p>
        </p:txBody>
      </p:sp>
      <p:sp>
        <p:nvSpPr>
          <p:cNvPr id="10" name="Title 3">
            <a:extLst>
              <a:ext uri="{FF2B5EF4-FFF2-40B4-BE49-F238E27FC236}">
                <a16:creationId xmlns:a16="http://schemas.microsoft.com/office/drawing/2014/main" id="{4FF2D496-5F9A-401A-80F4-778E90C96D79}"/>
              </a:ext>
            </a:extLst>
          </p:cNvPr>
          <p:cNvSpPr>
            <a:spLocks noGrp="1"/>
          </p:cNvSpPr>
          <p:nvPr>
            <p:ph type="title"/>
          </p:nvPr>
        </p:nvSpPr>
        <p:spPr>
          <a:xfrm>
            <a:off x="2260310" y="1511155"/>
            <a:ext cx="7671382" cy="3833114"/>
          </a:xfrm>
        </p:spPr>
        <p:txBody>
          <a:bodyPr/>
          <a:lstStyle/>
          <a:p>
            <a:r>
              <a:rPr lang="en-US" dirty="0" err="1">
                <a:latin typeface="Verdana"/>
                <a:ea typeface="Verdana"/>
                <a:cs typeface="Verdana"/>
              </a:rPr>
              <a:t>Vinkkejä</a:t>
            </a:r>
            <a:r>
              <a:rPr lang="en-US" dirty="0">
                <a:latin typeface="Verdana"/>
                <a:ea typeface="Verdana"/>
                <a:cs typeface="Verdana"/>
              </a:rPr>
              <a:t> </a:t>
            </a:r>
            <a:r>
              <a:rPr lang="en-US" dirty="0" err="1">
                <a:latin typeface="Verdana"/>
                <a:ea typeface="Verdana"/>
                <a:cs typeface="Verdana"/>
              </a:rPr>
              <a:t>osallistaviin</a:t>
            </a:r>
            <a:br>
              <a:rPr lang="en-US" dirty="0">
                <a:latin typeface="Verdana"/>
                <a:ea typeface="Verdana"/>
                <a:cs typeface="Verdana"/>
              </a:rPr>
            </a:br>
            <a:r>
              <a:rPr lang="en-US" dirty="0" err="1">
                <a:solidFill>
                  <a:srgbClr val="000000"/>
                </a:solidFill>
                <a:latin typeface="Verdana"/>
                <a:ea typeface="Verdana"/>
                <a:cs typeface="Verdana"/>
              </a:rPr>
              <a:t>etätapaamisiin</a:t>
            </a:r>
            <a:endParaRPr lang="en-US" dirty="0" err="1">
              <a:solidFill>
                <a:srgbClr val="000000"/>
              </a:solidFill>
            </a:endParaRPr>
          </a:p>
        </p:txBody>
      </p:sp>
    </p:spTree>
    <p:extLst>
      <p:ext uri="{BB962C8B-B14F-4D97-AF65-F5344CB8AC3E}">
        <p14:creationId xmlns:p14="http://schemas.microsoft.com/office/powerpoint/2010/main" val="955727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42B2340-BF2A-47B6-8195-7AC211163218}"/>
              </a:ext>
            </a:extLst>
          </p:cNvPr>
          <p:cNvSpPr>
            <a:spLocks noGrp="1"/>
          </p:cNvSpPr>
          <p:nvPr>
            <p:ph type="sldNum" sz="quarter" idx="10"/>
          </p:nvPr>
        </p:nvSpPr>
        <p:spPr>
          <a:xfrm>
            <a:off x="822487" y="6312454"/>
            <a:ext cx="478899" cy="376884"/>
          </a:xfrm>
        </p:spPr>
        <p:txBody>
          <a:bodyPr wrap="square" anchor="ctr">
            <a:normAutofit/>
          </a:bodyPr>
          <a:lstStyle/>
          <a:p>
            <a:pPr marL="33825">
              <a:spcBef>
                <a:spcPts val="140"/>
              </a:spcBef>
            </a:pPr>
            <a:fld id="{81D60167-4931-47E6-BA6A-407CBD079E47}" type="slidenum">
              <a:rPr lang="uk-UA" smtClean="0"/>
              <a:pPr marL="33825">
                <a:spcBef>
                  <a:spcPts val="140"/>
                </a:spcBef>
              </a:pPr>
              <a:t>2</a:t>
            </a:fld>
            <a:endParaRPr lang="uk-UA"/>
          </a:p>
        </p:txBody>
      </p:sp>
      <p:sp>
        <p:nvSpPr>
          <p:cNvPr id="3" name="Alatunnisteen paikkamerkki 2">
            <a:extLst>
              <a:ext uri="{FF2B5EF4-FFF2-40B4-BE49-F238E27FC236}">
                <a16:creationId xmlns:a16="http://schemas.microsoft.com/office/drawing/2014/main" id="{79CA8A05-8D42-48DF-AE94-19EC492C4114}"/>
              </a:ext>
            </a:extLst>
          </p:cNvPr>
          <p:cNvSpPr>
            <a:spLocks noGrp="1"/>
          </p:cNvSpPr>
          <p:nvPr>
            <p:ph type="ftr" sz="quarter" idx="11"/>
          </p:nvPr>
        </p:nvSpPr>
        <p:spPr>
          <a:xfrm>
            <a:off x="2260310" y="6312454"/>
            <a:ext cx="7671382" cy="376884"/>
          </a:xfrm>
        </p:spPr>
        <p:txBody>
          <a:bodyPr anchor="ctr">
            <a:normAutofit/>
          </a:bodyPr>
          <a:lstStyle/>
          <a:p>
            <a:pPr>
              <a:spcAft>
                <a:spcPts val="799"/>
              </a:spcAft>
            </a:pPr>
            <a:r>
              <a:rPr lang="de-DE"/>
              <a:t>© </a:t>
            </a:r>
            <a:r>
              <a:rPr lang="en-US"/>
              <a:t>Sydänliitto</a:t>
            </a:r>
          </a:p>
        </p:txBody>
      </p:sp>
      <p:sp>
        <p:nvSpPr>
          <p:cNvPr id="10" name="Title 3">
            <a:extLst>
              <a:ext uri="{FF2B5EF4-FFF2-40B4-BE49-F238E27FC236}">
                <a16:creationId xmlns:a16="http://schemas.microsoft.com/office/drawing/2014/main" id="{4FF2D496-5F9A-401A-80F4-778E90C96D79}"/>
              </a:ext>
            </a:extLst>
          </p:cNvPr>
          <p:cNvSpPr>
            <a:spLocks noGrp="1"/>
          </p:cNvSpPr>
          <p:nvPr>
            <p:ph type="title"/>
          </p:nvPr>
        </p:nvSpPr>
        <p:spPr>
          <a:xfrm>
            <a:off x="451305" y="-736945"/>
            <a:ext cx="10750530" cy="3833114"/>
          </a:xfrm>
        </p:spPr>
        <p:txBody>
          <a:bodyPr/>
          <a:lstStyle/>
          <a:p>
            <a:r>
              <a:rPr lang="en-US" dirty="0" err="1">
                <a:latin typeface="Verdana"/>
                <a:ea typeface="Verdana"/>
                <a:cs typeface="Verdana"/>
              </a:rPr>
              <a:t>Etätapaamisen</a:t>
            </a:r>
            <a:br>
              <a:rPr lang="en-US" dirty="0">
                <a:solidFill>
                  <a:srgbClr val="000000"/>
                </a:solidFill>
                <a:latin typeface="Verdana"/>
                <a:ea typeface="Verdana"/>
                <a:cs typeface="Verdana"/>
              </a:rPr>
            </a:br>
            <a:r>
              <a:rPr lang="en-US" dirty="0">
                <a:latin typeface="Verdana"/>
                <a:ea typeface="Verdana"/>
                <a:cs typeface="Verdana"/>
              </a:rPr>
              <a:t> "</a:t>
            </a:r>
            <a:r>
              <a:rPr lang="en-US" dirty="0" err="1">
                <a:latin typeface="Verdana"/>
                <a:ea typeface="Verdana"/>
                <a:cs typeface="Verdana"/>
              </a:rPr>
              <a:t>minimivaatimukset</a:t>
            </a:r>
            <a:r>
              <a:rPr lang="en-US" dirty="0">
                <a:latin typeface="Verdana"/>
                <a:ea typeface="Verdana"/>
                <a:cs typeface="Verdana"/>
              </a:rPr>
              <a:t>":</a:t>
            </a:r>
            <a:endParaRPr lang="en-US" dirty="0">
              <a:solidFill>
                <a:srgbClr val="000000"/>
              </a:solidFill>
            </a:endParaRPr>
          </a:p>
        </p:txBody>
      </p:sp>
      <p:sp>
        <p:nvSpPr>
          <p:cNvPr id="4" name="TextBox 3">
            <a:extLst>
              <a:ext uri="{FF2B5EF4-FFF2-40B4-BE49-F238E27FC236}">
                <a16:creationId xmlns:a16="http://schemas.microsoft.com/office/drawing/2014/main" id="{2C4194E7-B956-45BA-B087-3801F7B1ECF2}"/>
              </a:ext>
            </a:extLst>
          </p:cNvPr>
          <p:cNvSpPr txBox="1"/>
          <p:nvPr/>
        </p:nvSpPr>
        <p:spPr>
          <a:xfrm>
            <a:off x="1416744" y="2364851"/>
            <a:ext cx="9738569" cy="2277395"/>
          </a:xfrm>
          <a:prstGeom prst="rect">
            <a:avLst/>
          </a:prstGeom>
          <a:noFill/>
        </p:spPr>
        <p:txBody>
          <a:bodyPr rot="0" spcFirstLastPara="0" vertOverflow="overflow" horzOverflow="overflow" vert="horz" wrap="square" lIns="121770" tIns="60885" rIns="121770" bIns="60885" numCol="1" spcCol="0" rtlCol="0" fromWordArt="0" anchor="t" anchorCtr="0" forceAA="0" compatLnSpc="1">
            <a:prstTxWarp prst="textNoShape">
              <a:avLst/>
            </a:prstTxWarp>
            <a:spAutoFit/>
          </a:bodyPr>
          <a:lstStyle/>
          <a:p>
            <a:pPr marL="380365" indent="-380365">
              <a:buFont typeface="Wingdings"/>
              <a:buChar char="ü"/>
            </a:pPr>
            <a:r>
              <a:rPr lang="en-US" sz="2000" dirty="0" err="1">
                <a:latin typeface="Verdana"/>
                <a:ea typeface="Verdana"/>
                <a:cs typeface="Verdana"/>
              </a:rPr>
              <a:t>Osaat</a:t>
            </a:r>
            <a:r>
              <a:rPr lang="en-US" sz="2000" dirty="0">
                <a:latin typeface="Verdana"/>
                <a:ea typeface="Verdana"/>
                <a:cs typeface="Verdana"/>
              </a:rPr>
              <a:t> </a:t>
            </a:r>
            <a:r>
              <a:rPr lang="en-US" sz="2000" dirty="0" err="1">
                <a:latin typeface="Verdana"/>
                <a:ea typeface="Verdana"/>
                <a:cs typeface="Verdana"/>
              </a:rPr>
              <a:t>luoda</a:t>
            </a:r>
            <a:r>
              <a:rPr lang="en-US" sz="2000" dirty="0">
                <a:latin typeface="Verdana"/>
                <a:ea typeface="Verdana"/>
                <a:cs typeface="Verdana"/>
              </a:rPr>
              <a:t> </a:t>
            </a:r>
            <a:r>
              <a:rPr lang="en-US" sz="2000" dirty="0" err="1">
                <a:latin typeface="Verdana"/>
                <a:ea typeface="Verdana"/>
                <a:cs typeface="Verdana"/>
              </a:rPr>
              <a:t>osallistumislinkin</a:t>
            </a:r>
            <a:r>
              <a:rPr lang="en-US" sz="2000" dirty="0">
                <a:latin typeface="Verdana"/>
                <a:ea typeface="Verdana"/>
                <a:cs typeface="Verdana"/>
              </a:rPr>
              <a:t> tai </a:t>
            </a:r>
            <a:r>
              <a:rPr lang="en-US" sz="2000" dirty="0" err="1">
                <a:latin typeface="Verdana"/>
                <a:ea typeface="Verdana"/>
                <a:cs typeface="Verdana"/>
              </a:rPr>
              <a:t>tehdä</a:t>
            </a:r>
            <a:r>
              <a:rPr lang="en-US" sz="2000" dirty="0">
                <a:latin typeface="Verdana"/>
                <a:ea typeface="Verdana"/>
                <a:cs typeface="Verdana"/>
              </a:rPr>
              <a:t> </a:t>
            </a:r>
            <a:r>
              <a:rPr lang="en-US" sz="2000" dirty="0" err="1">
                <a:latin typeface="Verdana"/>
                <a:ea typeface="Verdana"/>
                <a:cs typeface="Verdana"/>
              </a:rPr>
              <a:t>kalenterikutsun</a:t>
            </a:r>
            <a:endParaRPr lang="en-US" sz="2000" dirty="0">
              <a:latin typeface="Verdana"/>
              <a:ea typeface="Verdana"/>
              <a:cs typeface="Verdana"/>
            </a:endParaRPr>
          </a:p>
          <a:p>
            <a:pPr marL="380365" indent="-380365">
              <a:buFont typeface="Wingdings"/>
              <a:buChar char="ü"/>
            </a:pPr>
            <a:r>
              <a:rPr lang="en-US" sz="2000" dirty="0" err="1">
                <a:latin typeface="Verdana"/>
                <a:ea typeface="Verdana"/>
                <a:cs typeface="Calibri"/>
              </a:rPr>
              <a:t>Pystyt</a:t>
            </a:r>
            <a:r>
              <a:rPr lang="en-US" sz="2000" dirty="0">
                <a:latin typeface="Verdana"/>
                <a:ea typeface="Verdana"/>
                <a:cs typeface="Calibri"/>
              </a:rPr>
              <a:t> </a:t>
            </a:r>
            <a:r>
              <a:rPr lang="en-US" sz="2000" dirty="0" err="1">
                <a:latin typeface="Verdana"/>
                <a:ea typeface="Verdana"/>
                <a:cs typeface="Calibri"/>
              </a:rPr>
              <a:t>liittymään</a:t>
            </a:r>
            <a:r>
              <a:rPr lang="en-US" sz="2000" dirty="0">
                <a:latin typeface="Verdana"/>
                <a:ea typeface="Verdana"/>
                <a:cs typeface="Calibri"/>
              </a:rPr>
              <a:t> </a:t>
            </a:r>
            <a:r>
              <a:rPr lang="en-US" sz="2000" dirty="0" err="1">
                <a:latin typeface="Verdana"/>
                <a:ea typeface="Verdana"/>
                <a:cs typeface="Calibri"/>
              </a:rPr>
              <a:t>kokoukseen</a:t>
            </a:r>
            <a:r>
              <a:rPr lang="en-US" sz="2000" dirty="0">
                <a:latin typeface="Verdana"/>
                <a:ea typeface="Verdana"/>
                <a:cs typeface="Calibri"/>
              </a:rPr>
              <a:t> ja </a:t>
            </a:r>
            <a:r>
              <a:rPr lang="en-US" sz="2000" dirty="0" err="1">
                <a:latin typeface="Verdana"/>
                <a:ea typeface="Verdana"/>
                <a:cs typeface="Calibri"/>
              </a:rPr>
              <a:t>päästämään</a:t>
            </a:r>
            <a:r>
              <a:rPr lang="en-US" sz="2000" dirty="0">
                <a:latin typeface="Verdana"/>
                <a:ea typeface="Verdana"/>
                <a:cs typeface="Calibri"/>
              </a:rPr>
              <a:t> </a:t>
            </a:r>
            <a:r>
              <a:rPr lang="en-US" sz="2000" dirty="0" err="1">
                <a:latin typeface="Verdana"/>
                <a:ea typeface="Verdana"/>
                <a:cs typeface="Calibri"/>
              </a:rPr>
              <a:t>väkeä</a:t>
            </a:r>
            <a:r>
              <a:rPr lang="en-US" sz="2000" dirty="0">
                <a:latin typeface="Verdana"/>
                <a:ea typeface="Verdana"/>
                <a:cs typeface="Calibri"/>
              </a:rPr>
              <a:t> </a:t>
            </a:r>
            <a:r>
              <a:rPr lang="en-US" sz="2000" dirty="0" err="1">
                <a:latin typeface="Verdana"/>
                <a:ea typeface="Verdana"/>
                <a:cs typeface="Calibri"/>
              </a:rPr>
              <a:t>paikalle</a:t>
            </a:r>
            <a:endParaRPr lang="en-US" sz="2000" dirty="0">
              <a:latin typeface="Verdana"/>
              <a:ea typeface="Verdana"/>
              <a:cs typeface="Calibri"/>
            </a:endParaRPr>
          </a:p>
          <a:p>
            <a:pPr marL="380365" indent="-380365">
              <a:buFont typeface="Wingdings"/>
              <a:buChar char="ü"/>
            </a:pPr>
            <a:r>
              <a:rPr lang="en-US" sz="2000" err="1">
                <a:latin typeface="Verdana"/>
                <a:ea typeface="Verdana"/>
                <a:cs typeface="Calibri"/>
              </a:rPr>
              <a:t>Näytön</a:t>
            </a:r>
            <a:r>
              <a:rPr lang="en-US" sz="2000" dirty="0">
                <a:latin typeface="Verdana"/>
                <a:ea typeface="Verdana"/>
                <a:cs typeface="Calibri"/>
              </a:rPr>
              <a:t> </a:t>
            </a:r>
            <a:r>
              <a:rPr lang="en-US" sz="2000" err="1">
                <a:latin typeface="Verdana"/>
                <a:ea typeface="Verdana"/>
                <a:cs typeface="Calibri"/>
              </a:rPr>
              <a:t>jakaminen</a:t>
            </a:r>
            <a:r>
              <a:rPr lang="en-US" sz="2000" dirty="0">
                <a:latin typeface="Verdana"/>
                <a:ea typeface="Verdana"/>
                <a:cs typeface="Calibri"/>
              </a:rPr>
              <a:t>, </a:t>
            </a:r>
            <a:r>
              <a:rPr lang="en-US" sz="2000" err="1">
                <a:latin typeface="Verdana"/>
                <a:ea typeface="Verdana"/>
                <a:cs typeface="Calibri"/>
              </a:rPr>
              <a:t>jos</a:t>
            </a:r>
            <a:r>
              <a:rPr lang="en-US" sz="2000" dirty="0">
                <a:latin typeface="Verdana"/>
                <a:ea typeface="Verdana"/>
                <a:cs typeface="Calibri"/>
              </a:rPr>
              <a:t> </a:t>
            </a:r>
            <a:r>
              <a:rPr lang="en-US" sz="2000" err="1">
                <a:latin typeface="Verdana"/>
                <a:ea typeface="Verdana"/>
                <a:cs typeface="Calibri"/>
              </a:rPr>
              <a:t>haluat</a:t>
            </a:r>
            <a:r>
              <a:rPr lang="en-US" sz="2000" dirty="0">
                <a:latin typeface="Verdana"/>
                <a:ea typeface="Verdana"/>
                <a:cs typeface="Calibri"/>
              </a:rPr>
              <a:t> </a:t>
            </a:r>
            <a:r>
              <a:rPr lang="en-US" sz="2000" err="1">
                <a:latin typeface="Verdana"/>
                <a:ea typeface="Verdana"/>
                <a:cs typeface="Calibri"/>
              </a:rPr>
              <a:t>jakaa</a:t>
            </a:r>
            <a:r>
              <a:rPr lang="en-US" sz="2000" dirty="0">
                <a:latin typeface="Verdana"/>
                <a:ea typeface="Verdana"/>
                <a:cs typeface="Calibri"/>
              </a:rPr>
              <a:t> </a:t>
            </a:r>
            <a:r>
              <a:rPr lang="en-US" sz="2000" err="1">
                <a:latin typeface="Verdana"/>
                <a:ea typeface="Verdana"/>
                <a:cs typeface="Calibri"/>
              </a:rPr>
              <a:t>sisältöä</a:t>
            </a:r>
            <a:r>
              <a:rPr lang="en-US" sz="2000" dirty="0">
                <a:latin typeface="Verdana"/>
                <a:ea typeface="Verdana"/>
                <a:cs typeface="Calibri"/>
              </a:rPr>
              <a:t>, </a:t>
            </a:r>
            <a:r>
              <a:rPr lang="en-US" sz="2000" err="1">
                <a:latin typeface="Verdana"/>
                <a:ea typeface="Verdana"/>
                <a:cs typeface="Calibri"/>
              </a:rPr>
              <a:t>esim</a:t>
            </a:r>
            <a:r>
              <a:rPr lang="en-US" sz="2000" dirty="0">
                <a:latin typeface="Verdana"/>
                <a:ea typeface="Verdana"/>
                <a:cs typeface="Calibri"/>
              </a:rPr>
              <a:t>. </a:t>
            </a:r>
            <a:r>
              <a:rPr lang="en-US" sz="2000" err="1">
                <a:latin typeface="Verdana"/>
                <a:ea typeface="Verdana"/>
                <a:cs typeface="Calibri"/>
              </a:rPr>
              <a:t>diaesityksen</a:t>
            </a:r>
            <a:r>
              <a:rPr lang="en-US" sz="2000" dirty="0">
                <a:latin typeface="Verdana"/>
                <a:ea typeface="Verdana"/>
                <a:cs typeface="Calibri"/>
              </a:rPr>
              <a:t> </a:t>
            </a:r>
          </a:p>
          <a:p>
            <a:endParaRPr lang="en-US" sz="2000" dirty="0">
              <a:latin typeface="Verdana"/>
              <a:ea typeface="Verdana"/>
              <a:cs typeface="Calibri"/>
            </a:endParaRPr>
          </a:p>
          <a:p>
            <a:endParaRPr lang="en-US" sz="2000" dirty="0">
              <a:latin typeface="Verdana"/>
              <a:ea typeface="Verdana"/>
              <a:cs typeface="Calibri"/>
            </a:endParaRPr>
          </a:p>
          <a:p>
            <a:r>
              <a:rPr lang="en-US" sz="2000" dirty="0">
                <a:latin typeface="Verdana"/>
                <a:ea typeface="Verdana"/>
                <a:cs typeface="Calibri"/>
              </a:rPr>
              <a:t> Muut </a:t>
            </a:r>
            <a:r>
              <a:rPr lang="en-US" sz="2000" dirty="0" err="1">
                <a:latin typeface="Verdana"/>
                <a:ea typeface="Verdana"/>
                <a:cs typeface="Calibri"/>
              </a:rPr>
              <a:t>toiminnot</a:t>
            </a:r>
            <a:r>
              <a:rPr lang="en-US" sz="2000" dirty="0">
                <a:latin typeface="Verdana"/>
                <a:ea typeface="Verdana"/>
                <a:cs typeface="Calibri"/>
              </a:rPr>
              <a:t> </a:t>
            </a:r>
            <a:r>
              <a:rPr lang="en-US" sz="2000" dirty="0" err="1">
                <a:latin typeface="Verdana"/>
                <a:ea typeface="Verdana"/>
                <a:cs typeface="Calibri"/>
              </a:rPr>
              <a:t>ovat</a:t>
            </a:r>
            <a:r>
              <a:rPr lang="en-US" sz="2000" dirty="0">
                <a:latin typeface="Verdana"/>
                <a:ea typeface="Verdana"/>
                <a:cs typeface="Calibri"/>
              </a:rPr>
              <a:t> </a:t>
            </a:r>
            <a:r>
              <a:rPr lang="en-US" sz="2000" dirty="0" err="1">
                <a:latin typeface="Verdana"/>
                <a:ea typeface="Verdana"/>
                <a:cs typeface="Calibri"/>
              </a:rPr>
              <a:t>lisukkeita</a:t>
            </a:r>
            <a:r>
              <a:rPr lang="en-US" sz="2000" dirty="0">
                <a:latin typeface="Verdana"/>
                <a:ea typeface="Verdana"/>
                <a:cs typeface="Calibri"/>
              </a:rPr>
              <a:t> ja </a:t>
            </a:r>
            <a:r>
              <a:rPr lang="en-US" sz="2000" dirty="0" err="1">
                <a:latin typeface="Verdana"/>
                <a:ea typeface="Verdana"/>
                <a:cs typeface="Calibri"/>
              </a:rPr>
              <a:t>niiden</a:t>
            </a:r>
            <a:r>
              <a:rPr lang="en-US" sz="2000" dirty="0">
                <a:latin typeface="Verdana"/>
                <a:ea typeface="Verdana"/>
                <a:cs typeface="Calibri"/>
              </a:rPr>
              <a:t> </a:t>
            </a:r>
            <a:r>
              <a:rPr lang="en-US" sz="2000" dirty="0" err="1">
                <a:latin typeface="Verdana"/>
                <a:ea typeface="Verdana"/>
                <a:cs typeface="Calibri"/>
              </a:rPr>
              <a:t>käyttö</a:t>
            </a:r>
            <a:r>
              <a:rPr lang="en-US" sz="2000" dirty="0">
                <a:latin typeface="Verdana"/>
                <a:ea typeface="Verdana"/>
                <a:cs typeface="Calibri"/>
              </a:rPr>
              <a:t> </a:t>
            </a:r>
            <a:r>
              <a:rPr lang="en-US" sz="2000" dirty="0" err="1">
                <a:latin typeface="Verdana"/>
                <a:ea typeface="Verdana"/>
                <a:cs typeface="Calibri"/>
              </a:rPr>
              <a:t>riippuu</a:t>
            </a:r>
            <a:r>
              <a:rPr lang="en-US" sz="2000" dirty="0">
                <a:latin typeface="Verdana"/>
                <a:ea typeface="Verdana"/>
                <a:cs typeface="Calibri"/>
              </a:rPr>
              <a:t> </a:t>
            </a:r>
            <a:r>
              <a:rPr lang="en-US" sz="2000" dirty="0" err="1">
                <a:latin typeface="Verdana"/>
                <a:ea typeface="Verdana"/>
                <a:cs typeface="Calibri"/>
              </a:rPr>
              <a:t>ohjaajasta</a:t>
            </a:r>
            <a:r>
              <a:rPr lang="en-US" sz="2000" dirty="0">
                <a:latin typeface="Verdana"/>
                <a:ea typeface="Verdana"/>
                <a:cs typeface="Calibri"/>
              </a:rPr>
              <a:t> ja </a:t>
            </a:r>
            <a:r>
              <a:rPr lang="en-US" sz="2000" dirty="0" err="1">
                <a:latin typeface="Verdana"/>
                <a:ea typeface="Verdana"/>
                <a:cs typeface="Calibri"/>
              </a:rPr>
              <a:t>toisaalta</a:t>
            </a:r>
            <a:r>
              <a:rPr lang="en-US" sz="2000" dirty="0">
                <a:latin typeface="Verdana"/>
                <a:ea typeface="Verdana"/>
                <a:cs typeface="Calibri"/>
              </a:rPr>
              <a:t> </a:t>
            </a:r>
            <a:r>
              <a:rPr lang="en-US" sz="2000" dirty="0" err="1">
                <a:latin typeface="Verdana"/>
                <a:ea typeface="Verdana"/>
                <a:cs typeface="Calibri"/>
              </a:rPr>
              <a:t>myös</a:t>
            </a:r>
            <a:r>
              <a:rPr lang="en-US" sz="2000" dirty="0">
                <a:latin typeface="Verdana"/>
                <a:ea typeface="Verdana"/>
                <a:cs typeface="Calibri"/>
              </a:rPr>
              <a:t> </a:t>
            </a:r>
            <a:r>
              <a:rPr lang="en-US" sz="2000" dirty="0" err="1">
                <a:latin typeface="Verdana"/>
                <a:ea typeface="Verdana"/>
                <a:cs typeface="Calibri"/>
              </a:rPr>
              <a:t>kohderyhmästä</a:t>
            </a:r>
            <a:endParaRPr lang="en-US" sz="2000" dirty="0">
              <a:latin typeface="Verdana"/>
              <a:ea typeface="Verdana"/>
              <a:cs typeface="Calibri"/>
            </a:endParaRPr>
          </a:p>
        </p:txBody>
      </p:sp>
    </p:spTree>
    <p:extLst>
      <p:ext uri="{BB962C8B-B14F-4D97-AF65-F5344CB8AC3E}">
        <p14:creationId xmlns:p14="http://schemas.microsoft.com/office/powerpoint/2010/main" val="182988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968" y="6129761"/>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a:solidFill>
                  <a:schemeClr val="bg1"/>
                </a:solidFill>
                <a:latin typeface="Verdana"/>
                <a:ea typeface="Verdana"/>
                <a:cs typeface="Verdana"/>
              </a:rPr>
              <a:t>Käytännön vinkkejä osallistaviin etätapaamisiin </a:t>
            </a:r>
            <a:endParaRPr lang="en-US">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630094" y="844494"/>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i-FI" sz="2000">
              <a:latin typeface="Verdana"/>
              <a:ea typeface="Verdana"/>
              <a:cs typeface="Verdana"/>
            </a:endParaRPr>
          </a:p>
          <a:p>
            <a:pPr>
              <a:lnSpc>
                <a:spcPct val="100000"/>
              </a:lnSpc>
              <a:spcBef>
                <a:spcPts val="0"/>
              </a:spcBef>
            </a:pPr>
            <a:r>
              <a:rPr lang="fi-FI" sz="2000" dirty="0">
                <a:latin typeface="Verdana"/>
                <a:ea typeface="Verdana"/>
                <a:cs typeface="Verdana"/>
              </a:rPr>
              <a:t>Tule ajoissa paikalle vastaanottamaan, tervehdi ja toivota tervetulleeksi jokainen alussa nimeltä</a:t>
            </a:r>
          </a:p>
          <a:p>
            <a:pPr>
              <a:lnSpc>
                <a:spcPct val="100000"/>
              </a:lnSpc>
              <a:spcBef>
                <a:spcPts val="0"/>
              </a:spcBef>
            </a:pPr>
            <a:r>
              <a:rPr lang="fi-FI" sz="2000" dirty="0">
                <a:latin typeface="Verdana"/>
                <a:ea typeface="Verdana"/>
                <a:cs typeface="Verdana"/>
              </a:rPr>
              <a:t>Suljetaan puhelimet ja keskitytään kyseiseen hetkeen</a:t>
            </a:r>
          </a:p>
          <a:p>
            <a:pPr>
              <a:lnSpc>
                <a:spcPct val="100000"/>
              </a:lnSpc>
              <a:spcBef>
                <a:spcPts val="0"/>
              </a:spcBef>
            </a:pPr>
            <a:r>
              <a:rPr lang="fi-FI" sz="2000" dirty="0">
                <a:latin typeface="Verdana"/>
                <a:ea typeface="Verdana"/>
                <a:cs typeface="Verdana"/>
              </a:rPr>
              <a:t>Kamerat päällä tai ainakin välillä päällä, jos osallistujille ok</a:t>
            </a:r>
          </a:p>
          <a:p>
            <a:pPr>
              <a:lnSpc>
                <a:spcPct val="100000"/>
              </a:lnSpc>
              <a:spcBef>
                <a:spcPts val="0"/>
              </a:spcBef>
            </a:pPr>
            <a:r>
              <a:rPr lang="fi-FI" sz="2000" dirty="0">
                <a:latin typeface="Verdana"/>
                <a:ea typeface="Verdana"/>
                <a:cs typeface="Verdana"/>
              </a:rPr>
              <a:t>Esim. fiiliskortti alkuun tai muuhun vaiheeseen tapaamista </a:t>
            </a:r>
            <a:endParaRPr lang="en-US" sz="2000" dirty="0">
              <a:ea typeface="+mn-lt"/>
              <a:cs typeface="+mn-lt"/>
            </a:endParaRPr>
          </a:p>
          <a:p>
            <a:pPr marL="0" indent="0">
              <a:lnSpc>
                <a:spcPct val="100000"/>
              </a:lnSpc>
              <a:spcBef>
                <a:spcPts val="0"/>
              </a:spcBef>
              <a:buNone/>
            </a:pPr>
            <a:endParaRPr lang="fi-FI" sz="2000">
              <a:latin typeface="Verdana"/>
              <a:ea typeface="Verdana"/>
              <a:cs typeface="Verdana"/>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p:txBody>
      </p:sp>
      <p:pic>
        <p:nvPicPr>
          <p:cNvPr id="3" name="Picture 5">
            <a:extLst>
              <a:ext uri="{FF2B5EF4-FFF2-40B4-BE49-F238E27FC236}">
                <a16:creationId xmlns:a16="http://schemas.microsoft.com/office/drawing/2014/main" id="{E70B49D1-4DD5-41FA-9578-311BFA549BB2}"/>
              </a:ext>
            </a:extLst>
          </p:cNvPr>
          <p:cNvPicPr>
            <a:picLocks noChangeAspect="1"/>
          </p:cNvPicPr>
          <p:nvPr/>
        </p:nvPicPr>
        <p:blipFill>
          <a:blip r:embed="rId4"/>
          <a:stretch>
            <a:fillRect/>
          </a:stretch>
        </p:blipFill>
        <p:spPr>
          <a:xfrm>
            <a:off x="1058779" y="2842855"/>
            <a:ext cx="6177912" cy="3483056"/>
          </a:xfrm>
          <a:prstGeom prst="rect">
            <a:avLst/>
          </a:prstGeom>
        </p:spPr>
      </p:pic>
      <p:sp>
        <p:nvSpPr>
          <p:cNvPr id="6" name="TextBox 1">
            <a:extLst>
              <a:ext uri="{FF2B5EF4-FFF2-40B4-BE49-F238E27FC236}">
                <a16:creationId xmlns:a16="http://schemas.microsoft.com/office/drawing/2014/main" id="{E0A9B6D8-643A-4679-965D-9BC14E32686B}"/>
              </a:ext>
            </a:extLst>
          </p:cNvPr>
          <p:cNvSpPr txBox="1"/>
          <p:nvPr/>
        </p:nvSpPr>
        <p:spPr>
          <a:xfrm>
            <a:off x="7843001" y="2603325"/>
            <a:ext cx="389954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Lari </a:t>
            </a:r>
            <a:r>
              <a:rPr lang="en-US" err="1"/>
              <a:t>Karreinen</a:t>
            </a:r>
            <a:r>
              <a:rPr lang="en-US"/>
              <a:t> / Osana </a:t>
            </a:r>
            <a:r>
              <a:rPr lang="en-US" err="1"/>
              <a:t>Yhteistä</a:t>
            </a:r>
            <a:r>
              <a:rPr lang="en-US"/>
              <a:t> </a:t>
            </a:r>
            <a:r>
              <a:rPr lang="en-US" err="1"/>
              <a:t>ratkaisua</a:t>
            </a:r>
            <a:r>
              <a:rPr lang="en-US"/>
              <a:t> Oy (</a:t>
            </a:r>
            <a:r>
              <a:rPr lang="en-US" err="1"/>
              <a:t>sovellettu</a:t>
            </a:r>
            <a:r>
              <a:rPr lang="en-US"/>
              <a:t> </a:t>
            </a:r>
            <a:r>
              <a:rPr lang="en-US" err="1"/>
              <a:t>fiiliskortti</a:t>
            </a:r>
            <a:r>
              <a:rPr lang="en-US"/>
              <a:t> </a:t>
            </a:r>
            <a:r>
              <a:rPr lang="en-US" err="1"/>
              <a:t>etätapaamiseen</a:t>
            </a:r>
            <a:r>
              <a:rPr lang="en-US"/>
              <a:t>)</a:t>
            </a:r>
            <a:endParaRPr lang="en-US" err="1">
              <a:cs typeface="Calibri"/>
            </a:endParaRPr>
          </a:p>
        </p:txBody>
      </p:sp>
      <p:sp>
        <p:nvSpPr>
          <p:cNvPr id="7" name="TextBox 1">
            <a:extLst>
              <a:ext uri="{FF2B5EF4-FFF2-40B4-BE49-F238E27FC236}">
                <a16:creationId xmlns:a16="http://schemas.microsoft.com/office/drawing/2014/main" id="{DAEA7E55-5203-4C69-A7C4-FA3A510431E1}"/>
              </a:ext>
            </a:extLst>
          </p:cNvPr>
          <p:cNvSpPr txBox="1"/>
          <p:nvPr/>
        </p:nvSpPr>
        <p:spPr>
          <a:xfrm>
            <a:off x="8078289" y="4107022"/>
            <a:ext cx="3442898"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err="1">
                <a:cs typeface="Calibri"/>
              </a:rPr>
              <a:t>Lisätietoa</a:t>
            </a:r>
            <a:r>
              <a:rPr lang="en-US" b="1">
                <a:cs typeface="Calibri"/>
              </a:rPr>
              <a:t>:</a:t>
            </a:r>
          </a:p>
          <a:p>
            <a:r>
              <a:rPr lang="en-US" err="1">
                <a:cs typeface="Calibri"/>
              </a:rPr>
              <a:t>Esim</a:t>
            </a:r>
            <a:r>
              <a:rPr lang="en-US">
                <a:cs typeface="Calibri"/>
              </a:rPr>
              <a:t>. </a:t>
            </a:r>
            <a:r>
              <a:rPr lang="en-US" err="1">
                <a:ea typeface="+mn-lt"/>
                <a:cs typeface="+mn-lt"/>
              </a:rPr>
              <a:t>Etätapaamisiin</a:t>
            </a:r>
            <a:r>
              <a:rPr lang="en-US">
                <a:ea typeface="+mn-lt"/>
                <a:cs typeface="+mn-lt"/>
              </a:rPr>
              <a:t> </a:t>
            </a:r>
            <a:r>
              <a:rPr lang="en-US" err="1">
                <a:ea typeface="+mn-lt"/>
                <a:cs typeface="+mn-lt"/>
              </a:rPr>
              <a:t>liittyviä</a:t>
            </a:r>
            <a:r>
              <a:rPr lang="en-US">
                <a:cs typeface="Calibri"/>
              </a:rPr>
              <a:t> </a:t>
            </a:r>
            <a:r>
              <a:rPr lang="en-US" err="1">
                <a:cs typeface="Calibri"/>
              </a:rPr>
              <a:t>blogikirjoituksia</a:t>
            </a:r>
            <a:r>
              <a:rPr lang="en-US">
                <a:cs typeface="Calibri"/>
              </a:rPr>
              <a:t>, </a:t>
            </a:r>
            <a:r>
              <a:rPr lang="en-US" err="1">
                <a:cs typeface="Calibri"/>
              </a:rPr>
              <a:t>webinaaritallenteita</a:t>
            </a:r>
            <a:r>
              <a:rPr lang="en-US">
                <a:cs typeface="Calibri"/>
              </a:rPr>
              <a:t>, </a:t>
            </a:r>
            <a:r>
              <a:rPr lang="en-US" err="1">
                <a:cs typeface="Calibri"/>
              </a:rPr>
              <a:t>koulutuksia</a:t>
            </a:r>
            <a:r>
              <a:rPr lang="en-US">
                <a:cs typeface="Calibri"/>
              </a:rPr>
              <a:t> </a:t>
            </a:r>
          </a:p>
          <a:p>
            <a:r>
              <a:rPr lang="en-US">
                <a:cs typeface="Calibri"/>
              </a:rPr>
              <a:t>(</a:t>
            </a:r>
            <a:r>
              <a:rPr lang="en-US" err="1">
                <a:cs typeface="Calibri"/>
              </a:rPr>
              <a:t>osa</a:t>
            </a:r>
            <a:r>
              <a:rPr lang="en-US">
                <a:cs typeface="Calibri"/>
              </a:rPr>
              <a:t> </a:t>
            </a:r>
            <a:r>
              <a:rPr lang="en-US" err="1">
                <a:cs typeface="Calibri"/>
              </a:rPr>
              <a:t>maksuttomia</a:t>
            </a:r>
            <a:r>
              <a:rPr lang="en-US">
                <a:cs typeface="Calibri"/>
              </a:rPr>
              <a:t>):</a:t>
            </a:r>
            <a:endParaRPr lang="en-US"/>
          </a:p>
          <a:p>
            <a:r>
              <a:rPr lang="en-US" err="1">
                <a:cs typeface="Calibri"/>
              </a:rPr>
              <a:t>em</a:t>
            </a:r>
            <a:r>
              <a:rPr lang="en-US">
                <a:cs typeface="Calibri"/>
              </a:rPr>
              <a:t>. Lari </a:t>
            </a:r>
            <a:r>
              <a:rPr lang="en-US" err="1">
                <a:cs typeface="Calibri"/>
              </a:rPr>
              <a:t>Karreinen</a:t>
            </a:r>
            <a:r>
              <a:rPr lang="en-US">
                <a:cs typeface="Calibri"/>
              </a:rPr>
              <a:t> </a:t>
            </a:r>
          </a:p>
          <a:p>
            <a:r>
              <a:rPr lang="en-US">
                <a:cs typeface="Calibri"/>
                <a:hlinkClick r:id="rId5"/>
              </a:rPr>
              <a:t>Joonas Rajanto</a:t>
            </a:r>
            <a:r>
              <a:rPr lang="en-US">
                <a:cs typeface="Calibri"/>
              </a:rPr>
              <a:t> / Grape People</a:t>
            </a:r>
          </a:p>
        </p:txBody>
      </p:sp>
    </p:spTree>
    <p:extLst>
      <p:ext uri="{BB962C8B-B14F-4D97-AF65-F5344CB8AC3E}">
        <p14:creationId xmlns:p14="http://schemas.microsoft.com/office/powerpoint/2010/main" val="140475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a:solidFill>
                  <a:schemeClr val="bg1"/>
                </a:solidFill>
                <a:latin typeface="Verdana"/>
                <a:ea typeface="Verdana"/>
                <a:cs typeface="Verdana"/>
              </a:rPr>
              <a:t>Käytännön vinkkejä osallistaviin etätapaamisiin </a:t>
            </a:r>
            <a:endParaRPr lang="en-US">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1853" y="1278046"/>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i-FI" sz="2000">
                <a:latin typeface="Verdana"/>
                <a:ea typeface="Verdana"/>
                <a:cs typeface="Verdana"/>
              </a:rPr>
              <a:t>...jatkuu:</a:t>
            </a:r>
          </a:p>
          <a:p>
            <a:pPr>
              <a:lnSpc>
                <a:spcPct val="100000"/>
              </a:lnSpc>
              <a:spcBef>
                <a:spcPts val="0"/>
              </a:spcBef>
            </a:pPr>
            <a:endParaRPr lang="fi-FI" sz="2000">
              <a:latin typeface="Verdana"/>
              <a:ea typeface="Verdana"/>
              <a:cs typeface="Verdana"/>
            </a:endParaRPr>
          </a:p>
          <a:p>
            <a:pPr>
              <a:lnSpc>
                <a:spcPct val="100000"/>
              </a:lnSpc>
              <a:spcBef>
                <a:spcPts val="0"/>
              </a:spcBef>
            </a:pPr>
            <a:r>
              <a:rPr lang="fi-FI" sz="2000">
                <a:latin typeface="Verdana"/>
                <a:ea typeface="Verdana"/>
                <a:cs typeface="Verdana"/>
              </a:rPr>
              <a:t>Ihmiset tykkäävät vapaasta juttelusta vs. ohjaaja koko ajan äänessä</a:t>
            </a:r>
          </a:p>
          <a:p>
            <a:pPr>
              <a:lnSpc>
                <a:spcPct val="100000"/>
              </a:lnSpc>
              <a:spcBef>
                <a:spcPts val="0"/>
              </a:spcBef>
            </a:pPr>
            <a:r>
              <a:rPr lang="fi-FI" sz="2000">
                <a:latin typeface="Verdana"/>
                <a:ea typeface="Verdana"/>
                <a:cs typeface="Verdana"/>
              </a:rPr>
              <a:t>Aktivoi ainakin 15 minuutin välein </a:t>
            </a:r>
          </a:p>
          <a:p>
            <a:pPr>
              <a:lnSpc>
                <a:spcPct val="100000"/>
              </a:lnSpc>
              <a:spcBef>
                <a:spcPts val="0"/>
              </a:spcBef>
            </a:pPr>
            <a:r>
              <a:rPr lang="fi-FI" sz="2000">
                <a:latin typeface="Verdana"/>
                <a:ea typeface="Verdana"/>
                <a:cs typeface="Calibri" panose="020F0502020204030204"/>
              </a:rPr>
              <a:t>Kannusta osallistujia kommentoimaan, auttamaan toisia ja kertomaan esim. omista oivalluksista </a:t>
            </a:r>
            <a:r>
              <a:rPr lang="fi-FI" sz="2000" err="1">
                <a:latin typeface="Verdana"/>
                <a:ea typeface="Verdana"/>
                <a:cs typeface="Calibri" panose="020F0502020204030204"/>
              </a:rPr>
              <a:t>chatissa</a:t>
            </a:r>
            <a:r>
              <a:rPr lang="fi-FI" sz="2000">
                <a:latin typeface="Verdana"/>
                <a:ea typeface="Verdana"/>
                <a:cs typeface="Calibri" panose="020F0502020204030204"/>
              </a:rPr>
              <a:t> </a:t>
            </a:r>
          </a:p>
          <a:p>
            <a:pPr>
              <a:lnSpc>
                <a:spcPct val="100000"/>
              </a:lnSpc>
              <a:spcBef>
                <a:spcPts val="0"/>
              </a:spcBef>
            </a:pPr>
            <a:r>
              <a:rPr lang="fi-FI" sz="2000">
                <a:latin typeface="Verdana"/>
                <a:ea typeface="Verdana"/>
                <a:cs typeface="Calibri" panose="020F0502020204030204"/>
              </a:rPr>
              <a:t>Pyydä osallistujia kirjaamaan kommentteja </a:t>
            </a:r>
            <a:r>
              <a:rPr lang="fi-FI" sz="2000" err="1">
                <a:latin typeface="Verdana"/>
                <a:ea typeface="Verdana"/>
                <a:cs typeface="Calibri" panose="020F0502020204030204"/>
              </a:rPr>
              <a:t>chatiin</a:t>
            </a:r>
            <a:r>
              <a:rPr lang="fi-FI" sz="2000">
                <a:latin typeface="Verdana"/>
                <a:ea typeface="Verdana"/>
                <a:cs typeface="Calibri" panose="020F0502020204030204"/>
              </a:rPr>
              <a:t> jostain aiheesta ja esim. pyydä tarkennusta johonkin vastaukseen ”Mainitsit Matti tämän, kertoisitko lisää?” tms.</a:t>
            </a:r>
            <a:endParaRPr lang="en-US" sz="2000">
              <a:ea typeface="+mn-lt"/>
              <a:cs typeface="+mn-lt"/>
            </a:endParaRPr>
          </a:p>
          <a:p>
            <a:pPr>
              <a:lnSpc>
                <a:spcPct val="100000"/>
              </a:lnSpc>
              <a:spcBef>
                <a:spcPts val="0"/>
              </a:spcBef>
            </a:pPr>
            <a:endParaRPr lang="fi-FI" sz="2000">
              <a:latin typeface="Verdana"/>
              <a:ea typeface="Verdana"/>
              <a:cs typeface="Calibri"/>
            </a:endParaRPr>
          </a:p>
          <a:p>
            <a:pPr>
              <a:lnSpc>
                <a:spcPct val="100000"/>
              </a:lnSpc>
              <a:spcBef>
                <a:spcPts val="0"/>
              </a:spcBef>
            </a:pPr>
            <a:r>
              <a:rPr lang="fi-FI" sz="2000" err="1">
                <a:latin typeface="Verdana"/>
                <a:ea typeface="Verdana"/>
                <a:cs typeface="Verdana"/>
              </a:rPr>
              <a:t>Huom</a:t>
            </a:r>
            <a:r>
              <a:rPr lang="fi-FI" sz="2000">
                <a:latin typeface="Verdana"/>
                <a:ea typeface="Verdana"/>
                <a:cs typeface="Verdana"/>
              </a:rPr>
              <a:t> viive: välillä pitää malttaa odottaa, että osallistujat ehtivät vastata</a:t>
            </a:r>
            <a:endParaRPr lang="en-US" sz="2000">
              <a:ea typeface="+mn-lt"/>
              <a:cs typeface="+mn-lt"/>
            </a:endParaRPr>
          </a:p>
          <a:p>
            <a:pPr>
              <a:lnSpc>
                <a:spcPct val="100000"/>
              </a:lnSpc>
              <a:spcBef>
                <a:spcPts val="0"/>
              </a:spcBef>
            </a:pPr>
            <a:r>
              <a:rPr lang="fi-FI" sz="2000">
                <a:latin typeface="Verdana"/>
                <a:ea typeface="Verdana"/>
                <a:cs typeface="Verdana"/>
              </a:rPr>
              <a:t>Tauko 45-60 min välein </a:t>
            </a:r>
          </a:p>
          <a:p>
            <a:pPr>
              <a:lnSpc>
                <a:spcPct val="100000"/>
              </a:lnSpc>
              <a:spcBef>
                <a:spcPts val="0"/>
              </a:spcBef>
            </a:pPr>
            <a:r>
              <a:rPr lang="fi-FI" sz="2000">
                <a:latin typeface="Verdana"/>
                <a:ea typeface="Verdana"/>
                <a:cs typeface="Verdana"/>
              </a:rPr>
              <a:t>Jos ohjaaja haluaa ja osallistujilla valmius: </a:t>
            </a:r>
            <a:r>
              <a:rPr lang="fi-FI" sz="2000" err="1">
                <a:latin typeface="Verdana"/>
                <a:ea typeface="Verdana"/>
                <a:cs typeface="Verdana"/>
              </a:rPr>
              <a:t>Teams</a:t>
            </a:r>
            <a:r>
              <a:rPr lang="fi-FI" sz="2000">
                <a:latin typeface="Verdana"/>
                <a:ea typeface="Verdana"/>
                <a:cs typeface="Verdana"/>
              </a:rPr>
              <a:t>-pienryhmähuoneet parikeskusteluihin ja kokousreaktiot</a:t>
            </a:r>
          </a:p>
          <a:p>
            <a:pPr>
              <a:lnSpc>
                <a:spcPct val="100000"/>
              </a:lnSpc>
              <a:spcBef>
                <a:spcPts val="0"/>
              </a:spcBef>
            </a:pPr>
            <a:endParaRPr lang="fi-FI" sz="2000">
              <a:latin typeface="Verdana"/>
              <a:ea typeface="Verdana"/>
              <a:cs typeface="Verdana"/>
            </a:endParaRPr>
          </a:p>
          <a:p>
            <a:pPr>
              <a:lnSpc>
                <a:spcPct val="100000"/>
              </a:lnSpc>
              <a:spcBef>
                <a:spcPts val="0"/>
              </a:spcBef>
            </a:pPr>
            <a:r>
              <a:rPr lang="fi-FI" sz="2000">
                <a:latin typeface="Verdana"/>
                <a:ea typeface="Verdana"/>
                <a:cs typeface="Verdana"/>
              </a:rPr>
              <a:t>Monesti mitä yksinkertaisempi tekninen toteutus, sen parempi! </a:t>
            </a: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Verdana"/>
              <a:ea typeface="Verdana"/>
              <a:cs typeface="Verdana"/>
            </a:endParaRPr>
          </a:p>
        </p:txBody>
      </p:sp>
    </p:spTree>
    <p:extLst>
      <p:ext uri="{BB962C8B-B14F-4D97-AF65-F5344CB8AC3E}">
        <p14:creationId xmlns:p14="http://schemas.microsoft.com/office/powerpoint/2010/main" val="33362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646331"/>
          </a:xfrm>
          <a:prstGeom prst="rect">
            <a:avLst/>
          </a:prstGeom>
          <a:solidFill>
            <a:srgbClr val="00747A"/>
          </a:solidFill>
        </p:spPr>
        <p:txBody>
          <a:bodyPr wrap="square" lIns="91440" tIns="45720" rIns="91440" bIns="45720" rtlCol="0" anchor="t">
            <a:spAutoFit/>
          </a:bodyPr>
          <a:lstStyle/>
          <a:p>
            <a:pPr algn="ctr"/>
            <a:r>
              <a:rPr lang="fi-FI" sz="3600" dirty="0">
                <a:solidFill>
                  <a:schemeClr val="bg1"/>
                </a:solidFill>
                <a:latin typeface="Verdana"/>
                <a:ea typeface="Verdana"/>
                <a:cs typeface="Verdana"/>
              </a:rPr>
              <a:t>Tekemällä oppii!</a:t>
            </a:r>
            <a:endParaRPr lang="en-US" sz="3600" dirty="0">
              <a:solidFill>
                <a:schemeClr val="bg1"/>
              </a:solidFill>
              <a:latin typeface="Verdana"/>
              <a:ea typeface="Verdana"/>
              <a:cs typeface="Verdana"/>
            </a:endParaRPr>
          </a:p>
        </p:txBody>
      </p:sp>
      <p:pic>
        <p:nvPicPr>
          <p:cNvPr id="6" name="Kuva 5">
            <a:extLst>
              <a:ext uri="{FF2B5EF4-FFF2-40B4-BE49-F238E27FC236}">
                <a16:creationId xmlns:a16="http://schemas.microsoft.com/office/drawing/2014/main" id="{D5CF0F4F-8ECE-4B14-9815-98200E5C7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560" y="1234440"/>
            <a:ext cx="780288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83CCF40E-EE39-4E1A-AFB0-903662C7801D}"/>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96347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a:solidFill>
                  <a:schemeClr val="bg1"/>
                </a:solidFill>
                <a:latin typeface="Verdana"/>
                <a:ea typeface="Verdana"/>
                <a:cs typeface="Verdana"/>
              </a:rPr>
              <a:t>Kokemuksia etäohjaamisesta</a:t>
            </a:r>
            <a:endParaRPr lang="en-US">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420155"/>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i-FI" sz="2000" dirty="0">
                <a:latin typeface="Verdana"/>
                <a:ea typeface="Verdana"/>
                <a:cs typeface="Verdana"/>
              </a:rPr>
              <a:t>  - Satakunnan sydänpiiri tukee tarvittaessa etätapaamisissa ja voit sopia oman </a:t>
            </a:r>
            <a:r>
              <a:rPr lang="fi-FI" sz="2000" dirty="0" err="1">
                <a:latin typeface="Verdana"/>
                <a:ea typeface="Verdana"/>
                <a:cs typeface="Verdana"/>
              </a:rPr>
              <a:t>Teams</a:t>
            </a:r>
            <a:r>
              <a:rPr lang="fi-FI" sz="2000" dirty="0">
                <a:latin typeface="Verdana"/>
                <a:ea typeface="Verdana"/>
                <a:cs typeface="Verdana"/>
              </a:rPr>
              <a:t>-etätapaamisen tätä varten</a:t>
            </a:r>
            <a:endParaRPr lang="en-US" dirty="0"/>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r>
              <a:rPr lang="fi-FI" sz="2000" dirty="0">
                <a:latin typeface="Verdana"/>
                <a:ea typeface="Verdana"/>
                <a:cs typeface="Verdana"/>
              </a:rPr>
              <a:t>- Tapaamisia toteutettu videoneuvottelu-ohjelman (esim. </a:t>
            </a:r>
            <a:r>
              <a:rPr lang="fi-FI" sz="2000" dirty="0" err="1">
                <a:latin typeface="Verdana"/>
                <a:ea typeface="Verdana"/>
                <a:cs typeface="Verdana"/>
              </a:rPr>
              <a:t>Teams</a:t>
            </a:r>
            <a:r>
              <a:rPr lang="fi-FI" sz="2000" dirty="0">
                <a:latin typeface="Verdana"/>
                <a:ea typeface="Verdana"/>
                <a:cs typeface="Verdana"/>
              </a:rPr>
              <a:t>) tai puhelimen (yksilöohjauksessa) välityksellä </a:t>
            </a:r>
            <a:endParaRPr lang="fi-FI" sz="2000">
              <a:ea typeface="+mn-lt"/>
              <a:cs typeface="+mn-lt"/>
            </a:endParaRPr>
          </a:p>
          <a:p>
            <a:pPr>
              <a:buNone/>
            </a:pPr>
            <a:r>
              <a:rPr lang="fi-FI" sz="2000" dirty="0">
                <a:latin typeface="Verdana"/>
                <a:ea typeface="Verdana"/>
                <a:cs typeface="Verdana"/>
              </a:rPr>
              <a:t>- Puhelimitse yksilösoitoista hyvä kokemus! </a:t>
            </a:r>
            <a:endParaRPr lang="fi-FI" sz="2000" dirty="0">
              <a:ea typeface="+mn-lt"/>
              <a:cs typeface="+mn-lt"/>
            </a:endParaRPr>
          </a:p>
          <a:p>
            <a:pPr marL="0" indent="0">
              <a:lnSpc>
                <a:spcPct val="100000"/>
              </a:lnSpc>
              <a:spcBef>
                <a:spcPts val="0"/>
              </a:spcBef>
              <a:buNone/>
            </a:pPr>
            <a:endParaRPr lang="fi-FI" sz="2000" dirty="0">
              <a:ea typeface="+mn-lt"/>
              <a:cs typeface="+mn-lt"/>
            </a:endParaRPr>
          </a:p>
          <a:p>
            <a:pPr marL="0" indent="0">
              <a:lnSpc>
                <a:spcPct val="100000"/>
              </a:lnSpc>
              <a:spcBef>
                <a:spcPts val="0"/>
              </a:spcBef>
              <a:buNone/>
            </a:pPr>
            <a:r>
              <a:rPr lang="fi-FI" sz="2000" dirty="0">
                <a:latin typeface="Verdana"/>
                <a:ea typeface="Verdana"/>
                <a:cs typeface="Verdana"/>
              </a:rPr>
              <a:t>- Ns. perinteisissä tapaamisissa </a:t>
            </a:r>
            <a:r>
              <a:rPr lang="fi-FI" sz="2000" dirty="0" err="1">
                <a:latin typeface="Verdana"/>
                <a:ea typeface="Verdana"/>
                <a:cs typeface="Verdana"/>
              </a:rPr>
              <a:t>ryhmäyttäminen</a:t>
            </a:r>
            <a:r>
              <a:rPr lang="fi-FI" sz="2000" dirty="0">
                <a:latin typeface="Verdana"/>
                <a:ea typeface="Verdana"/>
                <a:cs typeface="Verdana"/>
              </a:rPr>
              <a:t> helpompaa </a:t>
            </a:r>
            <a:endParaRPr lang="fi-FI" dirty="0"/>
          </a:p>
          <a:p>
            <a:pPr marL="0" indent="0">
              <a:lnSpc>
                <a:spcPct val="100000"/>
              </a:lnSpc>
              <a:spcBef>
                <a:spcPts val="0"/>
              </a:spcBef>
              <a:buNone/>
            </a:pPr>
            <a:endParaRPr lang="fi-FI" sz="2000" dirty="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50000"/>
              </a:lnSpc>
            </a:pPr>
            <a:endParaRPr lang="fi-FI" sz="2000">
              <a:latin typeface="Verdana"/>
              <a:ea typeface="Verdana"/>
              <a:cs typeface="Verdana"/>
            </a:endParaRPr>
          </a:p>
        </p:txBody>
      </p:sp>
    </p:spTree>
    <p:extLst>
      <p:ext uri="{BB962C8B-B14F-4D97-AF65-F5344CB8AC3E}">
        <p14:creationId xmlns:p14="http://schemas.microsoft.com/office/powerpoint/2010/main" val="342120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Ennen etätapaamista</a:t>
            </a:r>
            <a:endParaRPr lang="en-US" dirty="0">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420155"/>
            <a:ext cx="2880834" cy="46838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endParaRPr lang="fi-FI" sz="2000">
              <a:latin typeface="Verdana" panose="020B0604030504040204" pitchFamily="34" charset="0"/>
              <a:ea typeface="Verdana" panose="020B0604030504040204" pitchFamily="34" charset="0"/>
            </a:endParaRPr>
          </a:p>
          <a:p>
            <a:pPr marL="0" indent="0">
              <a:lnSpc>
                <a:spcPct val="100000"/>
              </a:lnSpc>
              <a:spcBef>
                <a:spcPts val="300"/>
              </a:spcBef>
              <a:spcAft>
                <a:spcPts val="1200"/>
              </a:spcAft>
              <a:buNone/>
            </a:pPr>
            <a:r>
              <a:rPr lang="fi-FI" sz="2000" dirty="0">
                <a:latin typeface="Verdana"/>
                <a:ea typeface="Verdana"/>
                <a:cs typeface="Verdana"/>
              </a:rPr>
              <a:t>Jos pidät ensimmäisen tapaamisen etänä, lähetä siitä erilliset ohjeet osallistujille. Ohjaajan materiaalisalkussa valmis, yksilöllisesti muokattava tekstipohja videotapaamisen kutsua varten. </a:t>
            </a:r>
            <a:endParaRPr lang="fi-FI" sz="2000" dirty="0">
              <a:latin typeface="Verdana" panose="020B0604030504040204" pitchFamily="34" charset="0"/>
              <a:ea typeface="Verdana" panose="020B0604030504040204" pitchFamily="34" charset="0"/>
              <a:cs typeface="Verdana"/>
            </a:endParaRPr>
          </a:p>
          <a:p>
            <a:pPr marL="0" indent="0">
              <a:lnSpc>
                <a:spcPct val="100000"/>
              </a:lnSpc>
              <a:spcBef>
                <a:spcPts val="300"/>
              </a:spcBef>
              <a:spcAft>
                <a:spcPts val="1200"/>
              </a:spcAft>
              <a:buNone/>
            </a:pPr>
            <a:endParaRPr lang="fi-FI" sz="2000" dirty="0">
              <a:latin typeface="Verdana"/>
              <a:ea typeface="Verdana"/>
              <a:cs typeface="Verdana"/>
            </a:endParaRPr>
          </a:p>
          <a:p>
            <a:pPr marL="0" indent="0">
              <a:lnSpc>
                <a:spcPct val="100000"/>
              </a:lnSpc>
              <a:spcBef>
                <a:spcPts val="0"/>
              </a:spcBef>
              <a:buNone/>
            </a:pPr>
            <a:endParaRPr lang="fi-FI" sz="2000" dirty="0">
              <a:ea typeface="+mn-lt"/>
              <a:cs typeface="+mn-lt"/>
            </a:endParaRPr>
          </a:p>
          <a:p>
            <a:pPr marL="0" indent="0">
              <a:lnSpc>
                <a:spcPct val="100000"/>
              </a:lnSpc>
              <a:spcBef>
                <a:spcPts val="0"/>
              </a:spcBef>
              <a:buNone/>
            </a:pPr>
            <a:endParaRPr lang="fi-FI" sz="2000" dirty="0">
              <a:ea typeface="+mn-lt"/>
              <a:cs typeface="+mn-lt"/>
            </a:endParaRPr>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endParaRPr lang="fi-FI" sz="2000">
              <a:latin typeface="Calibri"/>
              <a:ea typeface="Verdana"/>
              <a:cs typeface="Calibri" panose="020F0502020204030204"/>
            </a:endParaRPr>
          </a:p>
          <a:p>
            <a:pPr marL="0" indent="0">
              <a:lnSpc>
                <a:spcPct val="100000"/>
              </a:lnSpc>
              <a:spcBef>
                <a:spcPts val="0"/>
              </a:spcBef>
              <a:buNone/>
            </a:pPr>
            <a:endParaRPr lang="fi-FI" sz="2000" dirty="0">
              <a:latin typeface="Verdana"/>
              <a:ea typeface="Verdana"/>
              <a:cs typeface="Verdana"/>
            </a:endParaRPr>
          </a:p>
          <a:p>
            <a:pPr>
              <a:lnSpc>
                <a:spcPct val="100000"/>
              </a:lnSpc>
              <a:spcBef>
                <a:spcPts val="0"/>
              </a:spcBef>
            </a:pPr>
            <a:endParaRPr lang="fi-FI" sz="2000">
              <a:ea typeface="Verdana"/>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pic>
        <p:nvPicPr>
          <p:cNvPr id="3" name="Picture 6">
            <a:extLst>
              <a:ext uri="{FF2B5EF4-FFF2-40B4-BE49-F238E27FC236}">
                <a16:creationId xmlns:a16="http://schemas.microsoft.com/office/drawing/2014/main" id="{A7F480EE-24A7-4839-AD1B-177C84CF88B8}"/>
              </a:ext>
            </a:extLst>
          </p:cNvPr>
          <p:cNvPicPr>
            <a:picLocks noChangeAspect="1"/>
          </p:cNvPicPr>
          <p:nvPr/>
        </p:nvPicPr>
        <p:blipFill>
          <a:blip r:embed="rId4"/>
          <a:stretch>
            <a:fillRect/>
          </a:stretch>
        </p:blipFill>
        <p:spPr>
          <a:xfrm>
            <a:off x="3536577" y="927769"/>
            <a:ext cx="6048934" cy="5932549"/>
          </a:xfrm>
          <a:prstGeom prst="rect">
            <a:avLst/>
          </a:prstGeom>
        </p:spPr>
      </p:pic>
    </p:spTree>
    <p:extLst>
      <p:ext uri="{BB962C8B-B14F-4D97-AF65-F5344CB8AC3E}">
        <p14:creationId xmlns:p14="http://schemas.microsoft.com/office/powerpoint/2010/main" val="248414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Osallistumislinkin jakamisesta</a:t>
            </a: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420155"/>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i-FI" sz="2000" dirty="0">
              <a:ea typeface="+mn-lt"/>
              <a:cs typeface="+mn-lt"/>
            </a:endParaRPr>
          </a:p>
          <a:p>
            <a:pPr marL="0" indent="0">
              <a:lnSpc>
                <a:spcPct val="100000"/>
              </a:lnSpc>
              <a:spcBef>
                <a:spcPts val="300"/>
              </a:spcBef>
              <a:spcAft>
                <a:spcPts val="1200"/>
              </a:spcAft>
              <a:buNone/>
            </a:pPr>
            <a:r>
              <a:rPr lang="fi-FI" sz="2000" dirty="0">
                <a:latin typeface="Verdana"/>
                <a:ea typeface="Verdana"/>
                <a:cs typeface="Verdana"/>
              </a:rPr>
              <a:t>- Jos </a:t>
            </a:r>
            <a:r>
              <a:rPr lang="fi-FI" sz="2000" dirty="0" err="1">
                <a:latin typeface="Verdana"/>
                <a:ea typeface="Verdana"/>
                <a:cs typeface="Verdana"/>
              </a:rPr>
              <a:t>Teamsin</a:t>
            </a:r>
            <a:r>
              <a:rPr lang="fi-FI" sz="2000" dirty="0">
                <a:latin typeface="Verdana"/>
                <a:ea typeface="Verdana"/>
                <a:cs typeface="Verdana"/>
              </a:rPr>
              <a:t> kautta lähettää kalenterikutsun, niin osallistujien </a:t>
            </a:r>
            <a:endParaRPr lang="en-US" dirty="0">
              <a:latin typeface="Calibri" panose="020F0502020204030204"/>
              <a:ea typeface="Verdana"/>
              <a:cs typeface="Calibri"/>
            </a:endParaRPr>
          </a:p>
          <a:p>
            <a:pPr marL="0" indent="0">
              <a:lnSpc>
                <a:spcPct val="100000"/>
              </a:lnSpc>
              <a:spcBef>
                <a:spcPts val="300"/>
              </a:spcBef>
              <a:spcAft>
                <a:spcPts val="1200"/>
              </a:spcAft>
              <a:buNone/>
            </a:pPr>
            <a:r>
              <a:rPr lang="fi-FI" sz="2000" dirty="0">
                <a:latin typeface="Verdana"/>
                <a:ea typeface="Verdana"/>
                <a:cs typeface="Verdana"/>
              </a:rPr>
              <a:t>sähköpostiosoitteet näkyvät toiselleen. </a:t>
            </a:r>
            <a:endParaRPr lang="en-US" dirty="0">
              <a:latin typeface="Calibri" panose="020F0502020204030204"/>
              <a:ea typeface="Verdana"/>
              <a:cs typeface="Calibri"/>
            </a:endParaRPr>
          </a:p>
          <a:p>
            <a:pPr marL="0" indent="0">
              <a:lnSpc>
                <a:spcPct val="100000"/>
              </a:lnSpc>
              <a:spcBef>
                <a:spcPts val="300"/>
              </a:spcBef>
              <a:spcAft>
                <a:spcPts val="1200"/>
              </a:spcAft>
              <a:buNone/>
            </a:pPr>
            <a:r>
              <a:rPr lang="fi-FI" sz="2000" dirty="0">
                <a:latin typeface="Verdana"/>
                <a:ea typeface="Verdana"/>
                <a:cs typeface="Verdana"/>
              </a:rPr>
              <a:t>Voit tehdä myös niin, että kutsut oman työkaverisi, jolloin saat luotua kokouslinkin. Kopioi liittymislinkki ja </a:t>
            </a:r>
            <a:r>
              <a:rPr lang="fi-FI" sz="2000" dirty="0" err="1">
                <a:latin typeface="Verdana"/>
                <a:ea typeface="Verdana"/>
                <a:cs typeface="Verdana"/>
              </a:rPr>
              <a:t>ja</a:t>
            </a:r>
            <a:r>
              <a:rPr lang="fi-FI" sz="2000" dirty="0">
                <a:latin typeface="Verdana"/>
                <a:ea typeface="Verdana"/>
                <a:cs typeface="Verdana"/>
              </a:rPr>
              <a:t> lähetä kutsu sähköpostilla ns. piilokopiona. Sähköpostissa laita itsesi vastaanottajaksi ja kaikki osallistujat piilokopion saajiksi, jolloin eivät näe toistensa sähköpostiosoitteita. </a:t>
            </a:r>
            <a:endParaRPr lang="en-US">
              <a:cs typeface="Calibri"/>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endParaRPr lang="fi-FI" sz="2000">
              <a:latin typeface="Calibri"/>
              <a:ea typeface="Verdana"/>
              <a:cs typeface="Calibri" panose="020F0502020204030204"/>
            </a:endParaRPr>
          </a:p>
          <a:p>
            <a:pPr marL="0" indent="0">
              <a:lnSpc>
                <a:spcPct val="100000"/>
              </a:lnSpc>
              <a:spcBef>
                <a:spcPts val="0"/>
              </a:spcBef>
              <a:buNone/>
            </a:pPr>
            <a:endParaRPr lang="fi-FI" sz="2000" dirty="0">
              <a:latin typeface="Verdana"/>
              <a:ea typeface="Verdana"/>
              <a:cs typeface="Verdana"/>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ea typeface="Verdana"/>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ea typeface="Verdana"/>
              <a:cs typeface="+mn-lt"/>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532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D0FD1A4-6950-4626-B507-D51A60D0DCDB}"/>
              </a:ext>
            </a:extLst>
          </p:cNvPr>
          <p:cNvPicPr>
            <a:picLocks noChangeAspect="1"/>
          </p:cNvPicPr>
          <p:nvPr/>
        </p:nvPicPr>
        <p:blipFill>
          <a:blip r:embed="rId2"/>
          <a:stretch>
            <a:fillRect/>
          </a:stretch>
        </p:blipFill>
        <p:spPr>
          <a:xfrm>
            <a:off x="791136" y="1184467"/>
            <a:ext cx="8211669" cy="3368478"/>
          </a:xfrm>
          <a:prstGeom prst="rect">
            <a:avLst/>
          </a:prstGeom>
        </p:spPr>
      </p:pic>
      <p:sp>
        <p:nvSpPr>
          <p:cNvPr id="4" name="Tekstiruutu 3">
            <a:extLst>
              <a:ext uri="{FF2B5EF4-FFF2-40B4-BE49-F238E27FC236}">
                <a16:creationId xmlns:a16="http://schemas.microsoft.com/office/drawing/2014/main" id="{39C12B6D-0935-4C10-97C1-89C532626835}"/>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Osallistujalistan piilottaminen </a:t>
            </a:r>
          </a:p>
        </p:txBody>
      </p:sp>
      <p:sp>
        <p:nvSpPr>
          <p:cNvPr id="5" name="TextBox 4">
            <a:extLst>
              <a:ext uri="{FF2B5EF4-FFF2-40B4-BE49-F238E27FC236}">
                <a16:creationId xmlns:a16="http://schemas.microsoft.com/office/drawing/2014/main" id="{F3AB1756-C294-4E2F-B1FD-108402AC538B}"/>
              </a:ext>
            </a:extLst>
          </p:cNvPr>
          <p:cNvSpPr txBox="1"/>
          <p:nvPr/>
        </p:nvSpPr>
        <p:spPr>
          <a:xfrm>
            <a:off x="869576" y="4724400"/>
            <a:ext cx="82228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a:ea typeface="Verdana"/>
                <a:cs typeface="Verdana"/>
              </a:rPr>
              <a:t>Jos teet </a:t>
            </a:r>
            <a:r>
              <a:rPr lang="en-US" dirty="0" err="1">
                <a:latin typeface="Verdana"/>
                <a:ea typeface="Verdana"/>
                <a:cs typeface="Verdana"/>
              </a:rPr>
              <a:t>kutsun</a:t>
            </a:r>
            <a:r>
              <a:rPr lang="en-US" dirty="0">
                <a:latin typeface="Verdana"/>
                <a:ea typeface="Verdana"/>
                <a:cs typeface="Verdana"/>
              </a:rPr>
              <a:t> </a:t>
            </a:r>
            <a:r>
              <a:rPr lang="en-US" dirty="0" err="1">
                <a:latin typeface="Verdana"/>
                <a:ea typeface="Verdana"/>
                <a:cs typeface="Verdana"/>
              </a:rPr>
              <a:t>Officen</a:t>
            </a:r>
            <a:r>
              <a:rPr lang="en-US" dirty="0">
                <a:latin typeface="Verdana"/>
                <a:ea typeface="Verdana"/>
                <a:cs typeface="Verdana"/>
              </a:rPr>
              <a:t> </a:t>
            </a:r>
            <a:r>
              <a:rPr lang="en-US" dirty="0" err="1">
                <a:latin typeface="Verdana"/>
                <a:ea typeface="Verdana"/>
                <a:cs typeface="Verdana"/>
              </a:rPr>
              <a:t>kautta</a:t>
            </a:r>
            <a:r>
              <a:rPr lang="en-US" dirty="0">
                <a:latin typeface="Verdana"/>
                <a:ea typeface="Verdana"/>
                <a:cs typeface="Verdana"/>
              </a:rPr>
              <a:t>, </a:t>
            </a:r>
            <a:r>
              <a:rPr lang="en-US" dirty="0" err="1">
                <a:latin typeface="Verdana"/>
                <a:ea typeface="Verdana"/>
                <a:cs typeface="Verdana"/>
              </a:rPr>
              <a:t>voit</a:t>
            </a:r>
            <a:r>
              <a:rPr lang="en-US" dirty="0">
                <a:latin typeface="Verdana"/>
                <a:ea typeface="Verdana"/>
                <a:cs typeface="Verdana"/>
              </a:rPr>
              <a:t> </a:t>
            </a:r>
            <a:r>
              <a:rPr lang="en-US" dirty="0" err="1">
                <a:latin typeface="Verdana"/>
                <a:ea typeface="Verdana"/>
                <a:cs typeface="Verdana"/>
              </a:rPr>
              <a:t>piilottaa</a:t>
            </a:r>
            <a:r>
              <a:rPr lang="en-US" dirty="0">
                <a:latin typeface="Verdana"/>
                <a:ea typeface="Verdana"/>
                <a:cs typeface="Verdana"/>
              </a:rPr>
              <a:t> </a:t>
            </a:r>
            <a:r>
              <a:rPr lang="en-US" dirty="0" err="1">
                <a:latin typeface="Verdana"/>
                <a:ea typeface="Verdana"/>
                <a:cs typeface="Verdana"/>
              </a:rPr>
              <a:t>osallistujalistan</a:t>
            </a:r>
            <a:r>
              <a:rPr lang="en-US" dirty="0">
                <a:latin typeface="Verdana"/>
                <a:ea typeface="Verdana"/>
                <a:cs typeface="Verdana"/>
              </a:rPr>
              <a:t>: </a:t>
            </a:r>
          </a:p>
          <a:p>
            <a:r>
              <a:rPr lang="en-US" dirty="0" err="1">
                <a:latin typeface="Verdana"/>
                <a:ea typeface="Verdana"/>
                <a:cs typeface="Verdana"/>
              </a:rPr>
              <a:t>mene</a:t>
            </a:r>
            <a:r>
              <a:rPr lang="en-US" dirty="0">
                <a:latin typeface="Verdana"/>
                <a:ea typeface="Verdana"/>
                <a:cs typeface="Verdana"/>
              </a:rPr>
              <a:t> </a:t>
            </a:r>
            <a:r>
              <a:rPr lang="en-US" dirty="0" err="1">
                <a:latin typeface="Verdana"/>
                <a:ea typeface="Verdana"/>
                <a:cs typeface="Verdana"/>
              </a:rPr>
              <a:t>Officeen</a:t>
            </a:r>
            <a:r>
              <a:rPr lang="en-US" dirty="0">
                <a:latin typeface="Verdana"/>
                <a:ea typeface="Verdana"/>
                <a:cs typeface="Verdana"/>
              </a:rPr>
              <a:t> </a:t>
            </a:r>
            <a:r>
              <a:rPr lang="en-US" dirty="0" err="1">
                <a:latin typeface="Verdana"/>
                <a:ea typeface="Verdana"/>
                <a:cs typeface="Verdana"/>
              </a:rPr>
              <a:t>selaimen</a:t>
            </a:r>
            <a:r>
              <a:rPr lang="en-US" dirty="0">
                <a:latin typeface="Verdana"/>
                <a:ea typeface="Verdana"/>
                <a:cs typeface="Verdana"/>
              </a:rPr>
              <a:t> (www) </a:t>
            </a:r>
            <a:r>
              <a:rPr lang="en-US" dirty="0" err="1">
                <a:latin typeface="Verdana"/>
                <a:ea typeface="Verdana"/>
                <a:cs typeface="Verdana"/>
              </a:rPr>
              <a:t>kautta</a:t>
            </a:r>
            <a:r>
              <a:rPr lang="en-US" dirty="0">
                <a:latin typeface="Verdana"/>
                <a:ea typeface="Verdana"/>
                <a:cs typeface="Verdana"/>
              </a:rPr>
              <a:t>. </a:t>
            </a:r>
            <a:endParaRPr lang="en-US">
              <a:latin typeface="Verdana"/>
              <a:ea typeface="Verdana"/>
              <a:cs typeface="Verdana"/>
            </a:endParaRPr>
          </a:p>
          <a:p>
            <a:endParaRPr lang="en-US" dirty="0">
              <a:latin typeface="Verdana"/>
              <a:ea typeface="Verdana"/>
              <a:cs typeface="Calibri"/>
            </a:endParaRPr>
          </a:p>
          <a:p>
            <a:r>
              <a:rPr lang="en-US" dirty="0" err="1">
                <a:latin typeface="Verdana"/>
                <a:ea typeface="Verdana"/>
                <a:cs typeface="Calibri"/>
              </a:rPr>
              <a:t>Valitse</a:t>
            </a:r>
            <a:r>
              <a:rPr lang="en-US" dirty="0">
                <a:latin typeface="Verdana"/>
                <a:ea typeface="Verdana"/>
                <a:cs typeface="Calibri"/>
              </a:rPr>
              <a:t> </a:t>
            </a:r>
            <a:r>
              <a:rPr lang="en-US" dirty="0" err="1">
                <a:latin typeface="Verdana"/>
                <a:ea typeface="Verdana"/>
                <a:cs typeface="Calibri"/>
              </a:rPr>
              <a:t>kalenteri</a:t>
            </a:r>
            <a:r>
              <a:rPr lang="en-US" dirty="0">
                <a:latin typeface="Verdana"/>
                <a:ea typeface="Verdana"/>
                <a:cs typeface="Calibri"/>
              </a:rPr>
              <a:t> ja </a:t>
            </a:r>
            <a:r>
              <a:rPr lang="en-US" dirty="0" err="1">
                <a:latin typeface="Verdana"/>
                <a:ea typeface="Verdana"/>
                <a:cs typeface="Calibri"/>
              </a:rPr>
              <a:t>uusi</a:t>
            </a:r>
            <a:r>
              <a:rPr lang="en-US" dirty="0">
                <a:latin typeface="Verdana"/>
                <a:ea typeface="Verdana"/>
                <a:cs typeface="Calibri"/>
              </a:rPr>
              <a:t> </a:t>
            </a:r>
            <a:r>
              <a:rPr lang="en-US" dirty="0" err="1">
                <a:latin typeface="Verdana"/>
                <a:ea typeface="Verdana"/>
                <a:cs typeface="Calibri"/>
              </a:rPr>
              <a:t>tapahtuma</a:t>
            </a:r>
            <a:r>
              <a:rPr lang="en-US" dirty="0">
                <a:latin typeface="Verdana"/>
                <a:ea typeface="Verdana"/>
                <a:cs typeface="Calibri"/>
              </a:rPr>
              <a:t>. </a:t>
            </a:r>
            <a:endParaRPr lang="en-US">
              <a:latin typeface="Verdana"/>
              <a:ea typeface="Verdana"/>
              <a:cs typeface="Verdana"/>
            </a:endParaRPr>
          </a:p>
          <a:p>
            <a:endParaRPr lang="en-US" dirty="0">
              <a:latin typeface="Verdana"/>
              <a:ea typeface="Verdana"/>
              <a:cs typeface="Calibri"/>
            </a:endParaRPr>
          </a:p>
          <a:p>
            <a:r>
              <a:rPr lang="en-US" dirty="0">
                <a:latin typeface="Verdana"/>
                <a:ea typeface="Verdana"/>
                <a:cs typeface="Calibri"/>
              </a:rPr>
              <a:t>(</a:t>
            </a:r>
            <a:r>
              <a:rPr lang="en-US" err="1">
                <a:latin typeface="Verdana"/>
                <a:ea typeface="Verdana"/>
                <a:cs typeface="Calibri"/>
              </a:rPr>
              <a:t>siirry</a:t>
            </a:r>
            <a:r>
              <a:rPr lang="en-US" dirty="0">
                <a:latin typeface="Verdana"/>
                <a:ea typeface="Verdana"/>
                <a:cs typeface="Calibri"/>
              </a:rPr>
              <a:t> </a:t>
            </a:r>
            <a:r>
              <a:rPr lang="en-US" err="1">
                <a:latin typeface="Verdana"/>
                <a:ea typeface="Verdana"/>
                <a:cs typeface="Calibri"/>
              </a:rPr>
              <a:t>seuraavaan</a:t>
            </a:r>
            <a:r>
              <a:rPr lang="en-US" dirty="0">
                <a:latin typeface="Verdana"/>
                <a:ea typeface="Verdana"/>
                <a:cs typeface="Calibri"/>
              </a:rPr>
              <a:t> </a:t>
            </a:r>
            <a:r>
              <a:rPr lang="en-US" err="1">
                <a:latin typeface="Verdana"/>
                <a:ea typeface="Verdana"/>
                <a:cs typeface="Calibri"/>
              </a:rPr>
              <a:t>diaan</a:t>
            </a:r>
            <a:r>
              <a:rPr lang="en-US" dirty="0">
                <a:latin typeface="Verdana"/>
                <a:ea typeface="Verdana"/>
                <a:cs typeface="Calibri"/>
              </a:rPr>
              <a:t>)</a:t>
            </a:r>
          </a:p>
        </p:txBody>
      </p:sp>
    </p:spTree>
    <p:extLst>
      <p:ext uri="{BB962C8B-B14F-4D97-AF65-F5344CB8AC3E}">
        <p14:creationId xmlns:p14="http://schemas.microsoft.com/office/powerpoint/2010/main" val="127307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39C12B6D-0935-4C10-97C1-89C532626835}"/>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Osallistujalistan piilottaminen</a:t>
            </a:r>
          </a:p>
        </p:txBody>
      </p:sp>
      <p:pic>
        <p:nvPicPr>
          <p:cNvPr id="3" name="Picture 4">
            <a:extLst>
              <a:ext uri="{FF2B5EF4-FFF2-40B4-BE49-F238E27FC236}">
                <a16:creationId xmlns:a16="http://schemas.microsoft.com/office/drawing/2014/main" id="{EC94BB1C-61D6-46B7-A697-785058D83E6B}"/>
              </a:ext>
            </a:extLst>
          </p:cNvPr>
          <p:cNvPicPr>
            <a:picLocks noChangeAspect="1"/>
          </p:cNvPicPr>
          <p:nvPr/>
        </p:nvPicPr>
        <p:blipFill>
          <a:blip r:embed="rId2"/>
          <a:stretch>
            <a:fillRect/>
          </a:stretch>
        </p:blipFill>
        <p:spPr>
          <a:xfrm>
            <a:off x="510989" y="1085254"/>
            <a:ext cx="8480611" cy="5427080"/>
          </a:xfrm>
          <a:prstGeom prst="rect">
            <a:avLst/>
          </a:prstGeom>
        </p:spPr>
      </p:pic>
      <p:sp>
        <p:nvSpPr>
          <p:cNvPr id="6" name="TextBox 5">
            <a:extLst>
              <a:ext uri="{FF2B5EF4-FFF2-40B4-BE49-F238E27FC236}">
                <a16:creationId xmlns:a16="http://schemas.microsoft.com/office/drawing/2014/main" id="{162D26AE-6268-4503-A0F9-68C79B5546E4}"/>
              </a:ext>
            </a:extLst>
          </p:cNvPr>
          <p:cNvSpPr txBox="1"/>
          <p:nvPr/>
        </p:nvSpPr>
        <p:spPr>
          <a:xfrm>
            <a:off x="9128311" y="1497106"/>
            <a:ext cx="286646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Verdana"/>
                <a:ea typeface="Verdana"/>
                <a:cs typeface="Calibri"/>
              </a:rPr>
              <a:t>Valitse</a:t>
            </a:r>
            <a:r>
              <a:rPr lang="en-US" dirty="0">
                <a:latin typeface="Verdana"/>
                <a:ea typeface="Verdana"/>
                <a:cs typeface="Calibri"/>
              </a:rPr>
              <a:t> </a:t>
            </a:r>
            <a:r>
              <a:rPr lang="en-US" dirty="0" err="1">
                <a:latin typeface="Verdana"/>
                <a:ea typeface="Verdana"/>
                <a:cs typeface="Calibri"/>
              </a:rPr>
              <a:t>vastausvaihtoehdot-kohta</a:t>
            </a:r>
            <a:r>
              <a:rPr lang="en-US" dirty="0">
                <a:latin typeface="Verdana"/>
                <a:ea typeface="Verdana"/>
                <a:cs typeface="Calibri"/>
              </a:rPr>
              <a:t> ja "</a:t>
            </a:r>
            <a:r>
              <a:rPr lang="en-US" dirty="0" err="1">
                <a:latin typeface="Verdana"/>
                <a:ea typeface="Verdana"/>
                <a:cs typeface="Calibri"/>
              </a:rPr>
              <a:t>piilota</a:t>
            </a:r>
            <a:r>
              <a:rPr lang="en-US" dirty="0">
                <a:latin typeface="Verdana"/>
                <a:ea typeface="Verdana"/>
                <a:cs typeface="Calibri"/>
              </a:rPr>
              <a:t> </a:t>
            </a:r>
            <a:r>
              <a:rPr lang="en-US" dirty="0" err="1">
                <a:latin typeface="Verdana"/>
                <a:ea typeface="Verdana"/>
                <a:cs typeface="Calibri"/>
              </a:rPr>
              <a:t>osallistujaluettelo</a:t>
            </a:r>
            <a:r>
              <a:rPr lang="en-US" dirty="0">
                <a:latin typeface="Verdana"/>
                <a:ea typeface="Verdana"/>
                <a:cs typeface="Calibri" panose="020F0502020204030204"/>
              </a:rPr>
              <a:t>". </a:t>
            </a:r>
          </a:p>
          <a:p>
            <a:endParaRPr lang="en-US" dirty="0">
              <a:latin typeface="Verdana"/>
              <a:ea typeface="Verdana"/>
              <a:cs typeface="Calibri" panose="020F0502020204030204"/>
            </a:endParaRPr>
          </a:p>
          <a:p>
            <a:r>
              <a:rPr lang="en-US" dirty="0">
                <a:latin typeface="Verdana"/>
                <a:ea typeface="Verdana"/>
                <a:cs typeface="Calibri" panose="020F0502020204030204"/>
              </a:rPr>
              <a:t>Huom. </a:t>
            </a:r>
          </a:p>
          <a:p>
            <a:r>
              <a:rPr lang="en-US" dirty="0">
                <a:latin typeface="Verdana"/>
                <a:ea typeface="Verdana"/>
                <a:cs typeface="Calibri" panose="020F0502020204030204"/>
              </a:rPr>
              <a:t>Jos </a:t>
            </a:r>
            <a:r>
              <a:rPr lang="en-US" dirty="0" err="1">
                <a:latin typeface="Verdana"/>
                <a:ea typeface="Verdana"/>
                <a:cs typeface="Calibri" panose="020F0502020204030204"/>
              </a:rPr>
              <a:t>osallistujaluettelo</a:t>
            </a:r>
            <a:r>
              <a:rPr lang="en-US" dirty="0">
                <a:latin typeface="Verdana"/>
                <a:ea typeface="Verdana"/>
                <a:cs typeface="Calibri" panose="020F0502020204030204"/>
              </a:rPr>
              <a:t> </a:t>
            </a:r>
          </a:p>
          <a:p>
            <a:r>
              <a:rPr lang="en-US" dirty="0">
                <a:latin typeface="Verdana"/>
                <a:ea typeface="Verdana"/>
                <a:cs typeface="Calibri" panose="020F0502020204030204"/>
              </a:rPr>
              <a:t>on </a:t>
            </a:r>
            <a:r>
              <a:rPr lang="en-US" dirty="0" err="1">
                <a:latin typeface="Verdana"/>
                <a:ea typeface="Verdana"/>
                <a:cs typeface="Calibri" panose="020F0502020204030204"/>
              </a:rPr>
              <a:t>piilotettu</a:t>
            </a:r>
            <a:r>
              <a:rPr lang="en-US" dirty="0">
                <a:latin typeface="Verdana"/>
                <a:ea typeface="Verdana"/>
                <a:cs typeface="Calibri" panose="020F0502020204030204"/>
              </a:rPr>
              <a:t>, </a:t>
            </a:r>
            <a:endParaRPr lang="en-US"/>
          </a:p>
          <a:p>
            <a:r>
              <a:rPr lang="en-US" dirty="0">
                <a:latin typeface="Verdana"/>
                <a:ea typeface="Verdana"/>
                <a:cs typeface="Calibri" panose="020F0502020204030204"/>
              </a:rPr>
              <a:t>chat-</a:t>
            </a:r>
            <a:r>
              <a:rPr lang="en-US" dirty="0" err="1">
                <a:latin typeface="Verdana"/>
                <a:ea typeface="Verdana"/>
                <a:cs typeface="Calibri" panose="020F0502020204030204"/>
              </a:rPr>
              <a:t>toiminto</a:t>
            </a:r>
            <a:r>
              <a:rPr lang="en-US" dirty="0">
                <a:latin typeface="Verdana"/>
                <a:ea typeface="Verdana"/>
                <a:cs typeface="Calibri" panose="020F0502020204030204"/>
              </a:rPr>
              <a:t> </a:t>
            </a:r>
            <a:r>
              <a:rPr lang="en-US" dirty="0" err="1">
                <a:latin typeface="Verdana"/>
                <a:ea typeface="Verdana"/>
                <a:cs typeface="Calibri" panose="020F0502020204030204"/>
              </a:rPr>
              <a:t>ei</a:t>
            </a:r>
            <a:endParaRPr lang="en-US">
              <a:latin typeface="Verdana"/>
              <a:ea typeface="Verdana"/>
              <a:cs typeface="Calibri" panose="020F0502020204030204"/>
            </a:endParaRPr>
          </a:p>
          <a:p>
            <a:r>
              <a:rPr lang="en-US" dirty="0" err="1">
                <a:latin typeface="Verdana"/>
                <a:ea typeface="Verdana"/>
                <a:cs typeface="Calibri" panose="020F0502020204030204"/>
              </a:rPr>
              <a:t>välttämättä</a:t>
            </a:r>
            <a:r>
              <a:rPr lang="en-US" dirty="0">
                <a:latin typeface="Verdana"/>
                <a:ea typeface="Verdana"/>
                <a:cs typeface="Calibri" panose="020F0502020204030204"/>
              </a:rPr>
              <a:t> ole </a:t>
            </a:r>
            <a:r>
              <a:rPr lang="en-US" dirty="0" err="1">
                <a:latin typeface="Verdana"/>
                <a:ea typeface="Verdana"/>
                <a:cs typeface="Calibri" panose="020F0502020204030204"/>
              </a:rPr>
              <a:t>kaikilla</a:t>
            </a:r>
            <a:r>
              <a:rPr lang="en-US" dirty="0">
                <a:latin typeface="Verdana"/>
                <a:ea typeface="Verdana"/>
                <a:cs typeface="Calibri" panose="020F0502020204030204"/>
              </a:rPr>
              <a:t> </a:t>
            </a:r>
            <a:r>
              <a:rPr lang="en-US" dirty="0" err="1">
                <a:latin typeface="Verdana"/>
                <a:ea typeface="Verdana"/>
                <a:cs typeface="Calibri" panose="020F0502020204030204"/>
              </a:rPr>
              <a:t>osallistujilla</a:t>
            </a:r>
          </a:p>
          <a:p>
            <a:r>
              <a:rPr lang="en-US" dirty="0" err="1">
                <a:latin typeface="Verdana"/>
                <a:ea typeface="Verdana"/>
                <a:cs typeface="Calibri" panose="020F0502020204030204"/>
              </a:rPr>
              <a:t>käytössä</a:t>
            </a:r>
            <a:r>
              <a:rPr lang="en-US" dirty="0">
                <a:cs typeface="Calibri" panose="020F0502020204030204"/>
              </a:rPr>
              <a:t>. </a:t>
            </a:r>
            <a:endParaRPr lang="en-US"/>
          </a:p>
        </p:txBody>
      </p:sp>
    </p:spTree>
    <p:extLst>
      <p:ext uri="{BB962C8B-B14F-4D97-AF65-F5344CB8AC3E}">
        <p14:creationId xmlns:p14="http://schemas.microsoft.com/office/powerpoint/2010/main" val="279459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Ennen etätapaamista</a:t>
            </a:r>
            <a:endParaRPr lang="en-US" dirty="0">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70379" y="1173626"/>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i-FI" sz="2000" dirty="0">
                <a:latin typeface="Verdana"/>
                <a:ea typeface="Verdana"/>
                <a:cs typeface="Verdana"/>
              </a:rPr>
              <a:t>Tekniikka jännittää monia ja jos ei toimi, niin laskee tunnelmaa:</a:t>
            </a:r>
            <a:endParaRPr lang="en-US" sz="2000" dirty="0">
              <a:latin typeface="Calibri" panose="020F0502020204030204"/>
              <a:ea typeface="Verdana"/>
              <a:cs typeface="Calibri" panose="020F0502020204030204"/>
            </a:endParaRPr>
          </a:p>
          <a:p>
            <a:pPr marL="0" indent="0">
              <a:lnSpc>
                <a:spcPct val="100000"/>
              </a:lnSpc>
              <a:spcBef>
                <a:spcPts val="0"/>
              </a:spcBef>
              <a:buNone/>
            </a:pPr>
            <a:r>
              <a:rPr lang="fi-FI" sz="2000" dirty="0">
                <a:latin typeface="Verdana"/>
                <a:ea typeface="Verdana"/>
                <a:cs typeface="Verdana"/>
              </a:rPr>
              <a:t>on hyvä saada varmuutta etukäteen, että tekniikka toimii, jotta on helpompi keskittyä tapaamisessa itse asiaan. </a:t>
            </a:r>
            <a:endParaRPr lang="en-US" sz="2000">
              <a:latin typeface="Calibri" panose="020F0502020204030204"/>
              <a:ea typeface="Verdana"/>
              <a:cs typeface="Calibri" panose="020F0502020204030204"/>
            </a:endParaRPr>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r>
              <a:rPr lang="fi-FI" sz="2000" dirty="0">
                <a:latin typeface="Verdana"/>
                <a:ea typeface="Verdana"/>
                <a:cs typeface="Verdana"/>
              </a:rPr>
              <a:t>Tarvittaessa voi sopia osallistujien kanssa etukäteen testikokouksen sovittuna ajankohtana. Etätapaamisia voi harjoitella myös oman työkaverin kanssa muissakin yhteyksissä. :) </a:t>
            </a:r>
            <a:endParaRPr lang="en-US" sz="2000">
              <a:ea typeface="+mn-lt"/>
              <a:cs typeface="+mn-lt"/>
            </a:endParaRPr>
          </a:p>
          <a:p>
            <a:pPr marL="0" indent="0">
              <a:lnSpc>
                <a:spcPct val="100000"/>
              </a:lnSpc>
              <a:spcBef>
                <a:spcPts val="0"/>
              </a:spcBef>
              <a:buNone/>
            </a:pPr>
            <a:endParaRPr lang="fi-FI" sz="2000" dirty="0">
              <a:latin typeface="Verdana"/>
              <a:ea typeface="Verdana"/>
              <a:cs typeface="Verdana"/>
            </a:endParaRPr>
          </a:p>
          <a:p>
            <a:pPr marL="0" indent="0">
              <a:lnSpc>
                <a:spcPct val="100000"/>
              </a:lnSpc>
              <a:spcBef>
                <a:spcPts val="0"/>
              </a:spcBef>
              <a:buNone/>
            </a:pPr>
            <a:r>
              <a:rPr lang="fi-FI" sz="2000" dirty="0">
                <a:latin typeface="Verdana"/>
                <a:ea typeface="Verdana"/>
                <a:cs typeface="Verdana"/>
              </a:rPr>
              <a:t>Jos ongelmia esim. äänissä, niin </a:t>
            </a:r>
            <a:r>
              <a:rPr lang="fi-FI" sz="2000" dirty="0" err="1">
                <a:latin typeface="Verdana"/>
                <a:ea typeface="Verdana"/>
                <a:cs typeface="Verdana"/>
              </a:rPr>
              <a:t>Teamsin</a:t>
            </a:r>
            <a:r>
              <a:rPr lang="fi-FI" sz="2000" dirty="0">
                <a:latin typeface="Verdana"/>
                <a:ea typeface="Verdana"/>
                <a:cs typeface="Verdana"/>
              </a:rPr>
              <a:t> ongelmatilanteiden ratkomislistaa </a:t>
            </a:r>
            <a:endParaRPr lang="en-US" dirty="0">
              <a:latin typeface="Calibri" panose="020F0502020204030204"/>
              <a:ea typeface="Verdana"/>
              <a:cs typeface="Calibri" panose="020F0502020204030204"/>
            </a:endParaRPr>
          </a:p>
          <a:p>
            <a:pPr marL="0" indent="0">
              <a:lnSpc>
                <a:spcPct val="100000"/>
              </a:lnSpc>
              <a:spcBef>
                <a:spcPts val="0"/>
              </a:spcBef>
              <a:buNone/>
            </a:pPr>
            <a:r>
              <a:rPr lang="fi-FI" sz="2000" dirty="0">
                <a:latin typeface="Verdana"/>
                <a:ea typeface="Verdana"/>
                <a:cs typeface="Verdana"/>
              </a:rPr>
              <a:t>käytetty (löytyy </a:t>
            </a:r>
            <a:r>
              <a:rPr lang="fi-FI" sz="2000" dirty="0" err="1">
                <a:latin typeface="Verdana"/>
                <a:ea typeface="Verdana"/>
                <a:cs typeface="Verdana"/>
              </a:rPr>
              <a:t>materiaaliasalkusta</a:t>
            </a:r>
            <a:r>
              <a:rPr lang="fi-FI" sz="2000" dirty="0">
                <a:latin typeface="Verdana"/>
                <a:ea typeface="Verdana"/>
                <a:cs typeface="Verdana"/>
              </a:rPr>
              <a:t>). Jos ei laitteessa ei ole mikrofonia tai kameraa, niin puhelimella on voinut myös osallistua.</a:t>
            </a:r>
            <a:endParaRPr lang="en-US">
              <a:cs typeface="Calibri"/>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0"/>
              </a:spcBef>
              <a:buNone/>
            </a:pPr>
            <a:r>
              <a:rPr lang="fi-FI" sz="2000" dirty="0">
                <a:latin typeface="Verdana"/>
                <a:ea typeface="Verdana"/>
                <a:cs typeface="Verdana"/>
              </a:rPr>
              <a:t>Jos mahdollista, on hyvä pyytää valmiuteen  työkaveria ja ilmoittaa </a:t>
            </a:r>
            <a:endParaRPr lang="en-US" sz="2000" dirty="0">
              <a:latin typeface="Calibri" panose="020F0502020204030204"/>
              <a:ea typeface="Verdana"/>
              <a:cs typeface="Calibri" panose="020F0502020204030204"/>
            </a:endParaRPr>
          </a:p>
          <a:p>
            <a:pPr marL="0" indent="0">
              <a:lnSpc>
                <a:spcPct val="100000"/>
              </a:lnSpc>
              <a:spcBef>
                <a:spcPts val="0"/>
              </a:spcBef>
              <a:buNone/>
            </a:pPr>
            <a:r>
              <a:rPr lang="fi-FI" sz="2000" dirty="0">
                <a:latin typeface="Verdana"/>
                <a:ea typeface="Verdana"/>
                <a:cs typeface="Verdana"/>
              </a:rPr>
              <a:t>osallistujille  ns. tukihenkilön yhteystiedot, keneen voi ottaa yhteyttä, jos osallistuja putoaa tapaamisesta pois. Voit lisätä tukihenkilön yhteystiedot ohjaajan materiaalisalkusta löytyvään "1. tapaaminen" - diaesitykseen.</a:t>
            </a:r>
            <a:endParaRPr lang="en-US" sz="2000">
              <a:ea typeface="+mn-lt"/>
              <a:cs typeface="+mn-lt"/>
            </a:endParaRPr>
          </a:p>
          <a:p>
            <a:pPr>
              <a:lnSpc>
                <a:spcPct val="100000"/>
              </a:lnSpc>
              <a:spcBef>
                <a:spcPts val="0"/>
              </a:spcBef>
              <a:buFont typeface="Arial"/>
              <a:buChar char="•"/>
            </a:pPr>
            <a:endParaRPr lang="fi-FI" sz="2000" dirty="0">
              <a:ea typeface="+mn-lt"/>
              <a:cs typeface="+mn-lt"/>
            </a:endParaRPr>
          </a:p>
          <a:p>
            <a:pPr marL="0" indent="0">
              <a:lnSpc>
                <a:spcPct val="100000"/>
              </a:lnSpc>
              <a:spcBef>
                <a:spcPts val="0"/>
              </a:spcBef>
              <a:buNone/>
            </a:pPr>
            <a:endParaRPr lang="en-US" sz="2000" dirty="0">
              <a:latin typeface="Verdana"/>
              <a:ea typeface="Verdana"/>
              <a:cs typeface="Verdana"/>
            </a:endParaRPr>
          </a:p>
          <a:p>
            <a:pPr marL="0" indent="0">
              <a:lnSpc>
                <a:spcPct val="100000"/>
              </a:lnSpc>
              <a:spcBef>
                <a:spcPts val="300"/>
              </a:spcBef>
              <a:spcAft>
                <a:spcPts val="1200"/>
              </a:spcAft>
              <a:buNone/>
            </a:pPr>
            <a:endParaRPr lang="fi-FI" sz="2000" dirty="0">
              <a:latin typeface="Verdana"/>
              <a:ea typeface="Verdana"/>
              <a:cs typeface="Verdana"/>
            </a:endParaRPr>
          </a:p>
          <a:p>
            <a:pPr marL="0" indent="0">
              <a:lnSpc>
                <a:spcPct val="100000"/>
              </a:lnSpc>
              <a:spcBef>
                <a:spcPts val="0"/>
              </a:spcBef>
              <a:buNone/>
            </a:pPr>
            <a:endParaRPr lang="fi-FI" sz="2000">
              <a:latin typeface="Calibri" panose="020F0502020204030204"/>
              <a:ea typeface="Verdana"/>
              <a:cs typeface="Calibri" panose="020F0502020204030204"/>
            </a:endParaRPr>
          </a:p>
          <a:p>
            <a:pPr marL="0" indent="0">
              <a:lnSpc>
                <a:spcPct val="100000"/>
              </a:lnSpc>
              <a:spcBef>
                <a:spcPts val="0"/>
              </a:spcBef>
              <a:buNone/>
            </a:pPr>
            <a:endParaRPr lang="fi-FI" sz="2000" dirty="0">
              <a:latin typeface="Verdana"/>
              <a:ea typeface="Verdana"/>
              <a:cs typeface="Verdana"/>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Calibri"/>
              <a:ea typeface="Verdana"/>
              <a:cs typeface="Calibri" panose="020F0502020204030204"/>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65665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8185C91-1BB3-476E-9F04-D0A18A47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0F35FA17-4D31-449A-B197-0DB9B9A3939B}"/>
              </a:ext>
            </a:extLst>
          </p:cNvPr>
          <p:cNvSpPr txBox="1"/>
          <p:nvPr/>
        </p:nvSpPr>
        <p:spPr>
          <a:xfrm>
            <a:off x="514350" y="284281"/>
            <a:ext cx="11163300" cy="584775"/>
          </a:xfrm>
          <a:prstGeom prst="rect">
            <a:avLst/>
          </a:prstGeom>
          <a:solidFill>
            <a:srgbClr val="00747A"/>
          </a:solidFill>
        </p:spPr>
        <p:txBody>
          <a:bodyPr wrap="square" lIns="91440" tIns="45720" rIns="91440" bIns="45720" rtlCol="0" anchor="t">
            <a:spAutoFit/>
          </a:bodyPr>
          <a:lstStyle/>
          <a:p>
            <a:pPr algn="ctr"/>
            <a:r>
              <a:rPr lang="fi-FI" sz="3200" dirty="0">
                <a:solidFill>
                  <a:schemeClr val="bg1"/>
                </a:solidFill>
                <a:latin typeface="Verdana"/>
                <a:ea typeface="Verdana"/>
                <a:cs typeface="Verdana"/>
              </a:rPr>
              <a:t>Tapaamispäivänä</a:t>
            </a:r>
            <a:endParaRPr lang="en-US" dirty="0">
              <a:solidFill>
                <a:schemeClr val="bg1"/>
              </a:solidFill>
            </a:endParaRPr>
          </a:p>
        </p:txBody>
      </p:sp>
      <p:sp>
        <p:nvSpPr>
          <p:cNvPr id="5" name="Content Placeholder 2">
            <a:extLst>
              <a:ext uri="{FF2B5EF4-FFF2-40B4-BE49-F238E27FC236}">
                <a16:creationId xmlns:a16="http://schemas.microsoft.com/office/drawing/2014/main" id="{7B36AB51-BE73-45B9-9B5B-97427971AFA1}"/>
              </a:ext>
            </a:extLst>
          </p:cNvPr>
          <p:cNvSpPr txBox="1">
            <a:spLocks/>
          </p:cNvSpPr>
          <p:nvPr/>
        </p:nvSpPr>
        <p:spPr>
          <a:xfrm>
            <a:off x="514350" y="1420155"/>
            <a:ext cx="10321539" cy="46614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200"/>
              </a:spcAft>
            </a:pPr>
            <a:endParaRPr lang="fi-FI" sz="2000">
              <a:latin typeface="Verdana"/>
              <a:ea typeface="Verdana"/>
              <a:cs typeface="Verdana"/>
            </a:endParaRPr>
          </a:p>
          <a:p>
            <a:pPr>
              <a:lnSpc>
                <a:spcPct val="100000"/>
              </a:lnSpc>
              <a:spcBef>
                <a:spcPts val="0"/>
              </a:spcBef>
            </a:pPr>
            <a:r>
              <a:rPr lang="fi-FI" sz="2000" dirty="0">
                <a:latin typeface="Verdana"/>
                <a:ea typeface="Verdana"/>
                <a:cs typeface="Verdana"/>
              </a:rPr>
              <a:t>Ennen kuin liityt tapaamiseen, kannattaa sulkea ylimääräiset ohjelmat ja ikkunat taustalta.</a:t>
            </a:r>
            <a:endParaRPr lang="en-US" sz="2000">
              <a:ea typeface="+mn-lt"/>
              <a:cs typeface="+mn-lt"/>
            </a:endParaRPr>
          </a:p>
          <a:p>
            <a:pPr>
              <a:lnSpc>
                <a:spcPct val="100000"/>
              </a:lnSpc>
              <a:spcBef>
                <a:spcPts val="0"/>
              </a:spcBef>
            </a:pPr>
            <a:endParaRPr lang="fi-FI" sz="2000" dirty="0">
              <a:ea typeface="+mn-lt"/>
              <a:cs typeface="+mn-lt"/>
            </a:endParaRPr>
          </a:p>
          <a:p>
            <a:pPr>
              <a:lnSpc>
                <a:spcPct val="100000"/>
              </a:lnSpc>
              <a:spcBef>
                <a:spcPts val="0"/>
              </a:spcBef>
            </a:pPr>
            <a:r>
              <a:rPr lang="fi-FI" sz="2000" dirty="0">
                <a:latin typeface="Verdana"/>
                <a:ea typeface="Verdana"/>
                <a:cs typeface="Verdana"/>
              </a:rPr>
              <a:t>Ne asiat, mitä haluaa jakaa esityksessä näytönjaolla, kannattaa olla valmiiksi avattuina ennen tapaamisen alkua.</a:t>
            </a:r>
            <a:endParaRPr lang="fi-FI" sz="2000" dirty="0">
              <a:ea typeface="+mn-lt"/>
              <a:cs typeface="+mn-lt"/>
            </a:endParaRPr>
          </a:p>
          <a:p>
            <a:pPr>
              <a:lnSpc>
                <a:spcPct val="100000"/>
              </a:lnSpc>
              <a:spcBef>
                <a:spcPts val="0"/>
              </a:spcBef>
            </a:pPr>
            <a:endParaRPr lang="fi-FI" sz="2000" dirty="0">
              <a:latin typeface="Verdana"/>
              <a:ea typeface="Verdana"/>
              <a:cs typeface="Verdana"/>
            </a:endParaRPr>
          </a:p>
          <a:p>
            <a:pPr>
              <a:lnSpc>
                <a:spcPct val="100000"/>
              </a:lnSpc>
              <a:spcBef>
                <a:spcPts val="0"/>
              </a:spcBef>
            </a:pPr>
            <a:r>
              <a:rPr lang="fi-FI" sz="2000" dirty="0">
                <a:latin typeface="Verdana"/>
                <a:ea typeface="Verdana"/>
                <a:cs typeface="Verdana"/>
              </a:rPr>
              <a:t>Jos haluat, että näet myös osallistujanäkymän, voit liittyä mukaan kahdella eri laitteella. </a:t>
            </a:r>
          </a:p>
          <a:p>
            <a:pPr>
              <a:lnSpc>
                <a:spcPct val="100000"/>
              </a:lnSpc>
              <a:spcBef>
                <a:spcPts val="0"/>
              </a:spcBef>
            </a:pPr>
            <a:endParaRPr lang="fi-FI" sz="2000" dirty="0">
              <a:latin typeface="Calibri" panose="020F0502020204030204"/>
              <a:ea typeface="Verdana"/>
              <a:cs typeface="Calibri" panose="020F0502020204030204"/>
            </a:endParaRPr>
          </a:p>
          <a:p>
            <a:pPr>
              <a:lnSpc>
                <a:spcPct val="100000"/>
              </a:lnSpc>
              <a:spcBef>
                <a:spcPts val="0"/>
              </a:spcBef>
            </a:pPr>
            <a:r>
              <a:rPr lang="fi-FI" sz="2000" dirty="0">
                <a:latin typeface="Verdana"/>
                <a:ea typeface="Verdana"/>
                <a:cs typeface="Verdana"/>
              </a:rPr>
              <a:t>Sitä mukaan kun osallistujat liittyvät tapaamiseen, voi kysyä kuuluuko ääni ja pyytää avaamaan mikrofonin ja tarvittaessa myös kameran. </a:t>
            </a:r>
          </a:p>
          <a:p>
            <a:pPr>
              <a:lnSpc>
                <a:spcPct val="100000"/>
              </a:lnSpc>
              <a:spcBef>
                <a:spcPts val="0"/>
              </a:spcBef>
            </a:pPr>
            <a:endParaRPr lang="fi-FI" sz="2000" dirty="0">
              <a:latin typeface="Verdana"/>
              <a:ea typeface="Verdana"/>
              <a:cs typeface="Verdana"/>
            </a:endParaRPr>
          </a:p>
          <a:p>
            <a:pPr>
              <a:lnSpc>
                <a:spcPct val="100000"/>
              </a:lnSpc>
              <a:spcBef>
                <a:spcPts val="0"/>
              </a:spcBef>
            </a:pPr>
            <a:endParaRPr lang="fi-FI" sz="2000" dirty="0">
              <a:ea typeface="+mn-lt"/>
              <a:cs typeface="+mn-lt"/>
            </a:endParaRPr>
          </a:p>
          <a:p>
            <a:pPr>
              <a:lnSpc>
                <a:spcPct val="100000"/>
              </a:lnSpc>
              <a:spcBef>
                <a:spcPts val="0"/>
              </a:spcBef>
            </a:pPr>
            <a:endParaRPr lang="fi-FI" sz="2000" dirty="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dirty="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Verdana"/>
              <a:ea typeface="Verdana"/>
              <a:cs typeface="Verdana"/>
            </a:endParaRPr>
          </a:p>
          <a:p>
            <a:pPr>
              <a:lnSpc>
                <a:spcPct val="100000"/>
              </a:lnSpc>
              <a:spcBef>
                <a:spcPts val="0"/>
              </a:spcBef>
            </a:pPr>
            <a:endParaRPr lang="fi-FI" sz="2000">
              <a:ea typeface="+mn-lt"/>
              <a:cs typeface="+mn-lt"/>
            </a:endParaRPr>
          </a:p>
          <a:p>
            <a:pPr>
              <a:lnSpc>
                <a:spcPct val="100000"/>
              </a:lnSpc>
              <a:spcBef>
                <a:spcPts val="0"/>
              </a:spcBef>
            </a:pPr>
            <a:endParaRPr lang="fi-FI" sz="2000">
              <a:ea typeface="+mn-lt"/>
              <a:cs typeface="+mn-lt"/>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Calibri" panose="020F0502020204030204"/>
              <a:ea typeface="Verdana"/>
              <a:cs typeface="Calibri" panose="020F0502020204030204"/>
            </a:endParaRPr>
          </a:p>
          <a:p>
            <a:pPr>
              <a:lnSpc>
                <a:spcPct val="100000"/>
              </a:lnSpc>
              <a:spcBef>
                <a:spcPts val="0"/>
              </a:spcBef>
            </a:pPr>
            <a:endParaRPr lang="fi-FI" sz="2000">
              <a:latin typeface="Verdana"/>
              <a:ea typeface="Verdana"/>
              <a:cs typeface="Verdana"/>
            </a:endParaRPr>
          </a:p>
        </p:txBody>
      </p:sp>
      <p:sp>
        <p:nvSpPr>
          <p:cNvPr id="6" name="Tekstiruutu 5">
            <a:extLst>
              <a:ext uri="{FF2B5EF4-FFF2-40B4-BE49-F238E27FC236}">
                <a16:creationId xmlns:a16="http://schemas.microsoft.com/office/drawing/2014/main" id="{868CE63B-3275-44A8-AB18-69BF6B3D2C24}"/>
              </a:ext>
            </a:extLst>
          </p:cNvPr>
          <p:cNvSpPr txBox="1"/>
          <p:nvPr/>
        </p:nvSpPr>
        <p:spPr>
          <a:xfrm>
            <a:off x="7718122" y="6112362"/>
            <a:ext cx="2509611" cy="307777"/>
          </a:xfrm>
          <a:prstGeom prst="rect">
            <a:avLst/>
          </a:prstGeom>
          <a:noFill/>
        </p:spPr>
        <p:txBody>
          <a:bodyPr wrap="square" rtlCol="0">
            <a:spAutoFit/>
          </a:bodyPr>
          <a:lstStyle/>
          <a:p>
            <a:r>
              <a:rPr lang="fi-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79040279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ydänliitto teemapohja">
  <a:themeElements>
    <a:clrScheme name="Sydänliiton uudet brändivärit">
      <a:dk1>
        <a:srgbClr val="000000"/>
      </a:dk1>
      <a:lt1>
        <a:srgbClr val="FFFFFF"/>
      </a:lt1>
      <a:dk2>
        <a:srgbClr val="1F2123"/>
      </a:dk2>
      <a:lt2>
        <a:srgbClr val="DC9E1F"/>
      </a:lt2>
      <a:accent1>
        <a:srgbClr val="FEE4D2"/>
      </a:accent1>
      <a:accent2>
        <a:srgbClr val="C32424"/>
      </a:accent2>
      <a:accent3>
        <a:srgbClr val="F58C75"/>
      </a:accent3>
      <a:accent4>
        <a:srgbClr val="C7C7CA"/>
      </a:accent4>
      <a:accent5>
        <a:srgbClr val="00747A"/>
      </a:accent5>
      <a:accent6>
        <a:srgbClr val="E9DE29"/>
      </a:accent6>
      <a:hlink>
        <a:srgbClr val="C32424"/>
      </a:hlink>
      <a:folHlink>
        <a:srgbClr val="F58C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dänlitto uusi pohja 2020 ilman kuvia" id="{5F7B6483-D688-4B2E-B682-6C6C8CA1EAAD}" vid="{AA31850F-5E3F-49D0-B105-DC6825070A4B}"/>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E34F8C6D79BF049ACDD18B394081083" ma:contentTypeVersion="9" ma:contentTypeDescription="Luo uusi asiakirja." ma:contentTypeScope="" ma:versionID="ac2681a7049c2954df5a5ed77c33634c">
  <xsd:schema xmlns:xsd="http://www.w3.org/2001/XMLSchema" xmlns:xs="http://www.w3.org/2001/XMLSchema" xmlns:p="http://schemas.microsoft.com/office/2006/metadata/properties" xmlns:ns2="d73be425-a255-4053-9f19-718f935cc00a" xmlns:ns3="cc107790-3bce-468b-949e-bbbdd88c1116" targetNamespace="http://schemas.microsoft.com/office/2006/metadata/properties" ma:root="true" ma:fieldsID="4a6608882e63bfb285c87154644bbcfb" ns2:_="" ns3:_="">
    <xsd:import namespace="d73be425-a255-4053-9f19-718f935cc00a"/>
    <xsd:import namespace="cc107790-3bce-468b-949e-bbbdd88c1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be425-a255-4053-9f19-718f935cc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107790-3bce-468b-949e-bbbdd88c1116"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5E01AF-87C3-40AD-A84E-88B0DCF8894F}">
  <ds:schemaRefs>
    <ds:schemaRef ds:uri="cc107790-3bce-468b-949e-bbbdd88c1116"/>
    <ds:schemaRef ds:uri="d73be425-a255-4053-9f19-718f935cc0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8D7589-9F6D-4676-83FE-75D78BBA2AA9}">
  <ds:schemaRefs>
    <ds:schemaRef ds:uri="http://schemas.microsoft.com/sharepoint/v3/contenttype/forms"/>
  </ds:schemaRefs>
</ds:datastoreItem>
</file>

<file path=customXml/itemProps3.xml><?xml version="1.0" encoding="utf-8"?>
<ds:datastoreItem xmlns:ds="http://schemas.openxmlformats.org/officeDocument/2006/customXml" ds:itemID="{5F5AC697-3981-41BA-AC91-6AD974C18595}">
  <ds:schemaRefs>
    <ds:schemaRef ds:uri="cc107790-3bce-468b-949e-bbbdd88c1116"/>
    <ds:schemaRef ds:uri="d73be425-a255-4053-9f19-718f935cc0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15</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Office-teema</vt:lpstr>
      <vt:lpstr>Sydänliitto teemapohja</vt:lpstr>
      <vt:lpstr>PowerPoint Presentation</vt:lpstr>
      <vt:lpstr>Etätapaamisen  "minimivaatimukset":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Parikeskustelu pienryhmätilossa</vt:lpstr>
      <vt:lpstr>PowerPoint Presentation</vt:lpstr>
      <vt:lpstr>Pari/pienryhmäkeskustelut</vt:lpstr>
      <vt:lpstr>PowerPoint Presentation</vt:lpstr>
      <vt:lpstr>Vinkkejä osallistaviin etätapaamisiin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revision>587</cp:revision>
  <dcterms:created xsi:type="dcterms:W3CDTF">2020-04-21T09:39:16Z</dcterms:created>
  <dcterms:modified xsi:type="dcterms:W3CDTF">2021-03-25T10:59:24Z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0x010100AE34F8C6D79BF049ACDD18B394081083</vt:lpwstr>
  </property>
</Properties>
</file>