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256" r:id="rId5"/>
    <p:sldId id="257" r:id="rId6"/>
    <p:sldId id="284" r:id="rId7"/>
    <p:sldId id="282" r:id="rId8"/>
    <p:sldId id="258" r:id="rId9"/>
    <p:sldId id="273" r:id="rId10"/>
    <p:sldId id="259" r:id="rId11"/>
    <p:sldId id="260" r:id="rId12"/>
    <p:sldId id="261" r:id="rId13"/>
    <p:sldId id="265" r:id="rId14"/>
    <p:sldId id="262" r:id="rId15"/>
    <p:sldId id="263" r:id="rId16"/>
    <p:sldId id="264" r:id="rId17"/>
    <p:sldId id="266" r:id="rId18"/>
    <p:sldId id="270" r:id="rId19"/>
    <p:sldId id="285" r:id="rId20"/>
    <p:sldId id="268" r:id="rId21"/>
    <p:sldId id="274" r:id="rId22"/>
    <p:sldId id="276" r:id="rId23"/>
    <p:sldId id="275" r:id="rId24"/>
    <p:sldId id="283" r:id="rId25"/>
    <p:sldId id="277" r:id="rId26"/>
    <p:sldId id="278" r:id="rId27"/>
    <p:sldId id="279" r:id="rId28"/>
    <p:sldId id="288" r:id="rId29"/>
    <p:sldId id="287" r:id="rId30"/>
    <p:sldId id="281" r:id="rId31"/>
    <p:sldId id="289" r:id="rId32"/>
    <p:sldId id="269" r:id="rId33"/>
    <p:sldId id="286" r:id="rId34"/>
    <p:sldId id="267" r:id="rId35"/>
    <p:sldId id="271" r:id="rId36"/>
    <p:sldId id="272" r:id="rId3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48341" autoAdjust="0"/>
  </p:normalViewPr>
  <p:slideViewPr>
    <p:cSldViewPr snapToGrid="0">
      <p:cViewPr varScale="1">
        <p:scale>
          <a:sx n="41" d="100"/>
          <a:sy n="41" d="100"/>
        </p:scale>
        <p:origin x="229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A8871-31C4-4F2A-9ABF-BB723D0923BA}" type="datetimeFigureOut">
              <a:rPr lang="fi-FI" smtClean="0"/>
              <a:t>27.8.2021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1307D-81D9-4C7B-B973-6E6C2C315379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068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3" Type="http://schemas.openxmlformats.org/officeDocument/2006/relationships/hyperlink" Target="http://www.verkkopuntari.fi/" TargetMode="External" /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1" sz="1200">
                <a:effectLst/>
                <a:latin typeface="+mn-lt"/>
                <a:ea typeface="+mn-ea"/>
                <a:cs typeface="+mn-cs"/>
              </a:rPr>
              <a:t>Välkommen, presentation av handledaren/handledarna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</a:t>
            </a:fld>
          </a:p>
        </p:txBody>
      </p:sp>
    </p:spTree>
    <p:extLst>
      <p:ext uri="{BB962C8B-B14F-4D97-AF65-F5344CB8AC3E}">
        <p14:creationId xmlns:p14="http://schemas.microsoft.com/office/powerpoint/2010/main" val="3210396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10</a:t>
            </a:fld>
          </a:p>
        </p:txBody>
      </p:sp>
    </p:spTree>
    <p:extLst>
      <p:ext uri="{BB962C8B-B14F-4D97-AF65-F5344CB8AC3E}">
        <p14:creationId xmlns:p14="http://schemas.microsoft.com/office/powerpoint/2010/main" val="3999379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11</a:t>
            </a:fld>
          </a:p>
        </p:txBody>
      </p:sp>
    </p:spTree>
    <p:extLst>
      <p:ext uri="{BB962C8B-B14F-4D97-AF65-F5344CB8AC3E}">
        <p14:creationId xmlns:p14="http://schemas.microsoft.com/office/powerpoint/2010/main" val="2870721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1"/>
              <a:t>Har du tidigare försökt ändra dina levnadsvanor?</a:t>
            </a:r>
            <a:r>
              <a:rPr lang="sv-FI" dirty="1"/>
              <a:t> </a:t>
            </a:r>
            <a:r>
              <a:rPr lang="sv-FI" dirty="1"/>
              <a:t>Vilka tankar väcker ordet viktkontroll hos dig?</a:t>
            </a:r>
          </a:p>
          <a:p>
            <a:endParaRPr lang="fi-FI" dirty="0"/>
          </a:p>
          <a:p>
            <a:r>
              <a:rPr lang="sv-FI" dirty="1"/>
              <a:t>Snabba lösningar är en strävan efter snabba vinster där man följer en strikt linje och exakt diet.</a:t>
            </a:r>
            <a:r>
              <a:rPr lang="sv-FI" dirty="1"/>
              <a:t> </a:t>
            </a:r>
            <a:r>
              <a:rPr lang="sv-FI" dirty="1"/>
              <a:t>Man motionerar endast för att bränna kalorier.</a:t>
            </a:r>
            <a:r>
              <a:rPr lang="sv-FI" dirty="1"/>
              <a:t> </a:t>
            </a:r>
            <a:r>
              <a:rPr lang="sv-FI" dirty="1"/>
              <a:t>Matrelationen kan vara förvrängd och förhållningssättet strängt.</a:t>
            </a:r>
            <a:r>
              <a:rPr lang="sv-FI" dirty="1"/>
              <a:t> </a:t>
            </a:r>
            <a:r>
              <a:rPr lang="sv-FI" dirty="1"/>
              <a:t>Kuren genomförs med stark självdisciplin och avvikelser leder lätt till att man klandrar sig själv.</a:t>
            </a:r>
            <a:r>
              <a:rPr lang="sv-FI" dirty="1"/>
              <a:t> </a:t>
            </a:r>
          </a:p>
          <a:p>
            <a:endParaRPr lang="fi-FI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FI" dirty="1"/>
              <a:t>Få orkar följa en för strikt linje längre än några veckor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  <a:p>
            <a:r>
              <a:rPr lang="sv-FI" dirty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 du någonsin tänkt på att en alltför sträng linje sist och slutligen kan vara en icke-fungerande lösning och därför till och med orsaken till att din vikt sågar fram och tillbaka?</a:t>
            </a:r>
            <a:r>
              <a:rPr lang="sv-FI" dirty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  <a:p>
            <a:endParaRPr lang="fi-FI" i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r>
              <a:rPr lang="sv-FI" dirty="1" i="1">
                <a:solidFill>
                  <a:srgbClr val="002060"/>
                </a:solidFill>
              </a:rPr>
              <a:t>Kan viktkontroll vara något annat?</a:t>
            </a:r>
            <a:r>
              <a:rPr lang="sv-FI" dirty="1" i="1">
                <a:solidFill>
                  <a:srgbClr val="002060"/>
                </a:solidFill>
              </a:rPr>
              <a:t> </a:t>
            </a:r>
          </a:p>
          <a:p>
            <a:endParaRPr lang="fi-FI" dirty="0"/>
          </a:p>
          <a:p>
            <a:r>
              <a:rPr lang="sv-FI" dirty="1"/>
              <a:t>Något där man uppnår bestående förändringar med en mer avslappnad, långsiktig metod?</a:t>
            </a:r>
            <a:r>
              <a:rPr lang="sv-FI" dirty="1"/>
              <a:t> </a:t>
            </a:r>
          </a:p>
          <a:p>
            <a:endParaRPr lang="fi-FI" dirty="0"/>
          </a:p>
          <a:p>
            <a:r>
              <a:rPr lang="sv-FI" dirty="1"/>
              <a:t>När man inleder sin förändring är det bra att koppla sina egna, realistiska mål till saker som är viktiga för en, inte externa målsättningar.</a:t>
            </a:r>
            <a:r>
              <a:rPr lang="sv-FI" dirty="1"/>
              <a:t> </a:t>
            </a:r>
            <a:r>
              <a:rPr lang="sv-FI" dirty="1"/>
              <a:t>Man äter, motionerar och vilar på ett sätt som passar in i den egna vardagen och som stöder det egna övergripande välbefinnandet.</a:t>
            </a:r>
            <a:r>
              <a:rPr lang="sv-FI" dirty="1"/>
              <a:t> </a:t>
            </a:r>
            <a:r>
              <a:rPr lang="sv-FI" dirty="1"/>
              <a:t>Man godkänner så kallade bakslag som en del av förändringsprocessen, som sällan är linjär.</a:t>
            </a:r>
            <a:r>
              <a:rPr lang="sv-FI" dirty="1"/>
              <a:t> </a:t>
            </a:r>
            <a:r>
              <a:rPr lang="sv-FI" dirty="1"/>
              <a:t>Man behöver inte avstå från något, utan snarare identifiera det befintliga goda och bygga framtiden på det.</a:t>
            </a:r>
            <a:r>
              <a:rPr lang="sv-FI" dirty="1"/>
              <a:t>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12</a:t>
            </a:fld>
          </a:p>
        </p:txBody>
      </p:sp>
    </p:spTree>
    <p:extLst>
      <p:ext uri="{BB962C8B-B14F-4D97-AF65-F5344CB8AC3E}">
        <p14:creationId xmlns:p14="http://schemas.microsoft.com/office/powerpoint/2010/main" val="3318128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13</a:t>
            </a:fld>
          </a:p>
        </p:txBody>
      </p:sp>
    </p:spTree>
    <p:extLst>
      <p:ext uri="{BB962C8B-B14F-4D97-AF65-F5344CB8AC3E}">
        <p14:creationId xmlns:p14="http://schemas.microsoft.com/office/powerpoint/2010/main" val="692264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Bedömning av ens egen situation är viktigt i början så att det inte finns en diskrepans mellan målen och förväntningarna för kursen med tanke på livssituationen och tidsanvändningen.</a:t>
            </a:r>
          </a:p>
          <a:p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är bra att identifiera sin beredskap för förändring och livssituationens belastning och ställa målen enligt det.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livssituationen är mycket belastande kan målet till exempel vara att vikten hålls oförändrad.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Ytterligare mål kan ställas när livssituationen är lämpligare.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14</a:t>
            </a:fld>
          </a:p>
        </p:txBody>
      </p:sp>
    </p:spTree>
    <p:extLst>
      <p:ext uri="{BB962C8B-B14F-4D97-AF65-F5344CB8AC3E}">
        <p14:creationId xmlns:p14="http://schemas.microsoft.com/office/powerpoint/2010/main" val="60987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1"/>
              <a:t>Du kan skriva i chatten ”paus, vi fortsätter kl. xx.xx”</a:t>
            </a:r>
            <a:r>
              <a:rPr lang="sv-FI" dirty="1"/>
              <a:t>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15</a:t>
            </a:fld>
          </a:p>
        </p:txBody>
      </p:sp>
    </p:spTree>
    <p:extLst>
      <p:ext uri="{BB962C8B-B14F-4D97-AF65-F5344CB8AC3E}">
        <p14:creationId xmlns:p14="http://schemas.microsoft.com/office/powerpoint/2010/main" val="4061446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16</a:t>
            </a:fld>
          </a:p>
        </p:txBody>
      </p:sp>
    </p:spTree>
    <p:extLst>
      <p:ext uri="{BB962C8B-B14F-4D97-AF65-F5344CB8AC3E}">
        <p14:creationId xmlns:p14="http://schemas.microsoft.com/office/powerpoint/2010/main" val="2917252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17</a:t>
            </a:fld>
          </a:p>
        </p:txBody>
      </p:sp>
    </p:spTree>
    <p:extLst>
      <p:ext uri="{BB962C8B-B14F-4D97-AF65-F5344CB8AC3E}">
        <p14:creationId xmlns:p14="http://schemas.microsoft.com/office/powerpoint/2010/main" val="1490501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sv-FI" dirty="1" sz="1200">
                <a:latin typeface="Verdana" panose="020B0604030504040204" pitchFamily="34" charset="0"/>
                <a:ea typeface="Verdana" panose="020B0604030504040204" pitchFamily="34" charset="0"/>
              </a:rPr>
              <a:t>I framtiden kan du logga in: </a:t>
            </a:r>
            <a:r>
              <a:rPr lang="sv-FI" dirty="1" sz="120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www.verkkopuntari.fi</a:t>
            </a:r>
            <a:r>
              <a:rPr lang="sv-FI" dirty="1" sz="1200">
                <a:latin typeface="Verdana" panose="020B0604030504040204" pitchFamily="34" charset="0"/>
                <a:ea typeface="Verdana" panose="020B0604030504040204" pitchFamily="34" charset="0"/>
              </a:rPr>
              <a:t>, ”Logga in” uppe i högra hörnet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18</a:t>
            </a:fld>
          </a:p>
        </p:txBody>
      </p:sp>
    </p:spTree>
    <p:extLst>
      <p:ext uri="{BB962C8B-B14F-4D97-AF65-F5344CB8AC3E}">
        <p14:creationId xmlns:p14="http://schemas.microsoft.com/office/powerpoint/2010/main" val="3905120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1"/>
              <a:t>När du har loggat in är du på hemsidan.</a:t>
            </a:r>
            <a:r>
              <a:rPr lang="sv-FI" dirty="1"/>
              <a:t> </a:t>
            </a:r>
          </a:p>
          <a:p>
            <a:r>
              <a:rPr lang="sv-FI" dirty="1"/>
              <a:t>Du kan gå tillbaka till hemsidan via äpplet.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19</a:t>
            </a:fld>
          </a:p>
        </p:txBody>
      </p:sp>
    </p:spTree>
    <p:extLst>
      <p:ext uri="{BB962C8B-B14F-4D97-AF65-F5344CB8AC3E}">
        <p14:creationId xmlns:p14="http://schemas.microsoft.com/office/powerpoint/2010/main" val="2669462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 av mötets innehåll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2</a:t>
            </a:fld>
          </a:p>
        </p:txBody>
      </p:sp>
    </p:spTree>
    <p:extLst>
      <p:ext uri="{BB962C8B-B14F-4D97-AF65-F5344CB8AC3E}">
        <p14:creationId xmlns:p14="http://schemas.microsoft.com/office/powerpoint/2010/main" val="22872522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1" sz="1200"/>
              <a:t>Du hittar kursmaterialet på hemsidan.</a:t>
            </a:r>
          </a:p>
          <a:p>
            <a:endParaRPr lang="fi-FI" sz="1200" dirty="0"/>
          </a:p>
          <a:p>
            <a:r>
              <a:rPr lang="sv-FI" dirty="1" sz="1200"/>
              <a:t>Klicka på äpplet uppe i högra hörnet.</a:t>
            </a:r>
            <a:r>
              <a:rPr lang="sv-FI" dirty="1" sz="1200"/>
              <a:t> </a:t>
            </a:r>
          </a:p>
          <a:p>
            <a:r>
              <a:rPr lang="sv-FI" dirty="1" sz="1200"/>
              <a:t>Skrolla ner på sidan och välj din coachning.</a:t>
            </a:r>
            <a:r>
              <a:rPr lang="sv-FI" dirty="1" sz="1200"/>
              <a:t>   </a:t>
            </a:r>
          </a:p>
          <a:p>
            <a:endParaRPr lang="fi-FI" dirty="0"/>
          </a:p>
          <a:p>
            <a:r>
              <a:rPr lang="sv-FI" dirty="1"/>
              <a:t>Nytt material öppnas i Verkkopuntari under de första 11 veckorna.</a:t>
            </a:r>
          </a:p>
          <a:p>
            <a:endParaRPr lang="fi-FI" dirty="0"/>
          </a:p>
          <a:p>
            <a:r>
              <a:rPr lang="sv-FI" dirty="1"/>
              <a:t>Varje vecka innehåller information, motionstips, reflektionsfrågor och en frivillig veckouppgift.</a:t>
            </a:r>
            <a:r>
              <a:rPr lang="sv-FI" dirty="1"/>
              <a:t> </a:t>
            </a:r>
          </a:p>
          <a:p>
            <a:endParaRPr lang="fi-FI" dirty="0"/>
          </a:p>
          <a:p>
            <a:r>
              <a:rPr lang="sv-FI" dirty="1"/>
              <a:t>Under den första, femte och 11:e veckan kan du besvara enkäten ”Vad är ditt sätt att äta, motionera och vila?”</a:t>
            </a:r>
            <a:r>
              <a:rPr lang="sv-FI" dirty="1"/>
              <a:t> </a:t>
            </a:r>
            <a:r>
              <a:rPr lang="sv-FI" dirty="1"/>
              <a:t>om du vill.</a:t>
            </a:r>
            <a:r>
              <a:rPr lang="sv-FI" dirty="1"/>
              <a:t> </a:t>
            </a:r>
          </a:p>
          <a:p>
            <a:endParaRPr lang="fi-FI" dirty="0"/>
          </a:p>
          <a:p>
            <a:r>
              <a:rPr lang="sv-FI" dirty="1"/>
              <a:t>Under den andra veckan ställs ett mål.</a:t>
            </a:r>
            <a:r>
              <a:rPr lang="sv-FI" dirty="1"/>
              <a:t> </a:t>
            </a:r>
            <a:r>
              <a:rPr lang="sv-FI" dirty="1"/>
              <a:t>Målets granskas på nytt under vecka 5 och 11.</a:t>
            </a:r>
            <a:r>
              <a:rPr lang="sv-FI" dirty="1"/>
              <a:t>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20</a:t>
            </a:fld>
          </a:p>
        </p:txBody>
      </p:sp>
    </p:spTree>
    <p:extLst>
      <p:ext uri="{BB962C8B-B14F-4D97-AF65-F5344CB8AC3E}">
        <p14:creationId xmlns:p14="http://schemas.microsoft.com/office/powerpoint/2010/main" val="1637765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  <a:p>
            <a:r>
              <a:rPr lang="sv-FI" dirty="1"/>
              <a:t>Nytt material öppnas i Verkkopuntari under de första 11 veckorna.</a:t>
            </a:r>
          </a:p>
          <a:p>
            <a:endParaRPr lang="fi-FI" dirty="0"/>
          </a:p>
          <a:p>
            <a:r>
              <a:rPr lang="sv-FI" dirty="1"/>
              <a:t>Varje vecka innehåller information, motionstips, reflektionsfrågor och en frivillig veckouppgift.</a:t>
            </a:r>
            <a:r>
              <a:rPr lang="sv-FI" dirty="1"/>
              <a:t> </a:t>
            </a:r>
          </a:p>
          <a:p>
            <a:endParaRPr lang="fi-FI" dirty="0"/>
          </a:p>
          <a:p>
            <a:r>
              <a:rPr lang="sv-FI" dirty="1"/>
              <a:t>Under den första, femte och 11:te veckan kan du besvara enkäten ”Vad är ditt sätt att äta, motionera och vila?”</a:t>
            </a:r>
            <a:r>
              <a:rPr lang="sv-FI" dirty="1"/>
              <a:t> </a:t>
            </a:r>
            <a:r>
              <a:rPr lang="sv-FI" dirty="1"/>
              <a:t>om du vill.</a:t>
            </a:r>
            <a:r>
              <a:rPr lang="sv-FI" dirty="1"/>
              <a:t> </a:t>
            </a:r>
          </a:p>
          <a:p>
            <a:endParaRPr lang="fi-FI" dirty="0"/>
          </a:p>
          <a:p>
            <a:r>
              <a:rPr lang="sv-FI" dirty="1"/>
              <a:t>Under den andra veckan ställs ett mål.</a:t>
            </a:r>
            <a:r>
              <a:rPr lang="sv-FI" dirty="1"/>
              <a:t> </a:t>
            </a:r>
            <a:r>
              <a:rPr lang="sv-FI" dirty="1"/>
              <a:t>Målets granskas på nytt under vecka 5 och 11.</a:t>
            </a:r>
            <a:r>
              <a:rPr lang="sv-FI" dirty="1"/>
              <a:t>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21</a:t>
            </a:fld>
          </a:p>
        </p:txBody>
      </p:sp>
    </p:spTree>
    <p:extLst>
      <p:ext uri="{BB962C8B-B14F-4D97-AF65-F5344CB8AC3E}">
        <p14:creationId xmlns:p14="http://schemas.microsoft.com/office/powerpoint/2010/main" val="6313652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1"/>
              <a:t>Om du vill kan du spara din motivation, motion och mängden och kvaliteten på din sömn under ”Egen uppföljning”.</a:t>
            </a:r>
          </a:p>
          <a:p>
            <a:r>
              <a:rPr lang="sv-FI" dirty="1"/>
              <a:t>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22</a:t>
            </a:fld>
          </a:p>
        </p:txBody>
      </p:sp>
    </p:spTree>
    <p:extLst>
      <p:ext uri="{BB962C8B-B14F-4D97-AF65-F5344CB8AC3E}">
        <p14:creationId xmlns:p14="http://schemas.microsoft.com/office/powerpoint/2010/main" val="18388439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1"/>
              <a:t>Handledningssamtalet är ett individuellt samtal mellan dig och din handledare.</a:t>
            </a:r>
            <a:r>
              <a:rPr lang="sv-FI" dirty="1"/>
              <a:t> </a:t>
            </a:r>
          </a:p>
          <a:p>
            <a:r>
              <a:rPr lang="sv-FI" dirty="1"/>
              <a:t>Här kan du diskutera och skicka dina hälsningar till din handledare.</a:t>
            </a:r>
            <a:r>
              <a:rPr lang="sv-FI" dirty="1"/>
              <a:t> </a:t>
            </a:r>
          </a:p>
          <a:p>
            <a:endParaRPr lang="fi-FI" dirty="0"/>
          </a:p>
          <a:p>
            <a:r>
              <a:rPr lang="sv-FI" dirty="1"/>
              <a:t>När du har skickat ett meddelande ser dina handledare ditt meddelande och du får ett svar inom en vecka.</a:t>
            </a:r>
            <a:r>
              <a:rPr lang="sv-FI" dirty="1"/>
              <a:t> </a:t>
            </a:r>
            <a:r>
              <a:rPr lang="sv-FI" dirty="1"/>
              <a:t>(om det passar för handledarna)</a:t>
            </a:r>
          </a:p>
          <a:p>
            <a:r>
              <a:rPr lang="sv-FI" dirty="1"/>
              <a:t>Handledningssamtalet står till ditt förfogande under de 12 första veckorna.</a:t>
            </a:r>
            <a:r>
              <a:rPr lang="sv-FI" dirty="1"/>
              <a:t>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23</a:t>
            </a:fld>
          </a:p>
        </p:txBody>
      </p:sp>
    </p:spTree>
    <p:extLst>
      <p:ext uri="{BB962C8B-B14F-4D97-AF65-F5344CB8AC3E}">
        <p14:creationId xmlns:p14="http://schemas.microsoft.com/office/powerpoint/2010/main" val="35489371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24</a:t>
            </a:fld>
          </a:p>
        </p:txBody>
      </p:sp>
    </p:spTree>
    <p:extLst>
      <p:ext uri="{BB962C8B-B14F-4D97-AF65-F5344CB8AC3E}">
        <p14:creationId xmlns:p14="http://schemas.microsoft.com/office/powerpoint/2010/main" val="3034559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25</a:t>
            </a:fld>
          </a:p>
        </p:txBody>
      </p:sp>
    </p:spTree>
    <p:extLst>
      <p:ext uri="{BB962C8B-B14F-4D97-AF65-F5344CB8AC3E}">
        <p14:creationId xmlns:p14="http://schemas.microsoft.com/office/powerpoint/2010/main" val="16841064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26</a:t>
            </a:fld>
          </a:p>
        </p:txBody>
      </p:sp>
    </p:spTree>
    <p:extLst>
      <p:ext uri="{BB962C8B-B14F-4D97-AF65-F5344CB8AC3E}">
        <p14:creationId xmlns:p14="http://schemas.microsoft.com/office/powerpoint/2010/main" val="20697024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1"/>
              <a:t>Du kan redigera dina uppgifter i rullgardinsmenyn som öppnas under ditt namn under "Profil”.</a:t>
            </a:r>
            <a:r>
              <a:rPr lang="sv-FI" dirty="1"/>
              <a:t> </a:t>
            </a:r>
            <a:r>
              <a:rPr lang="sv-FI" dirty="1"/>
              <a:t>Du kan redigera ditt användarnamn (=namnet som de andra deltagarna ser) eller lägga till en bild om du vill.</a:t>
            </a:r>
            <a:r>
              <a:rPr lang="sv-FI" dirty="1"/>
              <a:t> </a:t>
            </a:r>
          </a:p>
          <a:p>
            <a:endParaRPr lang="fi-FI" dirty="0"/>
          </a:p>
          <a:p>
            <a:r>
              <a:rPr lang="sv-FI" dirty="1"/>
              <a:t>Under ”Inställningar” kan du ändra ditt lösenord eller välja om du vill ha notifikationer i din e-post när någon skickar ett meddelande till dig i Verkkopuntari.</a:t>
            </a:r>
            <a:r>
              <a:rPr lang="sv-FI" dirty="1"/>
              <a:t>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27</a:t>
            </a:fld>
          </a:p>
        </p:txBody>
      </p:sp>
    </p:spTree>
    <p:extLst>
      <p:ext uri="{BB962C8B-B14F-4D97-AF65-F5344CB8AC3E}">
        <p14:creationId xmlns:p14="http://schemas.microsoft.com/office/powerpoint/2010/main" val="40245620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</a:pPr>
            <a:r>
              <a:rPr lang="sv-FI" dirty="1" sz="1200">
                <a:latin typeface="Verdana" panose="020B0604030504040204" pitchFamily="34" charset="0"/>
                <a:ea typeface="Verdana" panose="020B0604030504040204" pitchFamily="34" charset="0"/>
              </a:rPr>
              <a:t>Du kan skapa en genväg för Verkkopuntari på startvyn i din telefon, varvid Verkkopuntari-webbplatsen är tillgänglig som andra applikationer.</a:t>
            </a:r>
            <a:r>
              <a:rPr lang="sv-FI" dirty="1" sz="12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</a:pPr>
            <a:r>
              <a:rPr lang="sv-FI" dirty="1" sz="1200">
                <a:latin typeface="Verdana" panose="020B0604030504040204" pitchFamily="34" charset="0"/>
                <a:ea typeface="Verdana" panose="020B0604030504040204" pitchFamily="34" charset="0"/>
              </a:rPr>
              <a:t>Verkkopuntari har gjorts mobilresponsiv, dvs. vyn anpassar sig efter din enhet.</a:t>
            </a:r>
            <a:r>
              <a:rPr lang="sv-FI" dirty="1" sz="12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endParaRPr lang="fi-FI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endParaRPr lang="fi-FI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sv-FI" dirty="1" sz="1200">
                <a:latin typeface="Verdana" panose="020B0604030504040204" pitchFamily="34" charset="0"/>
                <a:ea typeface="Verdana" panose="020B0604030504040204" pitchFamily="34" charset="0"/>
              </a:rPr>
              <a:t>Gå till webbplatsen www.verkkopuntari.fi på din mobila enhet och välj ”logga in”.</a:t>
            </a:r>
            <a:r>
              <a:rPr lang="sv-FI" dirty="1" sz="12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1200">
                <a:latin typeface="Verdana" panose="020B0604030504040204" pitchFamily="34" charset="0"/>
                <a:ea typeface="Verdana" panose="020B0604030504040204" pitchFamily="34" charset="0"/>
              </a:rPr>
              <a:t>Välj de tre punkterna uppe i högra hörnet på inloggningssidan eller en motsvarande punkt.</a:t>
            </a:r>
            <a:r>
              <a:rPr lang="sv-FI" dirty="1" sz="12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endParaRPr lang="fi-FI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AutoNum type="arabicPeriod" startAt="2"/>
            </a:pPr>
            <a:r>
              <a:rPr lang="sv-FI" dirty="1" sz="1200">
                <a:latin typeface="Verdana" panose="020B0604030504040204" pitchFamily="34" charset="0"/>
                <a:ea typeface="Verdana" panose="020B0604030504040204" pitchFamily="34" charset="0"/>
              </a:rPr>
              <a:t>Välj ”lägg till startvyn” eller motsvarande funktion</a:t>
            </a: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AutoNum type="arabicPeriod" startAt="2"/>
            </a:pPr>
            <a:endParaRPr lang="fi-FI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AutoNum type="arabicPeriod" startAt="2"/>
            </a:pPr>
            <a:r>
              <a:rPr lang="sv-FI" dirty="1" sz="1200">
                <a:latin typeface="Verdana" panose="020B0604030504040204" pitchFamily="34" charset="0"/>
                <a:ea typeface="Verdana" panose="020B0604030504040204" pitchFamily="34" charset="0"/>
              </a:rPr>
              <a:t>Lägg till Verkkopuntari-ikonen till startvyn</a:t>
            </a: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AutoNum type="arabicPeriod" startAt="2"/>
            </a:pPr>
            <a:endParaRPr lang="fi-FI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AutoNum type="arabicPeriod" startAt="2"/>
            </a:pPr>
            <a:r>
              <a:rPr lang="sv-FI" dirty="1" sz="1200">
                <a:latin typeface="Verdana" panose="020B0604030504040204" pitchFamily="34" charset="0"/>
                <a:ea typeface="Verdana" panose="020B0604030504040204" pitchFamily="34" charset="0"/>
              </a:rPr>
              <a:t>I fortsättningen kommer du snabbare till Verkkopuntari via ikonen</a:t>
            </a:r>
            <a:r>
              <a:rPr lang="sv-FI" dirty="1" sz="12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AutoNum type="arabicPeriod" startAt="2"/>
            </a:pPr>
            <a:endParaRPr lang="fi-FI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28</a:t>
            </a:fld>
          </a:p>
        </p:txBody>
      </p:sp>
    </p:spTree>
    <p:extLst>
      <p:ext uri="{BB962C8B-B14F-4D97-AF65-F5344CB8AC3E}">
        <p14:creationId xmlns:p14="http://schemas.microsoft.com/office/powerpoint/2010/main" val="37884190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29</a:t>
            </a:fld>
          </a:p>
        </p:txBody>
      </p:sp>
    </p:spTree>
    <p:extLst>
      <p:ext uri="{BB962C8B-B14F-4D97-AF65-F5344CB8AC3E}">
        <p14:creationId xmlns:p14="http://schemas.microsoft.com/office/powerpoint/2010/main" val="2720588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1"/>
              <a:t>Berätta hur deltagarna kan använda funktionerna.</a:t>
            </a:r>
            <a:r>
              <a:rPr lang="sv-FI" dirty="1"/>
              <a:t> </a:t>
            </a:r>
            <a:r>
              <a:rPr lang="sv-FI" dirty="1"/>
              <a:t>(Exempel från Teams, berätta var man hittar motsvarande funktioner om du använder ett annat verktyg för videoförhandlingar)</a:t>
            </a:r>
          </a:p>
          <a:p>
            <a:endParaRPr lang="fi-FI" dirty="0"/>
          </a:p>
          <a:p>
            <a:r>
              <a:rPr lang="sv-FI" dirty="1"/>
              <a:t>I chatten kan du berätta om erfarenheter, kommentera, hjälpa andra deltagare.</a:t>
            </a:r>
          </a:p>
          <a:p>
            <a:endParaRPr lang="fi-FI" dirty="0"/>
          </a:p>
          <a:p>
            <a:r>
              <a:rPr lang="sv-FI" dirty="1"/>
              <a:t>Du kan be om ordet (välj någon) med en smilis-ikon / genom att öppna mikrofonen / skriva i chatten</a:t>
            </a:r>
          </a:p>
          <a:p>
            <a:endParaRPr lang="fi-FI" dirty="0"/>
          </a:p>
          <a:p>
            <a:r>
              <a:rPr lang="sv-FI" dirty="1"/>
              <a:t>Du kan slå på kameran från kameraikonen.</a:t>
            </a:r>
            <a:r>
              <a:rPr lang="sv-FI" dirty="1"/>
              <a:t> </a:t>
            </a:r>
          </a:p>
          <a:p>
            <a:r>
              <a:rPr lang="sv-FI" dirty="1"/>
              <a:t>Du kan slå på mikrofonen från mikrofonikonen.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3</a:t>
            </a:fld>
          </a:p>
        </p:txBody>
      </p:sp>
    </p:spTree>
    <p:extLst>
      <p:ext uri="{BB962C8B-B14F-4D97-AF65-F5344CB8AC3E}">
        <p14:creationId xmlns:p14="http://schemas.microsoft.com/office/powerpoint/2010/main" val="30451354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30</a:t>
            </a:fld>
          </a:p>
        </p:txBody>
      </p:sp>
    </p:spTree>
    <p:extLst>
      <p:ext uri="{BB962C8B-B14F-4D97-AF65-F5344CB8AC3E}">
        <p14:creationId xmlns:p14="http://schemas.microsoft.com/office/powerpoint/2010/main" val="29423530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1"/>
              <a:t>Du kan använda detta känslokort även på andra ställen under mötet.</a:t>
            </a:r>
            <a:r>
              <a:rPr lang="sv-FI" dirty="1"/>
              <a:t> </a:t>
            </a:r>
          </a:p>
          <a:p>
            <a:r>
              <a:rPr lang="sv-FI" dirty="1"/>
              <a:t>Du kan gå igenom svaren genom diskussion eller i chatten.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31</a:t>
            </a:fld>
          </a:p>
        </p:txBody>
      </p:sp>
    </p:spTree>
    <p:extLst>
      <p:ext uri="{BB962C8B-B14F-4D97-AF65-F5344CB8AC3E}">
        <p14:creationId xmlns:p14="http://schemas.microsoft.com/office/powerpoint/2010/main" val="35198567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32</a:t>
            </a:fld>
          </a:p>
        </p:txBody>
      </p:sp>
    </p:spTree>
    <p:extLst>
      <p:ext uri="{BB962C8B-B14F-4D97-AF65-F5344CB8AC3E}">
        <p14:creationId xmlns:p14="http://schemas.microsoft.com/office/powerpoint/2010/main" val="10515588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33</a:t>
            </a:fld>
          </a:p>
        </p:txBody>
      </p:sp>
    </p:spTree>
    <p:extLst>
      <p:ext uri="{BB962C8B-B14F-4D97-AF65-F5344CB8AC3E}">
        <p14:creationId xmlns:p14="http://schemas.microsoft.com/office/powerpoint/2010/main" val="2364848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4</a:t>
            </a:fld>
          </a:p>
        </p:txBody>
      </p:sp>
    </p:spTree>
    <p:extLst>
      <p:ext uri="{BB962C8B-B14F-4D97-AF65-F5344CB8AC3E}">
        <p14:creationId xmlns:p14="http://schemas.microsoft.com/office/powerpoint/2010/main" val="3647370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5</a:t>
            </a:fld>
          </a:p>
        </p:txBody>
      </p:sp>
    </p:spTree>
    <p:extLst>
      <p:ext uri="{BB962C8B-B14F-4D97-AF65-F5344CB8AC3E}">
        <p14:creationId xmlns:p14="http://schemas.microsoft.com/office/powerpoint/2010/main" val="2654502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1"/>
              <a:t>Om du vill kan du också be deltagarna att berätta något annat som är passande för temat</a:t>
            </a:r>
          </a:p>
          <a:p>
            <a:r>
              <a:rPr lang="sv-FI" dirty="1"/>
              <a:t>Efter övningen kan man ännu fundera på vilka styrkor som till exempel syns i livsstilsförändringen</a:t>
            </a:r>
          </a:p>
          <a:p>
            <a:endParaRPr lang="fi-FI" dirty="0">
              <a:cs typeface="Calibri"/>
            </a:endParaRPr>
          </a:p>
          <a:p>
            <a:r>
              <a:rPr lang="sv-FI" dirty="1"/>
              <a:t>Denna övning är ett bra sätt att stöda grupperingen och redan i början göra det klart att målet är att öka förtroendet för ens egna förmågor.</a:t>
            </a:r>
            <a:r>
              <a:rPr lang="sv-FI" dirty="1"/>
              <a:t> </a:t>
            </a:r>
            <a:r>
              <a:rPr lang="sv-FI" dirty="1"/>
              <a:t>När vi är medvetna om våra styrkor kan vi utnyttja dem.</a:t>
            </a:r>
            <a:r>
              <a:rPr lang="sv-FI" dirty="1"/>
              <a:t> </a:t>
            </a:r>
            <a:r>
              <a:rPr lang="sv-FI" dirty="1"/>
              <a:t>Övningen kan vara svår för vissa, eftersom det är rätt vanligt att vi inte är vana vid att fundera på vad vi är bra på och vilka styrkor vi har.</a:t>
            </a:r>
            <a:r>
              <a:rPr lang="sv-FI" dirty="1"/>
              <a:t> </a:t>
            </a:r>
            <a:r>
              <a:rPr lang="sv-FI" dirty="1"/>
              <a:t>Det kan också vara svårt att säga det högt.</a:t>
            </a:r>
            <a:r>
              <a:rPr lang="sv-FI" dirty="1"/>
              <a:t> </a:t>
            </a:r>
            <a:r>
              <a:rPr lang="sv-FI" dirty="1"/>
              <a:t>Det kan kännas som självberöm.</a:t>
            </a:r>
            <a:r>
              <a:rPr lang="sv-FI" dirty="1"/>
              <a:t> </a:t>
            </a:r>
            <a:r>
              <a:rPr lang="sv-FI" dirty="1"/>
              <a:t>Det är också bra att lyfta fram detta och fundera på vad det här beror eller kan bero på.</a:t>
            </a:r>
            <a:r>
              <a:rPr lang="sv-FI" dirty="1"/>
              <a:t> </a:t>
            </a:r>
            <a:r>
              <a:rPr lang="sv-FI" dirty="1"/>
              <a:t>Det känns ofta bra när någon annan berättar för dig om dina styrkor och vad du är bra på.</a:t>
            </a:r>
            <a:r>
              <a:rPr lang="sv-FI" dirty="1"/>
              <a:t> </a:t>
            </a:r>
            <a:r>
              <a:rPr lang="sv-FI" dirty="1"/>
              <a:t>Det är betydande för vårt förtroende för våra förmågor: när vi hör vad vi är bra på stärker det oss.</a:t>
            </a:r>
            <a:r>
              <a:rPr lang="sv-FI" dirty="1"/>
              <a:t> </a:t>
            </a:r>
            <a:r>
              <a:rPr lang="sv-FI" dirty="1"/>
              <a:t>Det är bra för yrkespersonen att märka hur det känns när man lyssnar på någon som berömmer en.</a:t>
            </a:r>
            <a:r>
              <a:rPr lang="sv-FI" dirty="1"/>
              <a:t> </a:t>
            </a:r>
            <a:r>
              <a:rPr lang="sv-FI" dirty="1"/>
              <a:t>Även om responsen i övningen har kommit från dig har det en inverkan när någon annan säger det högt.</a:t>
            </a:r>
            <a:r>
              <a:rPr lang="sv-FI" dirty="1"/>
              <a:t> </a:t>
            </a:r>
          </a:p>
          <a:p>
            <a:r>
              <a:rPr lang="sv-FI" dirty="1"/>
              <a:t>Denna övning genomförs under det första mötet.</a:t>
            </a:r>
            <a:r>
              <a:rPr lang="sv-FI" dirty="1"/>
              <a:t> </a:t>
            </a:r>
            <a:r>
              <a:rPr lang="sv-FI" dirty="1"/>
              <a:t>Det behövs penna och papper för övningen för att man ska kunna anteckna kompisens styrkor.</a:t>
            </a:r>
            <a:r>
              <a:rPr lang="sv-FI" dirty="1"/>
              <a:t> </a:t>
            </a:r>
            <a:r>
              <a:rPr lang="sv-FI" dirty="1"/>
              <a:t>Övningen gås igenom på blocktavlan och på så sätt kan man konstatera antalet styrkor i denna grupp och utnyttja dem även i denna förändring / arbetet.</a:t>
            </a:r>
            <a:r>
              <a:rPr lang="sv-FI" dirty="1"/>
              <a:t>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6</a:t>
            </a:fld>
          </a:p>
        </p:txBody>
      </p:sp>
    </p:spTree>
    <p:extLst>
      <p:ext uri="{BB962C8B-B14F-4D97-AF65-F5344CB8AC3E}">
        <p14:creationId xmlns:p14="http://schemas.microsoft.com/office/powerpoint/2010/main" val="3069768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1"/>
              <a:t>Koncentration och bekantskap:</a:t>
            </a:r>
          </a:p>
          <a:p>
            <a:endParaRPr lang="fi-FI" dirty="0"/>
          </a:p>
          <a:p>
            <a:r>
              <a:rPr lang="sv-FI" dirty="1"/>
              <a:t>Vad förväntar jag mig av gruppen, eventuella tidigare erfarenheter av livsstilsgrupper.</a:t>
            </a:r>
            <a:r>
              <a:rPr lang="sv-FI" dirty="1"/>
              <a:t> </a:t>
            </a:r>
            <a:r>
              <a:rPr lang="sv-FI" dirty="1"/>
              <a:t>Detta kan alternativt genomföras så att man berättar dessa saker för ett par och paret presenterar personen bredvid sig och dennes förväntningar på gruppen.</a:t>
            </a:r>
          </a:p>
          <a:p>
            <a:endParaRPr lang="en-US" dirty="0"/>
          </a:p>
          <a:p>
            <a:r>
              <a:rPr lang="sv-FI" dirty="1"/>
              <a:t>Om handledaren vill, länkar till lekar för att stifta bekantskap (t.ex. Omakuva, Oman nimen kirjaimet, Tiimikukkanen)</a:t>
            </a:r>
          </a:p>
          <a:p>
            <a:r>
              <a:rPr lang="sv-FI" dirty="1"/>
              <a:t>https://tulppakuntoutus.fi/pluginfile.php/849/mod_page/content/53/Omakuva.pdf</a:t>
            </a:r>
          </a:p>
          <a:p>
            <a:r>
              <a:rPr lang="sv-FI" dirty="1"/>
              <a:t>https://tulppakuntoutus.fi/pluginfile.php/849/mod_page/content/63/Oman%20nimen%20kirjaimet.pdf</a:t>
            </a:r>
          </a:p>
          <a:p>
            <a:r>
              <a:rPr lang="sv-FI" dirty="1"/>
              <a:t>https://tulppakuntoutus.fi/pluginfile.php/849/mod_page/content/53/Tiimikukkanen.pdf</a:t>
            </a:r>
          </a:p>
          <a:p>
            <a:endParaRPr lang="en-US" dirty="0"/>
          </a:p>
          <a:p>
            <a:r>
              <a:rPr lang="sv-FI" dirty="1"/>
              <a:t>Bekräftelse av gruppens regler, obs. i synnerhet konfidentialitet.</a:t>
            </a:r>
            <a:r>
              <a:rPr lang="sv-FI" dirty="1"/>
              <a:t> </a:t>
            </a:r>
          </a:p>
          <a:p>
            <a:r>
              <a:rPr lang="sv-FI" dirty="1"/>
              <a:t>”Jag föreslår som regel för gruppen att alla saker som behandlas är konfidentiella.</a:t>
            </a:r>
            <a:r>
              <a:rPr lang="sv-FI" dirty="1"/>
              <a:t> </a:t>
            </a:r>
            <a:r>
              <a:rPr lang="sv-FI" dirty="1"/>
              <a:t>Utanför gruppen kan jag prata om saker som gäller mig själv eller som jag lärt mig.</a:t>
            </a:r>
            <a:r>
              <a:rPr lang="sv-FI" dirty="1"/>
              <a:t> </a:t>
            </a:r>
            <a:r>
              <a:rPr lang="sv-FI" dirty="1"/>
              <a:t>Med tanke på gruppens funktion är det viktigt att engagera sig i gruppen och delta i dess verksamhet.”</a:t>
            </a:r>
            <a:r>
              <a:rPr lang="sv-FI" dirty="1"/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sv-FI" dirty="1" sz="1200">
                <a:effectLst/>
                <a:latin typeface="+mn-lt"/>
                <a:ea typeface="+mn-ea"/>
                <a:cs typeface="+mn-cs"/>
              </a:rPr>
              <a:t>En livsstilsförändring handlar om att lära sig.</a:t>
            </a:r>
            <a:r>
              <a:rPr lang="sv-FI" dirty="1" sz="1200">
                <a:effectLst/>
                <a:latin typeface="+mn-lt"/>
                <a:ea typeface="+mn-ea"/>
                <a:cs typeface="+mn-cs"/>
              </a:rPr>
              <a:t> </a:t>
            </a:r>
            <a:r>
              <a:rPr lang="sv-FI" dirty="1" sz="1200">
                <a:effectLst/>
                <a:latin typeface="+mn-lt"/>
                <a:ea typeface="+mn-ea"/>
                <a:cs typeface="+mn-cs"/>
              </a:rPr>
              <a:t>När man delar med sig av sina insikter och erfarenheter kan det också hjälpa andra att lyckas.</a:t>
            </a:r>
            <a:r>
              <a:rPr lang="sv-FI" dirty="1"/>
              <a:t> </a:t>
            </a:r>
          </a:p>
          <a:p>
            <a:endParaRPr lang="en-US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7</a:t>
            </a:fld>
          </a:p>
        </p:txBody>
      </p:sp>
    </p:spTree>
    <p:extLst>
      <p:ext uri="{BB962C8B-B14F-4D97-AF65-F5344CB8AC3E}">
        <p14:creationId xmlns:p14="http://schemas.microsoft.com/office/powerpoint/2010/main" val="3362878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Berätta kort vad Verkkopuntari är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8</a:t>
            </a:fld>
          </a:p>
        </p:txBody>
      </p:sp>
    </p:spTree>
    <p:extLst>
      <p:ext uri="{BB962C8B-B14F-4D97-AF65-F5344CB8AC3E}">
        <p14:creationId xmlns:p14="http://schemas.microsoft.com/office/powerpoint/2010/main" val="307440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1"/>
              <a:t>Det ettåriga programmet är indelat i en 12 veckor lång handledd fas och en därpå följande underhållsfas.</a:t>
            </a:r>
          </a:p>
          <a:p>
            <a:endParaRPr lang="fi-FI" dirty="0"/>
          </a:p>
          <a:p>
            <a:pPr>
              <a:defRPr/>
            </a:pPr>
            <a:r>
              <a:rPr lang="sv-FI" dirty="1"/>
              <a:t>Deltagande i Verkkopuntari sker huvudsakligen på webben.</a:t>
            </a:r>
            <a:r>
              <a:rPr lang="sv-FI" dirty="1"/>
              <a:t> </a:t>
            </a:r>
            <a:r>
              <a:rPr lang="sv-FI" dirty="1"/>
              <a:t>Gruppen träffas också ansikte mot ansikte enligt överenskommelse.</a:t>
            </a:r>
            <a:r>
              <a:rPr lang="sv-FI" dirty="1"/>
              <a:t> 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  <a:p>
            <a:r>
              <a:rPr lang="sv-FI" dirty="1"/>
              <a:t>Du har möjlighet till individuell handledning under de tolv första veckorna.</a:t>
            </a:r>
            <a:r>
              <a:rPr lang="sv-FI" dirty="1"/>
              <a:t>  </a:t>
            </a:r>
          </a:p>
          <a:p>
            <a:r>
              <a:rPr lang="sv-FI" dirty="1"/>
              <a:t>Programmets material och möjligheten till gruppdiskussion är tillgängliga för dig i ett år.</a:t>
            </a:r>
            <a:r>
              <a:rPr lang="sv-FI" dirty="1"/>
              <a:t> 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9</a:t>
            </a:fld>
          </a:p>
        </p:txBody>
      </p:sp>
    </p:spTree>
    <p:extLst>
      <p:ext uri="{BB962C8B-B14F-4D97-AF65-F5344CB8AC3E}">
        <p14:creationId xmlns:p14="http://schemas.microsoft.com/office/powerpoint/2010/main" val="187840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567A0B-2FEE-4ED3-BF82-D0B1FB59B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41644E6-EA59-403D-8AFD-CE61E4DA9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42C32B6-217A-467E-A148-6528E4C43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27.8.2021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E463B4-6C3C-41A2-B517-877E259CB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216842-416E-4A8C-89BB-830A0BA1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385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CBE237-F9D7-413D-9EF6-1412A34DB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EB854B8-0477-4367-A60F-0ED5A4925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B7D9B8-2F6C-4C3E-9F1B-DC099A94F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27.8.2021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0AE60A-B0A0-4583-91F2-95AC4D42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3E7214-E5DD-4DD2-B2BB-CAF448ED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452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269C698-0171-4238-A018-F91543EF66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CE76F70-ABA9-4579-B1E8-ADFC2DEB7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AFDE14-7A23-474D-B597-C67236953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27.8.2021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B70A61-C3BA-4E07-963A-C8D6F4F1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979CC2-E878-4630-8562-7068CE862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980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226D7B-F569-41C5-9BEC-630CA32E2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404174-0919-4F30-B8A9-69CCB04D8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122589-0810-4686-AD29-72D66B07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27.8.2021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EAE28C-3067-454C-A906-4F78CEB95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09AC4A-BAEE-46D0-9D48-126A65863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587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BA4D6D-AC55-4304-A52F-5D0CD93C9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F270076-13D4-4D5C-922B-C5211B694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99F45BF-EB45-4B57-A149-66335EEC4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27.8.2021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9B8206E-D0FB-4DF9-A554-90A266E5E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525C91-DAD6-4FF6-84BD-63ECA77E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715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2CD7FB-FB6E-4306-808A-3D7609F7D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A1A9DF-A418-46C8-ABDD-F8AD58064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7DE8E48-B7B3-437C-AFAC-044216CBB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4C3823F-A5EE-4370-A3F1-07460DA82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27.8.2021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5F0C185-605D-411B-8565-6DC400BE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D1B7DA-2C4D-4DCD-9DD8-C5F8404C9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954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CF6DC9-A84A-43D0-B6D4-0E9270EA7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831203-38E2-48B5-8C8B-20C60D038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706CA2-75A9-44D0-ACDF-7C3A9775E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718DF28-5257-48A4-B113-C9795A84E3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240A5C1-E00D-473D-AEF1-432DEC6D5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10B9D60-4B49-4418-B61D-CC376E7D1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27.8.2021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911B529-BB69-46E4-97D5-278F22FCA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FE0AF98-09DB-40DC-B6DD-E2DEE546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436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ABA8CB-DD92-441D-BDEE-660FBC4AF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DF58BA7-AA2D-4951-8A6E-03BDB817E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27.8.2021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964B7BA-6AA1-44C3-BF6C-76736BDCC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4EFB26-B54D-4176-A5CB-9832CD7EC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1632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B0FAE3C-0F7E-4EEA-9B0A-B79C46AF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27.8.2021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5B653E6-4DE2-4057-A0F7-E7953D766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5CFEDFD-FE2E-47C3-B79B-D83D162B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265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6AB4A3-CFF8-434D-B7ED-0D22B061D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C66CC8-33CF-4DA3-93AF-9BEF4F49B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66E69E5-5CD6-4AB1-9A6D-770E3FA9C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7FD720D-AD83-4AF7-96C9-530B92B07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27.8.2021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22B23E6-EBC4-4A5B-82DB-3E2EE9F0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496EA4F-4711-4F60-BE38-C03CE36D4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697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275A97-AF3D-426C-B9FE-667B49771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CD60AAC-C42A-4D1C-889D-24AF20D1B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B3B71F0-92FE-41F7-8C1D-2681FE4A3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C0E7DE7-E701-4B40-827E-06A8CD4E2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27.8.2021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539A41-9E34-4D8A-A1D9-E63EE154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B823E80-2482-41F7-9C68-1F22C117B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989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0FB4578-067C-4C48-9D67-60CEF7784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67BCE6-6E0D-4BC0-ADAB-65041A54F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9D16BB6-4F78-4D57-802E-12C5DB09F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1A497-ECF2-4F08-A239-9FB73662D252}" type="datetimeFigureOut">
              <a:rPr lang="fi-FI" smtClean="0"/>
              <a:t>27.8.2021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2FD7D7-9903-44BA-8145-9CF5D1226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4844253-3C94-4127-B42D-3DEE7300F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779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jpg" /></Relationships>
</file>

<file path=ppt/slides/_rels/slide11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.png" /></Relationships>
</file>

<file path=ppt/slides/_rels/slide12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7.xml" /></Relationships>
</file>

<file path=ppt/slides/_rels/slide13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jpg" /></Relationships>
</file>

<file path=ppt/slides/_rels/slide14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7.xml" /></Relationships>
</file>

<file path=ppt/slides/_rels/slide15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0.jpeg" /></Relationships>
</file>

<file path=ppt/slides/_rels/slide16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jpg" /></Relationships>
</file>

<file path=ppt/slides/_rels/slide17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7.xml" /><Relationship Id="rId5" Type="http://schemas.openxmlformats.org/officeDocument/2006/relationships/hyperlink" Target="mailto:verkkopuntari@sydan.fi" TargetMode="External" /><Relationship Id="rId4" Type="http://schemas.openxmlformats.org/officeDocument/2006/relationships/hyperlink" Target="http://www.verkkopuntari.fi/" TargetMode="External" /></Relationships>
</file>

<file path=ppt/slides/_rels/slide18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2.png" /></Relationships>
</file>

<file path=ppt/slides/_rels/slide19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3.png" /></Relationships>
</file>

<file path=ppt/slides/_rels/slide2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20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7.xml" /></Relationships>
</file>

<file path=ppt/slides/_rels/slide21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6.png" /></Relationships>
</file>

<file path=ppt/slides/_rels/slide22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7.png" /></Relationships>
</file>

<file path=ppt/slides/_rels/slide23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7.xml" /></Relationships>
</file>

<file path=ppt/slides/_rels/slide24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9.png" /></Relationships>
</file>

<file path=ppt/slides/_rels/slide25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0.png" /></Relationships>
</file>

<file path=ppt/slides/_rels/slide26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1.png" /></Relationships>
</file>

<file path=ppt/slides/_rels/slide27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2.png" /></Relationships>
</file>

<file path=ppt/slides/_rels/slide28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3.png" /></Relationships>
</file>

<file path=ppt/slides/_rels/slide29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4.jpg" /></Relationships>
</file>

<file path=ppt/slides/_rels/slide3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30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7.xml" /><Relationship Id="rId4" Type="http://schemas.openxmlformats.org/officeDocument/2006/relationships/hyperlink" Target="mailto:verkkopuntari@sydan.fi" TargetMode="External" /></Relationships>
</file>

<file path=ppt/slides/_rels/slide31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7.xml" /></Relationships>
</file>

<file path=ppt/slides/_rels/slide32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7.xml" /></Relationships>
</file>

<file path=ppt/slides/_rels/slide33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33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6.jpg" /></Relationships>
</file>

<file path=ppt/slides/_rels/slide4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5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jpg" /></Relationships>
</file>

<file path=ppt/slides/_rels/slide6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/Relationships>
</file>

<file path=ppt/slides/_rels/slide7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jpg" /></Relationships>
</file>

<file path=ppt/slides/_rels/slide8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jpg" /></Relationships>
</file>

<file path=ppt/slides/_rels/slide9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EFC86BB0-8349-45A1-AF78-2E99A4BFE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11" y="722153"/>
            <a:ext cx="5714869" cy="2296255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5F889F61-2F2E-4A87-A2B7-5C82CC11CA07}"/>
              </a:ext>
            </a:extLst>
          </p:cNvPr>
          <p:cNvSpPr txBox="1"/>
          <p:nvPr/>
        </p:nvSpPr>
        <p:spPr>
          <a:xfrm>
            <a:off x="3703224" y="3018408"/>
            <a:ext cx="2805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6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30B0D2C3-F189-400D-B04B-B8280233410D}"/>
              </a:ext>
            </a:extLst>
          </p:cNvPr>
          <p:cNvSpPr/>
          <p:nvPr/>
        </p:nvSpPr>
        <p:spPr>
          <a:xfrm>
            <a:off x="0" y="4495626"/>
            <a:ext cx="12192000" cy="1157591"/>
          </a:xfrm>
          <a:prstGeom prst="rect">
            <a:avLst/>
          </a:prstGeom>
          <a:solidFill>
            <a:srgbClr val="007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Välkommen!</a:t>
            </a:r>
          </a:p>
        </p:txBody>
      </p:sp>
    </p:spTree>
    <p:extLst>
      <p:ext uri="{BB962C8B-B14F-4D97-AF65-F5344CB8AC3E}">
        <p14:creationId xmlns:p14="http://schemas.microsoft.com/office/powerpoint/2010/main" val="3110411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C14138B-D1DA-480E-85CD-EBD6CDB5195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</a:t>
            </a:r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Snabblösningar eller bestående förändringar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D727A83-209D-45A4-8226-D3C8E600C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357" y="1234440"/>
            <a:ext cx="6585287" cy="4389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3A884B1C-9932-44A4-912B-08C3D20C6FF8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</p:spTree>
    <p:extLst>
      <p:ext uri="{BB962C8B-B14F-4D97-AF65-F5344CB8AC3E}">
        <p14:creationId xmlns:p14="http://schemas.microsoft.com/office/powerpoint/2010/main" val="3218560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A7324C21-61C9-4F52-A817-2B44A4820D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3" b="16060"/>
          <a:stretch/>
        </p:blipFill>
        <p:spPr>
          <a:xfrm>
            <a:off x="0" y="-26280"/>
            <a:ext cx="12192000" cy="688428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0C0027A5-A971-4C22-8FC1-FC81C2372CFE}"/>
              </a:ext>
            </a:extLst>
          </p:cNvPr>
          <p:cNvSpPr/>
          <p:nvPr/>
        </p:nvSpPr>
        <p:spPr>
          <a:xfrm>
            <a:off x="6895322" y="1846793"/>
            <a:ext cx="4780211" cy="24094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1" sz="4400">
                <a:solidFill>
                  <a:srgbClr val="00747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Vad är ditt sätt att genomföra ändringar på?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E851FE0-FB1F-4DE4-86DA-B9AE8E7BC35A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</p:spTree>
    <p:extLst>
      <p:ext uri="{BB962C8B-B14F-4D97-AF65-F5344CB8AC3E}">
        <p14:creationId xmlns:p14="http://schemas.microsoft.com/office/powerpoint/2010/main" val="911729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4350" y="284281"/>
            <a:ext cx="5363936" cy="64633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r>
              <a:rPr lang="sv-FI" dirty="1" sz="3600">
                <a:solidFill>
                  <a:schemeClr val="bg1"/>
                </a:solidFill>
                <a:latin typeface="Verdana" panose="020B0604030504040204" pitchFamily="34" charset="0"/>
              </a:rPr>
              <a:t>Snabblösningar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685F7EB-61BA-465B-90BD-234C7005E636}"/>
              </a:ext>
            </a:extLst>
          </p:cNvPr>
          <p:cNvSpPr txBox="1"/>
          <p:nvPr/>
        </p:nvSpPr>
        <p:spPr>
          <a:xfrm>
            <a:off x="6313716" y="274313"/>
            <a:ext cx="5363936" cy="64633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r>
              <a:rPr lang="sv-FI" dirty="1" sz="3600">
                <a:solidFill>
                  <a:schemeClr val="bg1"/>
                </a:solidFill>
                <a:latin typeface="Verdana" panose="020B0604030504040204" pitchFamily="34" charset="0"/>
              </a:rPr>
              <a:t>Bestående förändringar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977DF3-F2BB-498D-A8A2-C117581615D7}"/>
              </a:ext>
            </a:extLst>
          </p:cNvPr>
          <p:cNvSpPr txBox="1">
            <a:spLocks/>
          </p:cNvSpPr>
          <p:nvPr/>
        </p:nvSpPr>
        <p:spPr>
          <a:xfrm>
            <a:off x="514350" y="1329156"/>
            <a:ext cx="5363936" cy="45092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Kamp mot hungern?</a:t>
            </a:r>
          </a:p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endParaRPr lang="fi-FI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Svettning bara för att bränna kalorier?</a:t>
            </a:r>
          </a:p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endParaRPr lang="fi-FI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Förvrängd matrelation?</a:t>
            </a:r>
          </a:p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endParaRPr lang="fi-FI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Förhållningssättet är strängt och inga undantag från planen är tillåtna</a:t>
            </a:r>
          </a:p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endParaRPr lang="fi-FI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Man klandrar sig själv för eventuella bakslag</a:t>
            </a:r>
          </a:p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endParaRPr lang="fi-FI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Vikten växlar från en kur till en annan?</a:t>
            </a:r>
          </a:p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B66560-D979-4F8C-B360-2369B587DE30}"/>
              </a:ext>
            </a:extLst>
          </p:cNvPr>
          <p:cNvSpPr txBox="1">
            <a:spLocks/>
          </p:cNvSpPr>
          <p:nvPr/>
        </p:nvSpPr>
        <p:spPr>
          <a:xfrm>
            <a:off x="6311597" y="1329156"/>
            <a:ext cx="5363936" cy="44061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r>
              <a:rPr lang="sv-FI" dirty="1">
                <a:latin typeface="Verdana" panose="020B0604030504040204" pitchFamily="34" charset="0"/>
                <a:ea typeface="Verdana" panose="020B0604030504040204" pitchFamily="34" charset="0"/>
              </a:rPr>
              <a:t>Identifiering av det befintliga goda</a:t>
            </a:r>
          </a:p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endParaRPr lang="fi-FI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r>
              <a:rPr lang="sv-FI" dirty="1">
                <a:latin typeface="Verdana" panose="020B0604030504040204" pitchFamily="34" charset="0"/>
                <a:ea typeface="Verdana" panose="020B0604030504040204" pitchFamily="34" charset="0"/>
              </a:rPr>
              <a:t>Målet kopplas till saker som är viktiga för en själv</a:t>
            </a:r>
          </a:p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endParaRPr lang="fi-FI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r>
              <a:rPr lang="sv-FI" dirty="1">
                <a:latin typeface="Verdana" panose="020B0604030504040204" pitchFamily="34" charset="0"/>
                <a:ea typeface="Verdana" panose="020B0604030504040204" pitchFamily="34" charset="0"/>
              </a:rPr>
              <a:t>Man äter hälsosammare och lättare mat enligt sin naturliga hunger och</a:t>
            </a:r>
            <a:r>
              <a:rPr lang="sv-FI" dirty="1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r>
              <a:rPr lang="sv-FI" dirty="1">
                <a:latin typeface="Verdana" panose="020B0604030504040204" pitchFamily="34" charset="0"/>
                <a:ea typeface="Verdana" panose="020B0604030504040204" pitchFamily="34" charset="0"/>
              </a:rPr>
              <a:t>mättnadskänsla</a:t>
            </a:r>
          </a:p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endParaRPr lang="fi-FI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r>
              <a:rPr lang="sv-FI" dirty="1">
                <a:latin typeface="Verdana" panose="020B0604030504040204" pitchFamily="34" charset="0"/>
                <a:ea typeface="Verdana" panose="020B0604030504040204" pitchFamily="34" charset="0"/>
              </a:rPr>
              <a:t>Man motionerar på ett sätt som känns bra</a:t>
            </a:r>
          </a:p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endParaRPr lang="fi-FI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r>
              <a:rPr lang="sv-FI" dirty="1">
                <a:latin typeface="Verdana" panose="020B0604030504040204" pitchFamily="34" charset="0"/>
                <a:ea typeface="Verdana" panose="020B0604030504040204" pitchFamily="34" charset="0"/>
              </a:rPr>
              <a:t>Man testar olika förändringar som sitter i ens vardag</a:t>
            </a:r>
          </a:p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endParaRPr lang="fi-FI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r>
              <a:rPr lang="sv-FI" dirty="1">
                <a:latin typeface="Verdana" panose="020B0604030504040204" pitchFamily="34" charset="0"/>
                <a:ea typeface="Verdana" panose="020B0604030504040204" pitchFamily="34" charset="0"/>
              </a:rPr>
              <a:t>Förhållningssättet till viktkontrollen är flexibel och barmhärtig mot en själv</a:t>
            </a:r>
          </a:p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endParaRPr lang="fi-FI" dirty="0"/>
          </a:p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2FD097C-E8BD-44E7-BA7C-7B7417DEDAB7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</p:spTree>
    <p:extLst>
      <p:ext uri="{BB962C8B-B14F-4D97-AF65-F5344CB8AC3E}">
        <p14:creationId xmlns:p14="http://schemas.microsoft.com/office/powerpoint/2010/main" val="2347165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4350" y="284281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Stöd för livsstilsförändringen: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C2C1C3-CA84-400B-A1A6-460A5825D53D}"/>
              </a:ext>
            </a:extLst>
          </p:cNvPr>
          <p:cNvSpPr txBox="1">
            <a:spLocks/>
          </p:cNvSpPr>
          <p:nvPr/>
        </p:nvSpPr>
        <p:spPr>
          <a:xfrm>
            <a:off x="514350" y="1611766"/>
            <a:ext cx="5580062" cy="400526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Tillräckliga bakgrundskunskaper om levnadsvanornas hälsoeffekter</a:t>
            </a:r>
          </a:p>
          <a:p>
            <a:pPr marL="0" indent="0"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0"/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Tillräckliga färdigheter</a:t>
            </a:r>
          </a:p>
          <a:p>
            <a:pPr marL="45720" indent="0"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0"/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Tillräckligt socialt stöd</a:t>
            </a:r>
          </a:p>
          <a:p>
            <a:pPr marL="45720" indent="0"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0"/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Rätt attityd</a:t>
            </a:r>
          </a:p>
          <a:p>
            <a:pPr marL="45720" indent="0"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0"/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Livssituationens belastning och egen stressnivå?</a:t>
            </a:r>
          </a:p>
          <a:p>
            <a:endParaRPr lang="en-US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F0DCC19-46DF-49F4-AA20-C148E2996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495" y="1739725"/>
            <a:ext cx="4682723" cy="31218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56A9B108-8431-4069-A250-5D7120B2942C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</p:spTree>
    <p:extLst>
      <p:ext uri="{BB962C8B-B14F-4D97-AF65-F5344CB8AC3E}">
        <p14:creationId xmlns:p14="http://schemas.microsoft.com/office/powerpoint/2010/main" val="894127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4350" y="284281"/>
            <a:ext cx="11163300" cy="1077218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Bedömning av beredskapen för förändring,</a:t>
            </a:r>
            <a:r>
              <a:rPr lang="sv-FI" dirty="1"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sv-FI" dirty="1"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hur upptagen är du just nu när gruppen börjar?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65AD454-CC39-40DF-9F61-0EA491DBCD9C}"/>
              </a:ext>
            </a:extLst>
          </p:cNvPr>
          <p:cNvSpPr txBox="1"/>
          <p:nvPr/>
        </p:nvSpPr>
        <p:spPr>
          <a:xfrm>
            <a:off x="514350" y="3206777"/>
            <a:ext cx="11163300" cy="1077218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Hur mycket är du beredd att satsa på livsstilsförändringen just nu?</a:t>
            </a:r>
          </a:p>
        </p:txBody>
      </p:sp>
      <p:sp>
        <p:nvSpPr>
          <p:cNvPr id="7" name="Nuoli: Viisikulmio 6">
            <a:extLst>
              <a:ext uri="{FF2B5EF4-FFF2-40B4-BE49-F238E27FC236}">
                <a16:creationId xmlns:a16="http://schemas.microsoft.com/office/drawing/2014/main" id="{7B47336F-F324-46E3-A03A-F47D07661CBC}"/>
              </a:ext>
            </a:extLst>
          </p:cNvPr>
          <p:cNvSpPr/>
          <p:nvPr/>
        </p:nvSpPr>
        <p:spPr>
          <a:xfrm>
            <a:off x="1362099" y="1745529"/>
            <a:ext cx="2676525" cy="1077218"/>
          </a:xfrm>
          <a:prstGeom prst="homePlate">
            <a:avLst/>
          </a:prstGeom>
          <a:solidFill>
            <a:schemeClr val="bg1"/>
          </a:solidFill>
          <a:ln>
            <a:solidFill>
              <a:srgbClr val="0074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Nuoli: Nuolenkärki 7">
            <a:extLst>
              <a:ext uri="{FF2B5EF4-FFF2-40B4-BE49-F238E27FC236}">
                <a16:creationId xmlns:a16="http://schemas.microsoft.com/office/drawing/2014/main" id="{2BEA25BF-F0CB-4F14-83A0-9EC3F58EA00D}"/>
              </a:ext>
            </a:extLst>
          </p:cNvPr>
          <p:cNvSpPr/>
          <p:nvPr/>
        </p:nvSpPr>
        <p:spPr>
          <a:xfrm>
            <a:off x="3695701" y="1745529"/>
            <a:ext cx="2609850" cy="1077218"/>
          </a:xfrm>
          <a:prstGeom prst="chevron">
            <a:avLst/>
          </a:prstGeom>
          <a:solidFill>
            <a:schemeClr val="bg1"/>
          </a:solidFill>
          <a:ln>
            <a:solidFill>
              <a:srgbClr val="0074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9" name="Nuoli: Nuolenkärki 8">
            <a:extLst>
              <a:ext uri="{FF2B5EF4-FFF2-40B4-BE49-F238E27FC236}">
                <a16:creationId xmlns:a16="http://schemas.microsoft.com/office/drawing/2014/main" id="{E1CAC87F-0421-4BB9-9F47-9BB3EF04D54F}"/>
              </a:ext>
            </a:extLst>
          </p:cNvPr>
          <p:cNvSpPr/>
          <p:nvPr/>
        </p:nvSpPr>
        <p:spPr>
          <a:xfrm>
            <a:off x="5924527" y="1741052"/>
            <a:ext cx="2609850" cy="1077218"/>
          </a:xfrm>
          <a:prstGeom prst="chevron">
            <a:avLst/>
          </a:prstGeom>
          <a:solidFill>
            <a:schemeClr val="bg1"/>
          </a:solidFill>
          <a:ln>
            <a:solidFill>
              <a:srgbClr val="0074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0" name="Nuoli: Nuolenkärki 9">
            <a:extLst>
              <a:ext uri="{FF2B5EF4-FFF2-40B4-BE49-F238E27FC236}">
                <a16:creationId xmlns:a16="http://schemas.microsoft.com/office/drawing/2014/main" id="{B57CDE30-C6B8-48B3-A27C-48E5660A0F85}"/>
              </a:ext>
            </a:extLst>
          </p:cNvPr>
          <p:cNvSpPr/>
          <p:nvPr/>
        </p:nvSpPr>
        <p:spPr>
          <a:xfrm>
            <a:off x="8153377" y="1736575"/>
            <a:ext cx="2609850" cy="1077218"/>
          </a:xfrm>
          <a:prstGeom prst="chevron">
            <a:avLst/>
          </a:prstGeom>
          <a:solidFill>
            <a:schemeClr val="bg1"/>
          </a:solidFill>
          <a:ln>
            <a:solidFill>
              <a:srgbClr val="0074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F546D9F-FA1C-49BD-8876-36684F03699D}"/>
              </a:ext>
            </a:extLst>
          </p:cNvPr>
          <p:cNvSpPr txBox="1"/>
          <p:nvPr/>
        </p:nvSpPr>
        <p:spPr>
          <a:xfrm>
            <a:off x="1542479" y="1947382"/>
            <a:ext cx="204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Mycket</a:t>
            </a:r>
          </a:p>
          <a:p>
            <a:pPr algn="ctr"/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upptagen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CBAC7B28-82D5-4DB7-ADC1-DDC4EC119EBB}"/>
              </a:ext>
            </a:extLst>
          </p:cNvPr>
          <p:cNvSpPr txBox="1"/>
          <p:nvPr/>
        </p:nvSpPr>
        <p:spPr>
          <a:xfrm>
            <a:off x="3970053" y="1928310"/>
            <a:ext cx="204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Rätt</a:t>
            </a:r>
          </a:p>
          <a:p>
            <a:pPr algn="ctr"/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upptagen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D0B5CA56-6004-48B3-9E08-DD2EB8DC4C52}"/>
              </a:ext>
            </a:extLst>
          </p:cNvPr>
          <p:cNvSpPr txBox="1"/>
          <p:nvPr/>
        </p:nvSpPr>
        <p:spPr>
          <a:xfrm>
            <a:off x="6194955" y="1921241"/>
            <a:ext cx="204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Passligt</a:t>
            </a:r>
          </a:p>
          <a:p>
            <a:pPr algn="ctr"/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upptagen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2A261C4F-6E9F-4046-B5C3-152210697503}"/>
              </a:ext>
            </a:extLst>
          </p:cNvPr>
          <p:cNvSpPr txBox="1"/>
          <p:nvPr/>
        </p:nvSpPr>
        <p:spPr>
          <a:xfrm>
            <a:off x="8428573" y="1928310"/>
            <a:ext cx="204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Inte alls</a:t>
            </a:r>
          </a:p>
          <a:p>
            <a:pPr algn="ctr"/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upptagen</a:t>
            </a:r>
          </a:p>
        </p:txBody>
      </p:sp>
      <p:sp>
        <p:nvSpPr>
          <p:cNvPr id="15" name="Nuoli: Viisikulmio 14">
            <a:extLst>
              <a:ext uri="{FF2B5EF4-FFF2-40B4-BE49-F238E27FC236}">
                <a16:creationId xmlns:a16="http://schemas.microsoft.com/office/drawing/2014/main" id="{1DD61293-676B-427F-9379-E4CDA25BCBD5}"/>
              </a:ext>
            </a:extLst>
          </p:cNvPr>
          <p:cNvSpPr/>
          <p:nvPr/>
        </p:nvSpPr>
        <p:spPr>
          <a:xfrm>
            <a:off x="1362099" y="4699365"/>
            <a:ext cx="2676525" cy="1077218"/>
          </a:xfrm>
          <a:prstGeom prst="homePlate">
            <a:avLst/>
          </a:prstGeom>
          <a:solidFill>
            <a:schemeClr val="bg1"/>
          </a:solidFill>
          <a:ln>
            <a:solidFill>
              <a:srgbClr val="0074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Nuoli: Nuolenkärki 15">
            <a:extLst>
              <a:ext uri="{FF2B5EF4-FFF2-40B4-BE49-F238E27FC236}">
                <a16:creationId xmlns:a16="http://schemas.microsoft.com/office/drawing/2014/main" id="{E38A5EE3-BFC5-4F8F-9247-76FBF299B79C}"/>
              </a:ext>
            </a:extLst>
          </p:cNvPr>
          <p:cNvSpPr/>
          <p:nvPr/>
        </p:nvSpPr>
        <p:spPr>
          <a:xfrm>
            <a:off x="3695701" y="4699365"/>
            <a:ext cx="2609850" cy="1077218"/>
          </a:xfrm>
          <a:prstGeom prst="chevron">
            <a:avLst/>
          </a:prstGeom>
          <a:solidFill>
            <a:schemeClr val="bg1"/>
          </a:solidFill>
          <a:ln>
            <a:solidFill>
              <a:srgbClr val="0074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7" name="Nuoli: Nuolenkärki 16">
            <a:extLst>
              <a:ext uri="{FF2B5EF4-FFF2-40B4-BE49-F238E27FC236}">
                <a16:creationId xmlns:a16="http://schemas.microsoft.com/office/drawing/2014/main" id="{4C05C974-9810-423D-80A9-21BC4134E7FA}"/>
              </a:ext>
            </a:extLst>
          </p:cNvPr>
          <p:cNvSpPr/>
          <p:nvPr/>
        </p:nvSpPr>
        <p:spPr>
          <a:xfrm>
            <a:off x="5913967" y="4699365"/>
            <a:ext cx="2609850" cy="1077218"/>
          </a:xfrm>
          <a:prstGeom prst="chevron">
            <a:avLst/>
          </a:prstGeom>
          <a:solidFill>
            <a:schemeClr val="bg1"/>
          </a:solidFill>
          <a:ln>
            <a:solidFill>
              <a:srgbClr val="0074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8" name="Nuoli: Nuolenkärki 17">
            <a:extLst>
              <a:ext uri="{FF2B5EF4-FFF2-40B4-BE49-F238E27FC236}">
                <a16:creationId xmlns:a16="http://schemas.microsoft.com/office/drawing/2014/main" id="{43D2BFD9-60EB-4022-ADEE-444D2EBE927D}"/>
              </a:ext>
            </a:extLst>
          </p:cNvPr>
          <p:cNvSpPr/>
          <p:nvPr/>
        </p:nvSpPr>
        <p:spPr>
          <a:xfrm>
            <a:off x="8153377" y="4694888"/>
            <a:ext cx="3190897" cy="1077218"/>
          </a:xfrm>
          <a:prstGeom prst="chevron">
            <a:avLst/>
          </a:prstGeom>
          <a:solidFill>
            <a:schemeClr val="bg1"/>
          </a:solidFill>
          <a:ln>
            <a:solidFill>
              <a:srgbClr val="0074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E4A8BE6F-5C16-4BD9-858E-68392AD38F63}"/>
              </a:ext>
            </a:extLst>
          </p:cNvPr>
          <p:cNvSpPr txBox="1"/>
          <p:nvPr/>
        </p:nvSpPr>
        <p:spPr>
          <a:xfrm>
            <a:off x="1447800" y="4762500"/>
            <a:ext cx="2143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dirty="1">
                <a:latin typeface="Verdana" panose="020B0604030504040204" pitchFamily="34" charset="0"/>
                <a:ea typeface="Verdana" panose="020B0604030504040204" pitchFamily="34" charset="0"/>
              </a:rPr>
              <a:t>Ungefär en halvtimme varje dag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921287BF-10E6-4FC2-A5EC-089760D314E4}"/>
              </a:ext>
            </a:extLst>
          </p:cNvPr>
          <p:cNvSpPr txBox="1"/>
          <p:nvPr/>
        </p:nvSpPr>
        <p:spPr>
          <a:xfrm>
            <a:off x="4051830" y="4762500"/>
            <a:ext cx="2143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dirty="1">
                <a:latin typeface="Verdana" panose="020B0604030504040204" pitchFamily="34" charset="0"/>
                <a:ea typeface="Verdana" panose="020B0604030504040204" pitchFamily="34" charset="0"/>
              </a:rPr>
              <a:t>Ungefär ½ timme varannan dag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E9D76ED9-261F-4AEA-B5EE-5B78DD21B374}"/>
              </a:ext>
            </a:extLst>
          </p:cNvPr>
          <p:cNvSpPr txBox="1"/>
          <p:nvPr/>
        </p:nvSpPr>
        <p:spPr>
          <a:xfrm>
            <a:off x="8677262" y="4776309"/>
            <a:ext cx="2143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dirty="1">
                <a:latin typeface="Verdana" panose="020B0604030504040204" pitchFamily="34" charset="0"/>
                <a:ea typeface="Verdana" panose="020B0604030504040204" pitchFamily="34" charset="0"/>
              </a:rPr>
              <a:t>En gång i veckan /</a:t>
            </a:r>
          </a:p>
          <a:p>
            <a:pPr algn="ctr"/>
            <a:r>
              <a:rPr lang="sv-FI" dirty="1">
                <a:latin typeface="Verdana" panose="020B0604030504040204" pitchFamily="34" charset="0"/>
                <a:ea typeface="Verdana" panose="020B0604030504040204" pitchFamily="34" charset="0"/>
              </a:rPr>
              <a:t>mer sällan ungefär ½ timme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1EDAA933-E58F-4464-BAF9-63C1442EB5D7}"/>
              </a:ext>
            </a:extLst>
          </p:cNvPr>
          <p:cNvSpPr txBox="1"/>
          <p:nvPr/>
        </p:nvSpPr>
        <p:spPr>
          <a:xfrm>
            <a:off x="6197584" y="4762500"/>
            <a:ext cx="2143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dirty="1">
                <a:latin typeface="Verdana" panose="020B0604030504040204" pitchFamily="34" charset="0"/>
                <a:ea typeface="Verdana" panose="020B0604030504040204" pitchFamily="34" charset="0"/>
              </a:rPr>
              <a:t>1–2 gånger/</a:t>
            </a:r>
          </a:p>
          <a:p>
            <a:pPr algn="ctr"/>
            <a:r>
              <a:rPr lang="sv-FI" dirty="1">
                <a:latin typeface="Verdana" panose="020B0604030504040204" pitchFamily="34" charset="0"/>
                <a:ea typeface="Verdana" panose="020B0604030504040204" pitchFamily="34" charset="0"/>
              </a:rPr>
              <a:t>vecka i ungefär ½ timme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05906625-970E-47FE-8AFC-5C97D03A297B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</p:spTree>
    <p:extLst>
      <p:ext uri="{BB962C8B-B14F-4D97-AF65-F5344CB8AC3E}">
        <p14:creationId xmlns:p14="http://schemas.microsoft.com/office/powerpoint/2010/main" val="661686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C14138B-D1DA-480E-85CD-EBD6CDB51950}"/>
              </a:ext>
            </a:extLst>
          </p:cNvPr>
          <p:cNvSpPr txBox="1"/>
          <p:nvPr/>
        </p:nvSpPr>
        <p:spPr>
          <a:xfrm>
            <a:off x="0" y="5900630"/>
            <a:ext cx="121920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Paus!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26294C-A93C-40D7-B17B-8EBDB4D5B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45" y="1"/>
            <a:ext cx="10444199" cy="590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215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C14138B-D1DA-480E-85CD-EBD6CDB5195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</a:t>
            </a:r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Från tanke till handling!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D727A83-209D-45A4-8226-D3C8E600C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60" y="1463040"/>
            <a:ext cx="6990080" cy="3931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98C98395-EF31-4BE4-A6FA-A68413772C2D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</p:spTree>
    <p:extLst>
      <p:ext uri="{BB962C8B-B14F-4D97-AF65-F5344CB8AC3E}">
        <p14:creationId xmlns:p14="http://schemas.microsoft.com/office/powerpoint/2010/main" val="624182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4350" y="284281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Inloggning i Verkkopuntari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0D9387-9395-42E1-9AA7-F08601703323}"/>
              </a:ext>
            </a:extLst>
          </p:cNvPr>
          <p:cNvSpPr txBox="1">
            <a:spLocks/>
          </p:cNvSpPr>
          <p:nvPr/>
        </p:nvSpPr>
        <p:spPr>
          <a:xfrm>
            <a:off x="516467" y="1643549"/>
            <a:ext cx="11159066" cy="4485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Du får i din e-post: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1. ett hälsningsmeddelande som berättar om kursens innehåll</a:t>
            </a: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En länk, via vilken du kan ändra ditt lösenord och logga in i Verkkopuntari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Kontrollera alla mappar</a:t>
            </a: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fi-FI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I framtiden kan du logga in: </a:t>
            </a: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www.verkkopuntari.fi</a:t>
            </a: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, ”Logga in” uppe i högra hörnet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fi-FI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Om du har problem med inloggningen, kontakta Satakunnan Sydänpiiri 050 342 8945 eller </a:t>
            </a: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verkkopuntari@sydan.fi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fi-FI" dirty="0"/>
          </a:p>
          <a:p>
            <a:endParaRPr lang="en-US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7B1DB6C-C7B1-48E1-9A13-25153A142122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</p:spTree>
    <p:extLst>
      <p:ext uri="{BB962C8B-B14F-4D97-AF65-F5344CB8AC3E}">
        <p14:creationId xmlns:p14="http://schemas.microsoft.com/office/powerpoint/2010/main" val="1649194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2233" y="187032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Inloggning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0D9387-9395-42E1-9AA7-F08601703323}"/>
              </a:ext>
            </a:extLst>
          </p:cNvPr>
          <p:cNvSpPr txBox="1">
            <a:spLocks/>
          </p:cNvSpPr>
          <p:nvPr/>
        </p:nvSpPr>
        <p:spPr>
          <a:xfrm>
            <a:off x="516467" y="1643549"/>
            <a:ext cx="11159066" cy="4485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fi-FI" dirty="0"/>
          </a:p>
          <a:p>
            <a:endParaRPr lang="en-US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7B1DB6C-C7B1-48E1-9A13-25153A142122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7B7D802-60B5-4D3D-A2B3-3E19906F6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677" y="1241742"/>
            <a:ext cx="8828880" cy="528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12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2233" y="187032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Hemsida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0D9387-9395-42E1-9AA7-F08601703323}"/>
              </a:ext>
            </a:extLst>
          </p:cNvPr>
          <p:cNvSpPr txBox="1">
            <a:spLocks/>
          </p:cNvSpPr>
          <p:nvPr/>
        </p:nvSpPr>
        <p:spPr>
          <a:xfrm>
            <a:off x="516467" y="1643549"/>
            <a:ext cx="11159066" cy="4485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fi-FI" dirty="0"/>
          </a:p>
          <a:p>
            <a:endParaRPr lang="en-US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7B1DB6C-C7B1-48E1-9A13-25153A142122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21E2992-C5B7-45D6-9FF8-0E77EC8EC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84" y="1247338"/>
            <a:ext cx="7604540" cy="490926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4FCE0EE2-7CEE-4FC5-84AA-891C98B66CA7}"/>
              </a:ext>
            </a:extLst>
          </p:cNvPr>
          <p:cNvSpPr txBox="1"/>
          <p:nvPr/>
        </p:nvSpPr>
        <p:spPr>
          <a:xfrm>
            <a:off x="9406639" y="1887386"/>
            <a:ext cx="20972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2400"/>
              <a:t>När du har loggat in är du på hemsidan.</a:t>
            </a:r>
          </a:p>
          <a:p>
            <a:r>
              <a:rPr lang="sv-FI" dirty="1" sz="2400"/>
              <a:t> </a:t>
            </a:r>
          </a:p>
          <a:p>
            <a:r>
              <a:rPr lang="sv-FI" dirty="1" sz="2400"/>
              <a:t>Du kan gå tillbaka till hemsidan via äpplet.</a:t>
            </a:r>
          </a:p>
        </p:txBody>
      </p:sp>
    </p:spTree>
    <p:extLst>
      <p:ext uri="{BB962C8B-B14F-4D97-AF65-F5344CB8AC3E}">
        <p14:creationId xmlns:p14="http://schemas.microsoft.com/office/powerpoint/2010/main" val="2920761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578C7F38-C929-4D16-A62A-06CED0F38842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62B401D-0B10-4EDE-9844-B2EC3AB08AF3}"/>
              </a:ext>
            </a:extLst>
          </p:cNvPr>
          <p:cNvSpPr txBox="1"/>
          <p:nvPr/>
        </p:nvSpPr>
        <p:spPr>
          <a:xfrm>
            <a:off x="514350" y="284281"/>
            <a:ext cx="11159066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Dagens program: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5CB82A-B849-4C8F-9BC2-7934148D7B19}"/>
              </a:ext>
            </a:extLst>
          </p:cNvPr>
          <p:cNvSpPr>
            <a:spLocks noGrp="1"/>
          </p:cNvSpPr>
          <p:nvPr/>
        </p:nvSpPr>
        <p:spPr>
          <a:xfrm>
            <a:off x="514350" y="1467843"/>
            <a:ext cx="11159066" cy="46614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NU KÖR VI!</a:t>
            </a:r>
          </a:p>
          <a:p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Vilka förväntningar har du på kursen?</a:t>
            </a: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Gruppregler</a:t>
            </a:r>
          </a:p>
          <a:p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Så framskrider kursen</a:t>
            </a:r>
          </a:p>
          <a:p>
            <a:pPr marL="0" indent="0">
              <a:buNone/>
            </a:pPr>
            <a:endParaRPr lang="fi-FI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SNABBLÖSNINGAR ELLER BESTÅENDE FÖRÄNDRINGAR?</a:t>
            </a:r>
          </a:p>
          <a:p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Vad är ditt sätt att genomföra ändringar på?</a:t>
            </a: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marL="0" indent="0">
              <a:buNone/>
            </a:pPr>
            <a:endParaRPr lang="fi-FI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FRÅN TANKE TILL HANDLING!</a:t>
            </a:r>
          </a:p>
          <a:p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Så använder du Verkkopuntari</a:t>
            </a: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Funderingar</a:t>
            </a:r>
          </a:p>
          <a:p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Sammanfattning och avslutning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702449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2233" y="187032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Material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0D9387-9395-42E1-9AA7-F08601703323}"/>
              </a:ext>
            </a:extLst>
          </p:cNvPr>
          <p:cNvSpPr txBox="1">
            <a:spLocks/>
          </p:cNvSpPr>
          <p:nvPr/>
        </p:nvSpPr>
        <p:spPr>
          <a:xfrm>
            <a:off x="516467" y="1643549"/>
            <a:ext cx="11159066" cy="4485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fi-FI" dirty="0"/>
          </a:p>
          <a:p>
            <a:endParaRPr lang="en-US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AE14C96C-6B68-49ED-90C4-0C5CE5BFA7DE}"/>
              </a:ext>
            </a:extLst>
          </p:cNvPr>
          <p:cNvSpPr txBox="1"/>
          <p:nvPr/>
        </p:nvSpPr>
        <p:spPr>
          <a:xfrm>
            <a:off x="6093883" y="1490008"/>
            <a:ext cx="72714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2400"/>
              <a:t>Du hittar kursmaterialet på hemsidan.</a:t>
            </a:r>
          </a:p>
          <a:p>
            <a:endParaRPr lang="fi-FI" sz="2400" dirty="0"/>
          </a:p>
          <a:p>
            <a:r>
              <a:rPr lang="sv-FI" dirty="1" sz="2400"/>
              <a:t>Klicka på äpplet uppe i högra hörnet.</a:t>
            </a:r>
            <a:r>
              <a:rPr lang="sv-FI" dirty="1" sz="2400"/>
              <a:t> </a:t>
            </a:r>
          </a:p>
          <a:p>
            <a:r>
              <a:rPr lang="sv-FI" dirty="1" sz="2400"/>
              <a:t>Skrolla ner på sidan och välj din coachning.</a:t>
            </a:r>
            <a:r>
              <a:rPr lang="sv-FI" dirty="1" sz="2400"/>
              <a:t>   </a:t>
            </a:r>
          </a:p>
          <a:p>
            <a:endParaRPr lang="fi-FI" sz="24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9B61CCA-437A-4FE5-81A4-D1B92A988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95" y="1229819"/>
            <a:ext cx="4409149" cy="531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2233" y="187032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Material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0D9387-9395-42E1-9AA7-F08601703323}"/>
              </a:ext>
            </a:extLst>
          </p:cNvPr>
          <p:cNvSpPr txBox="1">
            <a:spLocks/>
          </p:cNvSpPr>
          <p:nvPr/>
        </p:nvSpPr>
        <p:spPr>
          <a:xfrm>
            <a:off x="516467" y="1643549"/>
            <a:ext cx="11159066" cy="4485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fi-FI" dirty="0"/>
          </a:p>
          <a:p>
            <a:endParaRPr lang="en-US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2D467D5-6C45-42AE-AA9A-A7B399705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04" y="1118790"/>
            <a:ext cx="4908854" cy="256086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B49A435-B499-4BC9-971D-E1F7F49E18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98"/>
          <a:stretch/>
        </p:blipFill>
        <p:spPr>
          <a:xfrm>
            <a:off x="7759057" y="956473"/>
            <a:ext cx="3840539" cy="3413777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0BC83FFC-9719-4EFF-87AD-ADE064D943F3}"/>
              </a:ext>
            </a:extLst>
          </p:cNvPr>
          <p:cNvSpPr txBox="1"/>
          <p:nvPr/>
        </p:nvSpPr>
        <p:spPr>
          <a:xfrm>
            <a:off x="723774" y="4034440"/>
            <a:ext cx="92973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/>
              <a:t>Nytt material öppnas i Verkkopuntari under de första 11 veckorna.</a:t>
            </a:r>
          </a:p>
          <a:p>
            <a:endParaRPr lang="fi-FI" dirty="0"/>
          </a:p>
          <a:p>
            <a:r>
              <a:rPr lang="sv-FI" dirty="1"/>
              <a:t>Varje vecka innehåller information, motionstips, reflektionsfrågor och en frivillig veckouppgift.</a:t>
            </a:r>
            <a:r>
              <a:rPr lang="sv-FI" dirty="1"/>
              <a:t> </a:t>
            </a:r>
          </a:p>
          <a:p>
            <a:endParaRPr lang="fi-FI" dirty="0"/>
          </a:p>
          <a:p>
            <a:r>
              <a:rPr lang="sv-FI" dirty="1"/>
              <a:t>Under den första, femte och 11:te veckan kan du besvara enkäten ”Vad är ditt sätt att äta, motionera och vila?”</a:t>
            </a:r>
            <a:r>
              <a:rPr lang="sv-FI" dirty="1"/>
              <a:t> </a:t>
            </a:r>
            <a:r>
              <a:rPr lang="sv-FI" dirty="1"/>
              <a:t>om du vill.</a:t>
            </a:r>
            <a:r>
              <a:rPr lang="sv-FI" dirty="1"/>
              <a:t> </a:t>
            </a:r>
          </a:p>
          <a:p>
            <a:endParaRPr lang="fi-FI" dirty="0"/>
          </a:p>
          <a:p>
            <a:r>
              <a:rPr lang="sv-FI" dirty="1"/>
              <a:t>Under den andra veckan ställs ett mål.</a:t>
            </a:r>
            <a:r>
              <a:rPr lang="sv-FI" dirty="1"/>
              <a:t> </a:t>
            </a:r>
            <a:r>
              <a:rPr lang="sv-FI" dirty="1"/>
              <a:t>Målets granskas på nytt under vecka 5 och 11.</a:t>
            </a:r>
            <a:r>
              <a:rPr lang="sv-FI" dirty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0969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2233" y="187032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Egen uppföljning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0D9387-9395-42E1-9AA7-F08601703323}"/>
              </a:ext>
            </a:extLst>
          </p:cNvPr>
          <p:cNvSpPr txBox="1">
            <a:spLocks/>
          </p:cNvSpPr>
          <p:nvPr/>
        </p:nvSpPr>
        <p:spPr>
          <a:xfrm>
            <a:off x="516467" y="1643549"/>
            <a:ext cx="11159066" cy="4485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fi-FI" dirty="0"/>
          </a:p>
          <a:p>
            <a:endParaRPr lang="en-US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C0CAF87-DCC9-4A3D-8CE8-F105739AE3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0872" b="-2927"/>
          <a:stretch/>
        </p:blipFill>
        <p:spPr>
          <a:xfrm>
            <a:off x="1969550" y="1063787"/>
            <a:ext cx="5962854" cy="5645248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7DD0F1B8-7762-4252-B5C6-B1EEE8D99B18}"/>
              </a:ext>
            </a:extLst>
          </p:cNvPr>
          <p:cNvSpPr txBox="1"/>
          <p:nvPr/>
        </p:nvSpPr>
        <p:spPr>
          <a:xfrm>
            <a:off x="8656304" y="2167463"/>
            <a:ext cx="229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2400"/>
              <a:t>Om du vill kan du spara din motivation, motion och mängden och kvaliteten på din sömn under ”Egen uppföljning”.</a:t>
            </a:r>
          </a:p>
        </p:txBody>
      </p:sp>
    </p:spTree>
    <p:extLst>
      <p:ext uri="{BB962C8B-B14F-4D97-AF65-F5344CB8AC3E}">
        <p14:creationId xmlns:p14="http://schemas.microsoft.com/office/powerpoint/2010/main" val="944743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493572" y="205693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Handledningssamtal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0D9387-9395-42E1-9AA7-F08601703323}"/>
              </a:ext>
            </a:extLst>
          </p:cNvPr>
          <p:cNvSpPr txBox="1">
            <a:spLocks/>
          </p:cNvSpPr>
          <p:nvPr/>
        </p:nvSpPr>
        <p:spPr>
          <a:xfrm>
            <a:off x="516467" y="1643549"/>
            <a:ext cx="11159066" cy="4485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fi-FI" dirty="0"/>
          </a:p>
          <a:p>
            <a:endParaRPr lang="en-US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0CADE5E-EB75-4242-AAA5-89C056B1F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52" y="1335772"/>
            <a:ext cx="7157509" cy="473343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D874C6C-978B-471A-8756-06BE8299D616}"/>
              </a:ext>
            </a:extLst>
          </p:cNvPr>
          <p:cNvSpPr txBox="1"/>
          <p:nvPr/>
        </p:nvSpPr>
        <p:spPr>
          <a:xfrm>
            <a:off x="8098950" y="1254921"/>
            <a:ext cx="35579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2400"/>
              <a:t>Handledningssamtalet är ett individuellt samtal mellan dig och din handledare.</a:t>
            </a:r>
            <a:r>
              <a:rPr lang="sv-FI" dirty="1" sz="2400"/>
              <a:t> </a:t>
            </a:r>
          </a:p>
          <a:p>
            <a:endParaRPr lang="fi-FI" sz="2400" dirty="0"/>
          </a:p>
          <a:p>
            <a:r>
              <a:rPr lang="sv-FI" dirty="1" sz="2400"/>
              <a:t>Här kan du diskutera och skicka dina hälsningar till din handledare.</a:t>
            </a:r>
            <a:r>
              <a:rPr lang="sv-FI" dirty="1" sz="2400"/>
              <a:t> </a:t>
            </a:r>
          </a:p>
          <a:p>
            <a:endParaRPr lang="fi-FI" sz="2400" dirty="0"/>
          </a:p>
          <a:p>
            <a:r>
              <a:rPr lang="sv-FI" dirty="1" sz="2400"/>
              <a:t>Handledningssamtalet står till ditt förfogande under de 12 första veckorna.</a:t>
            </a:r>
            <a:r>
              <a:rPr lang="sv-FI" dirty="1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9854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493572" y="205693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Gruppdiskussion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0D9387-9395-42E1-9AA7-F08601703323}"/>
              </a:ext>
            </a:extLst>
          </p:cNvPr>
          <p:cNvSpPr txBox="1">
            <a:spLocks/>
          </p:cNvSpPr>
          <p:nvPr/>
        </p:nvSpPr>
        <p:spPr>
          <a:xfrm>
            <a:off x="516467" y="1643549"/>
            <a:ext cx="11159066" cy="4485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fi-FI" dirty="0"/>
          </a:p>
          <a:p>
            <a:endParaRPr lang="en-US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08BA134-F9C7-4331-9B1C-2934E1005C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140"/>
          <a:stretch/>
        </p:blipFill>
        <p:spPr>
          <a:xfrm>
            <a:off x="597043" y="1137631"/>
            <a:ext cx="4068823" cy="4991642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2EFA6CDA-83F0-4213-B4FD-D4039D0C2DBD}"/>
              </a:ext>
            </a:extLst>
          </p:cNvPr>
          <p:cNvSpPr txBox="1"/>
          <p:nvPr/>
        </p:nvSpPr>
        <p:spPr>
          <a:xfrm>
            <a:off x="5113176" y="1555960"/>
            <a:ext cx="6758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2400"/>
              <a:t>Under gruppdiskussionen kan du utbyta nyheter med dina gruppmedlemmar och till exempel fråga om någon vill börja jogga med dig.</a:t>
            </a:r>
            <a:r>
              <a:rPr lang="sv-FI" dirty="1" sz="2400"/>
              <a:t> </a:t>
            </a:r>
          </a:p>
          <a:p>
            <a:endParaRPr lang="fi-FI" sz="2400" dirty="0"/>
          </a:p>
          <a:p>
            <a:r>
              <a:rPr lang="sv-FI" dirty="1" sz="2400"/>
              <a:t>Du har tillgång till gruppdiskussionen i ett års tid.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613488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493572" y="205693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Beställning av gruppdiskussion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0D9387-9395-42E1-9AA7-F08601703323}"/>
              </a:ext>
            </a:extLst>
          </p:cNvPr>
          <p:cNvSpPr txBox="1">
            <a:spLocks/>
          </p:cNvSpPr>
          <p:nvPr/>
        </p:nvSpPr>
        <p:spPr>
          <a:xfrm>
            <a:off x="516467" y="1643549"/>
            <a:ext cx="11159066" cy="4485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fi-FI" dirty="0"/>
          </a:p>
          <a:p>
            <a:endParaRPr lang="en-US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EFA6CDA-83F0-4213-B4FD-D4039D0C2DBD}"/>
              </a:ext>
            </a:extLst>
          </p:cNvPr>
          <p:cNvSpPr txBox="1"/>
          <p:nvPr/>
        </p:nvSpPr>
        <p:spPr>
          <a:xfrm>
            <a:off x="493572" y="4858870"/>
            <a:ext cx="10609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2400"/>
              <a:t>Beställ nya samtalsämnen genom att välja ”beställ notifikationer”.</a:t>
            </a:r>
            <a:r>
              <a:rPr lang="sv-FI" dirty="1" sz="2400"/>
              <a:t> </a:t>
            </a:r>
          </a:p>
          <a:p>
            <a:endParaRPr lang="fi-FI" sz="2400" dirty="0"/>
          </a:p>
          <a:p>
            <a:r>
              <a:rPr lang="sv-FI" dirty="1" sz="2400"/>
              <a:t>Då får du ett meddelande i din e-post när en medlem i din grupp lägger till ett första meddelande om ett nytt ämne i gruppdiskussionen.</a:t>
            </a:r>
            <a:r>
              <a:rPr lang="sv-FI" dirty="1" sz="2400"/>
              <a:t>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D6569DC-5A4F-428F-933B-9BB5DBEAD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471" y="1138065"/>
            <a:ext cx="6803057" cy="342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07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965" y="6404786"/>
            <a:ext cx="798410" cy="32080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373647" y="169129"/>
            <a:ext cx="7150256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Beställning av olika diskussioner</a:t>
            </a:r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0D9387-9395-42E1-9AA7-F08601703323}"/>
              </a:ext>
            </a:extLst>
          </p:cNvPr>
          <p:cNvSpPr txBox="1">
            <a:spLocks/>
          </p:cNvSpPr>
          <p:nvPr/>
        </p:nvSpPr>
        <p:spPr>
          <a:xfrm>
            <a:off x="516467" y="1643549"/>
            <a:ext cx="11159066" cy="4485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fi-FI" dirty="0"/>
          </a:p>
          <a:p>
            <a:endParaRPr lang="en-US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EFA6CDA-83F0-4213-B4FD-D4039D0C2DBD}"/>
              </a:ext>
            </a:extLst>
          </p:cNvPr>
          <p:cNvSpPr txBox="1"/>
          <p:nvPr/>
        </p:nvSpPr>
        <p:spPr>
          <a:xfrm>
            <a:off x="7943745" y="132410"/>
            <a:ext cx="415163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b="1" sz="2400"/>
              <a:t>Obs. </a:t>
            </a:r>
            <a:r>
              <a:rPr lang="sv-FI" dirty="1" sz="2400"/>
              <a:t>Om du vill ha notifikationer i fortsättningen och dessutom följa upp </a:t>
            </a:r>
            <a:r>
              <a:rPr lang="sv-FI" dirty="1" b="1" sz="2400"/>
              <a:t>fortsatta meddelanden</a:t>
            </a:r>
            <a:r>
              <a:rPr lang="sv-FI" dirty="1" sz="2400"/>
              <a:t> i en viss diskussion:</a:t>
            </a:r>
            <a:r>
              <a:rPr lang="sv-FI" dirty="1" sz="2400"/>
              <a:t> </a:t>
            </a:r>
          </a:p>
          <a:p>
            <a:pPr marL="342900" indent="-342900">
              <a:buFontTx/>
              <a:buChar char="-"/>
            </a:pPr>
            <a:r>
              <a:rPr lang="sv-FI" dirty="1" b="1" sz="2400"/>
              <a:t>Kommentera </a:t>
            </a:r>
            <a:r>
              <a:rPr lang="sv-FI" dirty="1" sz="2400"/>
              <a:t>diskussionen och </a:t>
            </a:r>
            <a:r>
              <a:rPr lang="sv-FI" dirty="1" b="1" sz="2400"/>
              <a:t>beställ</a:t>
            </a:r>
            <a:r>
              <a:rPr lang="sv-FI" dirty="1" sz="2400"/>
              <a:t> </a:t>
            </a:r>
            <a:r>
              <a:rPr lang="sv-FI" dirty="1" b="1" sz="2400"/>
              <a:t>notifikationer </a:t>
            </a:r>
            <a:r>
              <a:rPr lang="sv-FI" dirty="1" sz="2400"/>
              <a:t>innan du skickar.</a:t>
            </a:r>
          </a:p>
          <a:p>
            <a:pPr marL="342900" indent="-342900">
              <a:buFontTx/>
              <a:buChar char="-"/>
            </a:pPr>
            <a:r>
              <a:rPr lang="sv-FI" dirty="1" b="1" sz="2400"/>
              <a:t>Obs. </a:t>
            </a:r>
            <a:r>
              <a:rPr lang="sv-FI" dirty="1" sz="2400"/>
              <a:t>Varje diskussion ska beställas </a:t>
            </a:r>
            <a:r>
              <a:rPr lang="sv-FI" dirty="1" i="1" sz="2400"/>
              <a:t>separat</a:t>
            </a:r>
          </a:p>
          <a:p>
            <a:pPr marL="342900" indent="-342900">
              <a:buFontTx/>
              <a:buChar char="-"/>
            </a:pPr>
            <a:r>
              <a:rPr lang="sv-FI" dirty="1" sz="2400"/>
              <a:t>Om ni vill göra det lättare att följa med, lönar det sig att komprimera diskussionen till 1–2 diskussionskedjor, t.ex. ”presentation” och "nyheter”, o.d.</a:t>
            </a:r>
          </a:p>
          <a:p>
            <a:pPr marL="342900" indent="-342900">
              <a:buFontTx/>
              <a:buChar char="-"/>
            </a:pPr>
            <a:endParaRPr lang="fi-FI" sz="24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389C9C4-57D9-4E33-90D6-EB35EFD6D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47" y="1214083"/>
            <a:ext cx="7150256" cy="442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15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493572" y="205693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Mina uppgifter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0D9387-9395-42E1-9AA7-F08601703323}"/>
              </a:ext>
            </a:extLst>
          </p:cNvPr>
          <p:cNvSpPr txBox="1">
            <a:spLocks/>
          </p:cNvSpPr>
          <p:nvPr/>
        </p:nvSpPr>
        <p:spPr>
          <a:xfrm>
            <a:off x="516467" y="1643549"/>
            <a:ext cx="11159066" cy="4485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fi-FI" dirty="0"/>
          </a:p>
          <a:p>
            <a:endParaRPr lang="en-US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1DCD75D8-BE39-46B4-8C66-18808A0E8691}"/>
              </a:ext>
            </a:extLst>
          </p:cNvPr>
          <p:cNvSpPr txBox="1"/>
          <p:nvPr/>
        </p:nvSpPr>
        <p:spPr>
          <a:xfrm>
            <a:off x="3937519" y="2976465"/>
            <a:ext cx="629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/>
              <a:t>dsdsdsdsd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EFA9704-FBD0-424E-805D-96AADED9F3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825"/>
          <a:stretch/>
        </p:blipFill>
        <p:spPr>
          <a:xfrm>
            <a:off x="516467" y="1526916"/>
            <a:ext cx="5095023" cy="4287028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5C5AEFDB-7839-48E7-998B-481375821D7B}"/>
              </a:ext>
            </a:extLst>
          </p:cNvPr>
          <p:cNvSpPr txBox="1"/>
          <p:nvPr/>
        </p:nvSpPr>
        <p:spPr>
          <a:xfrm>
            <a:off x="6307494" y="2032819"/>
            <a:ext cx="53680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2400"/>
              <a:t>Du kan redigera dina uppgifter i rullgardinsmenyn som öppnas under ditt namn under "Profil”.</a:t>
            </a:r>
            <a:r>
              <a:rPr lang="sv-FI" dirty="1" sz="2400"/>
              <a:t> </a:t>
            </a:r>
            <a:r>
              <a:rPr lang="sv-FI" dirty="1" sz="2400"/>
              <a:t>Du kan redigera ditt användarnamn (=namnet som de andra deltagarna ser) eller lägga till en bild om du vill.</a:t>
            </a:r>
            <a:r>
              <a:rPr lang="sv-FI" dirty="1" sz="2400"/>
              <a:t> </a:t>
            </a:r>
          </a:p>
          <a:p>
            <a:endParaRPr lang="fi-FI" sz="2400" dirty="0"/>
          </a:p>
          <a:p>
            <a:r>
              <a:rPr lang="sv-FI" dirty="1" sz="2400"/>
              <a:t>Under ”Inställningar” kan du ändra ditt lösenord eller välja om du vill ha notifikationer i din e-post när någon skickar ett meddelande till dig i Verkkopuntari.</a:t>
            </a:r>
            <a:r>
              <a:rPr lang="sv-FI" dirty="1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0589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217" y="6191625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2233" y="187032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Så installerar du Verkkopuntari-”appen”: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0D9387-9395-42E1-9AA7-F08601703323}"/>
              </a:ext>
            </a:extLst>
          </p:cNvPr>
          <p:cNvSpPr txBox="1">
            <a:spLocks/>
          </p:cNvSpPr>
          <p:nvPr/>
        </p:nvSpPr>
        <p:spPr>
          <a:xfrm>
            <a:off x="516467" y="1643549"/>
            <a:ext cx="11159066" cy="4485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fi-FI" dirty="0"/>
          </a:p>
          <a:p>
            <a:endParaRPr lang="en-US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7B1DB6C-C7B1-48E1-9A13-25153A142122}"/>
              </a:ext>
            </a:extLst>
          </p:cNvPr>
          <p:cNvSpPr txBox="1"/>
          <p:nvPr/>
        </p:nvSpPr>
        <p:spPr>
          <a:xfrm>
            <a:off x="7757631" y="6363191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250C1D6-B0B2-4709-886D-B6C82C189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779" y="1020330"/>
            <a:ext cx="11163301" cy="515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67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4350" y="284281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Använd Verkkopuntari effektivt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B5378-1453-45BE-86C2-E11DCEDFAF3F}"/>
              </a:ext>
            </a:extLst>
          </p:cNvPr>
          <p:cNvSpPr txBox="1">
            <a:spLocks/>
          </p:cNvSpPr>
          <p:nvPr/>
        </p:nvSpPr>
        <p:spPr>
          <a:xfrm>
            <a:off x="514350" y="2090738"/>
            <a:ext cx="5580062" cy="38851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Under den så kallade aktiva fasen öppnas ett nytt tema för dig varje vecka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(fakta, test, länkar, motionstips).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sv-FI" dirty="1" b="1" sz="20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b="1" sz="2000">
                <a:latin typeface="Verdana" panose="020B0604030504040204" pitchFamily="34" charset="0"/>
                <a:ea typeface="Verdana" panose="020B0604030504040204" pitchFamily="34" charset="0"/>
              </a:rPr>
              <a:t>Den individuella handledningen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 är tillgänglig för dig under de 12 första veckorna.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sv-FI" dirty="1" b="1" sz="20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b="1" sz="2000">
                <a:latin typeface="Verdana" panose="020B0604030504040204" pitchFamily="34" charset="0"/>
                <a:ea typeface="Verdana" panose="020B0604030504040204" pitchFamily="34" charset="0"/>
              </a:rPr>
              <a:t>Gruppdiskussionen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, material och tabeller är tillgängliga i ett år.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Använd möjligheterna i Verkkopuntari så flitigt som möjligt.</a:t>
            </a:r>
          </a:p>
          <a:p>
            <a:endParaRPr lang="en-US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8C515A4-36C3-4B9B-88FA-54F838938C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13" y="2574679"/>
            <a:ext cx="5186320" cy="2917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E7F541E3-C049-4BDF-9E02-CC10940CA8BA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</p:spTree>
    <p:extLst>
      <p:ext uri="{BB962C8B-B14F-4D97-AF65-F5344CB8AC3E}">
        <p14:creationId xmlns:p14="http://schemas.microsoft.com/office/powerpoint/2010/main" val="369181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352F5DDD-8F91-40F7-BF14-C38727FFA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75" y="1471612"/>
            <a:ext cx="8705850" cy="3914775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450648E-1C7F-42B0-83FD-A78FBE947970}"/>
              </a:ext>
            </a:extLst>
          </p:cNvPr>
          <p:cNvSpPr txBox="1"/>
          <p:nvPr/>
        </p:nvSpPr>
        <p:spPr>
          <a:xfrm>
            <a:off x="535128" y="396248"/>
            <a:ext cx="11159066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Funktioner</a:t>
            </a:r>
          </a:p>
        </p:txBody>
      </p:sp>
    </p:spTree>
    <p:extLst>
      <p:ext uri="{BB962C8B-B14F-4D97-AF65-F5344CB8AC3E}">
        <p14:creationId xmlns:p14="http://schemas.microsoft.com/office/powerpoint/2010/main" val="260899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4350" y="284281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Har du några funderingar?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56DB4AB-1CE9-43B5-AE04-E9E38ACAC5B0}"/>
              </a:ext>
            </a:extLst>
          </p:cNvPr>
          <p:cNvSpPr txBox="1"/>
          <p:nvPr/>
        </p:nvSpPr>
        <p:spPr>
          <a:xfrm>
            <a:off x="514350" y="1556248"/>
            <a:ext cx="81124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Känns användningen av Verkkopuntari klar?</a:t>
            </a:r>
          </a:p>
          <a:p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Är något oklart, tekniskt sett eller i programmet?</a:t>
            </a:r>
          </a:p>
          <a:p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För att få hjälp även i fortsättningen kan du kontakta din handledare eller Satakunnan Sydänpiiri 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verkkopuntari@sydan.fi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 eller 050 3428945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7443BB7-35AF-4761-A278-D25E74592C97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</p:spTree>
    <p:extLst>
      <p:ext uri="{BB962C8B-B14F-4D97-AF65-F5344CB8AC3E}">
        <p14:creationId xmlns:p14="http://schemas.microsoft.com/office/powerpoint/2010/main" val="1340724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4350" y="284281"/>
            <a:ext cx="11163300" cy="1446550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Hur känns det?</a:t>
            </a:r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Välj ett nummer och berätta varför du valde just det numret.</a:t>
            </a:r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7443BB7-35AF-4761-A278-D25E74592C97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6152913-C595-4B19-80C8-C0EDE09FD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7"/>
          <a:stretch/>
        </p:blipFill>
        <p:spPr bwMode="auto">
          <a:xfrm>
            <a:off x="1772817" y="1853895"/>
            <a:ext cx="9415948" cy="471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9657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4350" y="284281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Nu kör vi!</a:t>
            </a:r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Hur ska det bli i fortsättningen?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45CD45F-5027-4BCB-91CE-8D79568991BF}"/>
              </a:ext>
            </a:extLst>
          </p:cNvPr>
          <p:cNvSpPr txBox="1"/>
          <p:nvPr/>
        </p:nvSpPr>
        <p:spPr>
          <a:xfrm>
            <a:off x="514350" y="1634836"/>
            <a:ext cx="80725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Ett nytt tema öppnas en gång i veckan på onsdagar</a:t>
            </a:r>
          </a:p>
          <a:p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Du har möjlighet till gruppdiskussion och handledarens individuella handledning på webben.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Ta tag i dessa chanser!</a:t>
            </a:r>
          </a:p>
          <a:p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5-veckorsmötet __/__ 20__</a:t>
            </a:r>
          </a:p>
          <a:p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Ettårsmötet __/__20__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8B49D86-EBB7-4E78-8999-E82833287E19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</p:spTree>
    <p:extLst>
      <p:ext uri="{BB962C8B-B14F-4D97-AF65-F5344CB8AC3E}">
        <p14:creationId xmlns:p14="http://schemas.microsoft.com/office/powerpoint/2010/main" val="2911216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-83127" y="4422173"/>
            <a:ext cx="12192000" cy="1200329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3600">
                <a:solidFill>
                  <a:schemeClr val="bg1"/>
                </a:solidFill>
                <a:latin typeface="Verdana" panose="020B0604030504040204" pitchFamily="34" charset="0"/>
              </a:rPr>
              <a:t>Du har medlen</a:t>
            </a:r>
          </a:p>
          <a:p>
            <a:pPr algn="ctr"/>
            <a:r>
              <a:rPr lang="sv-FI" dirty="1" sz="3600">
                <a:solidFill>
                  <a:schemeClr val="bg1"/>
                </a:solidFill>
                <a:latin typeface="Verdana" panose="020B0604030504040204" pitchFamily="34" charset="0"/>
              </a:rPr>
              <a:t>– tillsammans hittar vi dem!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4BF9BF4-9AD9-4DCE-8816-FCAFD7D83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783" y="232479"/>
            <a:ext cx="6844434" cy="3849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941D655-7696-4D6B-87AF-0C8248EFEED8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</p:spTree>
    <p:extLst>
      <p:ext uri="{BB962C8B-B14F-4D97-AF65-F5344CB8AC3E}">
        <p14:creationId xmlns:p14="http://schemas.microsoft.com/office/powerpoint/2010/main" val="829047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578C7F38-C929-4D16-A62A-06CED0F38842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62B401D-0B10-4EDE-9844-B2EC3AB08AF3}"/>
              </a:ext>
            </a:extLst>
          </p:cNvPr>
          <p:cNvSpPr txBox="1"/>
          <p:nvPr/>
        </p:nvSpPr>
        <p:spPr>
          <a:xfrm>
            <a:off x="514350" y="284281"/>
            <a:ext cx="11159066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Teknisk support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5CB82A-B849-4C8F-9BC2-7934148D7B19}"/>
              </a:ext>
            </a:extLst>
          </p:cNvPr>
          <p:cNvSpPr>
            <a:spLocks noGrp="1"/>
          </p:cNvSpPr>
          <p:nvPr/>
        </p:nvSpPr>
        <p:spPr>
          <a:xfrm>
            <a:off x="514350" y="1467843"/>
            <a:ext cx="11159066" cy="46614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FI" dirty="1">
                <a:latin typeface="Verdana" panose="020B0604030504040204" pitchFamily="34" charset="0"/>
                <a:ea typeface="Verdana" panose="020B0604030504040204" pitchFamily="34" charset="0"/>
              </a:rPr>
              <a:t>Om du har tekniska problem under mötet kan du ta kontakt:</a:t>
            </a:r>
          </a:p>
          <a:p>
            <a:pPr marL="0" indent="0">
              <a:buNone/>
            </a:pPr>
            <a:r>
              <a:rPr lang="sv-FI" dirty="1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sv-FI" dirty="1">
                <a:latin typeface="Verdana" panose="020B0604030504040204" pitchFamily="34" charset="0"/>
                <a:ea typeface="Verdana" panose="020B0604030504040204" pitchFamily="34" charset="0"/>
              </a:rPr>
              <a:t>Per telefon 12345678</a:t>
            </a:r>
          </a:p>
          <a:p>
            <a:pPr marL="0" indent="0">
              <a:buNone/>
            </a:pPr>
            <a:r>
              <a:rPr lang="sv-FI" dirty="1">
                <a:latin typeface="Verdana" panose="020B0604030504040204" pitchFamily="34" charset="0"/>
                <a:ea typeface="Verdana" panose="020B0604030504040204" pitchFamily="34" charset="0"/>
              </a:rPr>
              <a:t>Per e-post: fornamn.efternamn@organisation.fi</a:t>
            </a:r>
          </a:p>
          <a:p>
            <a:pPr marL="0" indent="0">
              <a:buNone/>
            </a:pPr>
            <a:endParaRPr lang="fi-FI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sv-FI" dirty="1">
                <a:latin typeface="Verdana" panose="020B0604030504040204" pitchFamily="34" charset="0"/>
                <a:ea typeface="Verdana" panose="020B0604030504040204" pitchFamily="34" charset="0"/>
              </a:rPr>
              <a:t>(Eventuell bild på stödpersonen på denna diabild)</a:t>
            </a:r>
          </a:p>
        </p:txBody>
      </p:sp>
    </p:spTree>
    <p:extLst>
      <p:ext uri="{BB962C8B-B14F-4D97-AF65-F5344CB8AC3E}">
        <p14:creationId xmlns:p14="http://schemas.microsoft.com/office/powerpoint/2010/main" val="2793444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C14138B-D1DA-480E-85CD-EBD6CDB5195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</a:t>
            </a:r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 kör vi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D727A83-209D-45A4-8226-D3C8E600C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1234440"/>
            <a:ext cx="7802880" cy="4389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71298911-A7C5-4B8F-B24B-46FF05D51173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</p:spTree>
    <p:extLst>
      <p:ext uri="{BB962C8B-B14F-4D97-AF65-F5344CB8AC3E}">
        <p14:creationId xmlns:p14="http://schemas.microsoft.com/office/powerpoint/2010/main" val="2214518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578C7F38-C929-4D16-A62A-06CED0F38842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62B401D-0B10-4EDE-9844-B2EC3AB08AF3}"/>
              </a:ext>
            </a:extLst>
          </p:cNvPr>
          <p:cNvSpPr txBox="1"/>
          <p:nvPr/>
        </p:nvSpPr>
        <p:spPr>
          <a:xfrm>
            <a:off x="514350" y="284281"/>
            <a:ext cx="11159066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Mina styrkor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5CB82A-B849-4C8F-9BC2-7934148D7B19}"/>
              </a:ext>
            </a:extLst>
          </p:cNvPr>
          <p:cNvSpPr>
            <a:spLocks noGrp="1"/>
          </p:cNvSpPr>
          <p:nvPr/>
        </p:nvSpPr>
        <p:spPr>
          <a:xfrm>
            <a:off x="514350" y="1467843"/>
            <a:ext cx="11159066" cy="46614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FI" dirty="1" sz="2800">
                <a:latin typeface="Verdana" panose="020B0604030504040204" pitchFamily="34" charset="0"/>
                <a:ea typeface="Verdana" panose="020B0604030504040204" pitchFamily="34" charset="0"/>
              </a:rPr>
              <a:t>Namn och vilka förväntningar har du på kursen?</a:t>
            </a:r>
            <a:r>
              <a:rPr lang="sv-FI" dirty="1" sz="280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endParaRPr lang="fi-FI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v-FI" dirty="1" sz="2800">
                <a:latin typeface="Verdana" panose="020B0604030504040204" pitchFamily="34" charset="0"/>
                <a:ea typeface="Verdana" panose="020B0604030504040204" pitchFamily="34" charset="0"/>
              </a:rPr>
              <a:t>Vad är din styrka?</a:t>
            </a:r>
            <a:r>
              <a:rPr lang="sv-FI" dirty="1" sz="28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800">
                <a:latin typeface="Verdana" panose="020B0604030504040204" pitchFamily="34" charset="0"/>
                <a:ea typeface="Verdana" panose="020B0604030504040204" pitchFamily="34" charset="0"/>
              </a:rPr>
              <a:t>Något som du är bra på eller en egenskap som du upplever som din styrka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94990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CB898C4-09DE-410B-B862-ECE919C1C889}"/>
              </a:ext>
            </a:extLst>
          </p:cNvPr>
          <p:cNvSpPr txBox="1"/>
          <p:nvPr/>
        </p:nvSpPr>
        <p:spPr>
          <a:xfrm>
            <a:off x="514350" y="284281"/>
            <a:ext cx="11163300" cy="64633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Att stifta bekantskap, förväntningar och regler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9B11AB3-4DAA-4D9E-9B46-28F8628363B7}"/>
              </a:ext>
            </a:extLst>
          </p:cNvPr>
          <p:cNvSpPr txBox="1">
            <a:spLocks/>
          </p:cNvSpPr>
          <p:nvPr/>
        </p:nvSpPr>
        <p:spPr>
          <a:xfrm>
            <a:off x="514350" y="1674081"/>
            <a:ext cx="5580062" cy="40052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FI" dirty="1" sz="2000" b="1">
                <a:latin typeface="Verdana" panose="020B0604030504040204" pitchFamily="34" charset="0"/>
                <a:ea typeface="Verdana" panose="020B0604030504040204" pitchFamily="34" charset="0"/>
              </a:rPr>
              <a:t>Gruppregler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i-FI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Alla saker som behandlas är konfidentiella.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Utanför gruppen kan jag prata om saker som gäller mig själv eller som jag lärt mig.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Med tanke på gruppens funktion är det viktigt att engagera sig i gruppen och delta i dess verksamhet.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en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82F14ED-2DDC-4154-BC7B-672572C6F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872" y="1907316"/>
            <a:ext cx="5309486" cy="3538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977FD534-F95A-416B-93A2-A3FA00CD0893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</p:spTree>
    <p:extLst>
      <p:ext uri="{BB962C8B-B14F-4D97-AF65-F5344CB8AC3E}">
        <p14:creationId xmlns:p14="http://schemas.microsoft.com/office/powerpoint/2010/main" val="1560765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2308106-5A47-4677-A82F-5254F5EF29B4}"/>
              </a:ext>
            </a:extLst>
          </p:cNvPr>
          <p:cNvSpPr txBox="1"/>
          <p:nvPr/>
        </p:nvSpPr>
        <p:spPr>
          <a:xfrm>
            <a:off x="514350" y="284281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Vad är Verkkopuntari?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7574594-CB4A-4AAE-A8ED-221AA764721E}"/>
              </a:ext>
            </a:extLst>
          </p:cNvPr>
          <p:cNvSpPr txBox="1">
            <a:spLocks/>
          </p:cNvSpPr>
          <p:nvPr/>
        </p:nvSpPr>
        <p:spPr>
          <a:xfrm>
            <a:off x="514350" y="1812374"/>
            <a:ext cx="5580062" cy="345475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Ett program som stöd för viktkontroll och bestående livsstilsförändringar</a:t>
            </a:r>
          </a:p>
          <a:p>
            <a:pPr marL="0" indent="0">
              <a:buNone/>
            </a:pPr>
            <a:endParaRPr lang="fi-FI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Huvudteman är kost, motion och vila</a:t>
            </a:r>
          </a:p>
          <a:p>
            <a:pPr marL="0" indent="0">
              <a:buNone/>
            </a:pPr>
            <a:endParaRPr lang="fi-FI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I Verkkopuntari stöds var och ens sätt att äta, motionera och vila</a:t>
            </a:r>
          </a:p>
          <a:p>
            <a:endParaRPr lang="en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C2436D9-F0BD-483E-AFC1-0DA869347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1701622"/>
            <a:ext cx="5515738" cy="3676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5A15B041-DC4E-4AA7-9DCD-962C3166059F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</p:spTree>
    <p:extLst>
      <p:ext uri="{BB962C8B-B14F-4D97-AF65-F5344CB8AC3E}">
        <p14:creationId xmlns:p14="http://schemas.microsoft.com/office/powerpoint/2010/main" val="3386099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4350" y="284281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Verkkopuntaris innehåll</a:t>
            </a:r>
          </a:p>
        </p:txBody>
      </p:sp>
      <p:pic>
        <p:nvPicPr>
          <p:cNvPr id="5" name="Sisällön paikkamerkki 6">
            <a:extLst>
              <a:ext uri="{FF2B5EF4-FFF2-40B4-BE49-F238E27FC236}">
                <a16:creationId xmlns:a16="http://schemas.microsoft.com/office/drawing/2014/main" id="{2F5FC676-EDE8-4ADF-9697-18B8DF327D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2493"/>
          <a:stretch/>
        </p:blipFill>
        <p:spPr>
          <a:xfrm>
            <a:off x="1036337" y="1193016"/>
            <a:ext cx="10405978" cy="538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9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8B3B1BB633042A3660148A8B017F9" ma:contentTypeVersion="0" ma:contentTypeDescription="Create a new document." ma:contentTypeScope="" ma:versionID="66fb045980154bae914d49911b19a2b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2611170-24E4-4FF7-AC96-220031DB42CA}"/>
</file>

<file path=customXml/itemProps2.xml><?xml version="1.0" encoding="utf-8"?>
<ds:datastoreItem xmlns:ds="http://schemas.openxmlformats.org/officeDocument/2006/customXml" ds:itemID="{CD3F22F7-21F0-4371-A4F6-64BCACC9C658}"/>
</file>

<file path=customXml/itemProps3.xml><?xml version="1.0" encoding="utf-8"?>
<ds:datastoreItem xmlns:ds="http://schemas.openxmlformats.org/officeDocument/2006/customXml" ds:itemID="{C4252659-0DA5-46F6-A78C-4959E2BC5A21}"/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2116</Words>
  <Application>Microsoft Office PowerPoint</Application>
  <PresentationFormat>Laajakuva</PresentationFormat>
  <Paragraphs>348</Paragraphs>
  <Slides>33</Slides>
  <Notes>33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Verdana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Kirsi Järvinen</dc:creator>
  <cp:lastModifiedBy>Johanna Toivola</cp:lastModifiedBy>
  <cp:revision>34</cp:revision>
  <dcterms:created xsi:type="dcterms:W3CDTF">2020-04-23T05:12:49Z</dcterms:created>
  <dcterms:modified xsi:type="dcterms:W3CDTF">2021-08-27T08:36:13Z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0x010100B508B3B1BB633042A3660148A8B017F9</vt:lpwstr>
  </property>
</Properties>
</file>