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8" r:id="rId7"/>
    <p:sldId id="290" r:id="rId8"/>
    <p:sldId id="289" r:id="rId9"/>
    <p:sldId id="260" r:id="rId10"/>
    <p:sldId id="261" r:id="rId11"/>
    <p:sldId id="268" r:id="rId12"/>
    <p:sldId id="274" r:id="rId13"/>
    <p:sldId id="276" r:id="rId14"/>
    <p:sldId id="275" r:id="rId15"/>
    <p:sldId id="283" r:id="rId16"/>
    <p:sldId id="277" r:id="rId17"/>
    <p:sldId id="278" r:id="rId18"/>
    <p:sldId id="281" r:id="rId19"/>
    <p:sldId id="293" r:id="rId20"/>
    <p:sldId id="291" r:id="rId21"/>
    <p:sldId id="292" r:id="rId22"/>
    <p:sldId id="267" r:id="rId23"/>
    <p:sldId id="271" r:id="rId24"/>
    <p:sldId id="272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3392" autoAdjust="0"/>
  </p:normalViewPr>
  <p:slideViewPr>
    <p:cSldViewPr snapToGrid="0">
      <p:cViewPr varScale="1">
        <p:scale>
          <a:sx n="45" d="100"/>
          <a:sy n="45" d="100"/>
        </p:scale>
        <p:origin x="21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A8871-31C4-4F2A-9ABF-BB723D0923BA}" type="datetimeFigureOut">
              <a:rPr lang="fi-FI" smtClean="0"/>
              <a:t>27.8.2021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1307D-81D9-4C7B-B973-6E6C2C31537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068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3" Type="http://schemas.openxmlformats.org/officeDocument/2006/relationships/hyperlink" Target="http://www.verkkopuntari.fi/" TargetMode="External" /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1" sz="1200">
                <a:effectLst/>
                <a:latin typeface="+mn-lt"/>
                <a:ea typeface="+mn-ea"/>
                <a:cs typeface="+mn-cs"/>
              </a:rPr>
              <a:t>Välkommen, presentation av handledaren/handledarna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</a:t>
            </a:fld>
          </a:p>
        </p:txBody>
      </p:sp>
    </p:spTree>
    <p:extLst>
      <p:ext uri="{BB962C8B-B14F-4D97-AF65-F5344CB8AC3E}">
        <p14:creationId xmlns:p14="http://schemas.microsoft.com/office/powerpoint/2010/main" val="3210396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1"/>
              <a:t>När du har loggat in är du på hemsidan.</a:t>
            </a:r>
            <a:r>
              <a:rPr lang="sv-FI" dirty="1"/>
              <a:t> </a:t>
            </a:r>
          </a:p>
          <a:p>
            <a:r>
              <a:rPr lang="sv-FI" dirty="1"/>
              <a:t>Du kan gå tillbaka till hemsidan via äpplet.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10</a:t>
            </a:fld>
          </a:p>
        </p:txBody>
      </p:sp>
    </p:spTree>
    <p:extLst>
      <p:ext uri="{BB962C8B-B14F-4D97-AF65-F5344CB8AC3E}">
        <p14:creationId xmlns:p14="http://schemas.microsoft.com/office/powerpoint/2010/main" val="2669462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1" sz="1200"/>
              <a:t>Du hittar kursmaterialet på hemsidan.</a:t>
            </a:r>
          </a:p>
          <a:p>
            <a:endParaRPr lang="fi-FI" sz="1200" dirty="0"/>
          </a:p>
          <a:p>
            <a:r>
              <a:rPr lang="sv-FI" dirty="1" sz="1200"/>
              <a:t>Klicka på äpplet uppe i högra hörnet.</a:t>
            </a:r>
            <a:r>
              <a:rPr lang="sv-FI" dirty="1" sz="1200"/>
              <a:t> </a:t>
            </a:r>
          </a:p>
          <a:p>
            <a:r>
              <a:rPr lang="sv-FI" dirty="1" sz="1200"/>
              <a:t>Skrolla ner på sidan och välj din coachning.</a:t>
            </a:r>
            <a:r>
              <a:rPr lang="sv-FI" dirty="1" sz="1200"/>
              <a:t>   </a:t>
            </a:r>
          </a:p>
          <a:p>
            <a:endParaRPr lang="fi-FI" dirty="0"/>
          </a:p>
          <a:p>
            <a:r>
              <a:rPr lang="sv-FI" dirty="1"/>
              <a:t>Nytt material öppnas i Verkkopuntari under de första 11 veckorna.</a:t>
            </a:r>
          </a:p>
          <a:p>
            <a:endParaRPr lang="fi-FI" dirty="0"/>
          </a:p>
          <a:p>
            <a:r>
              <a:rPr lang="sv-FI" dirty="1"/>
              <a:t>Varje vecka innehåller information, motionstips, reflektionsfrågor och en frivillig veckouppgift.</a:t>
            </a:r>
            <a:r>
              <a:rPr lang="sv-FI" dirty="1"/>
              <a:t> </a:t>
            </a:r>
          </a:p>
          <a:p>
            <a:endParaRPr lang="fi-FI" dirty="0"/>
          </a:p>
          <a:p>
            <a:r>
              <a:rPr lang="sv-FI" dirty="1"/>
              <a:t>Under den första, femte och 11:e veckan kan du besvara enkäten ”Vad är ditt sätt att äta, motionera och vila?”</a:t>
            </a:r>
            <a:r>
              <a:rPr lang="sv-FI" dirty="1"/>
              <a:t> </a:t>
            </a:r>
            <a:r>
              <a:rPr lang="sv-FI" dirty="1"/>
              <a:t>om du vill.</a:t>
            </a:r>
            <a:r>
              <a:rPr lang="sv-FI" dirty="1"/>
              <a:t> </a:t>
            </a:r>
          </a:p>
          <a:p>
            <a:endParaRPr lang="fi-FI" dirty="0"/>
          </a:p>
          <a:p>
            <a:r>
              <a:rPr lang="sv-FI" dirty="1"/>
              <a:t>Under den andra veckan ställs ett mål.</a:t>
            </a:r>
            <a:r>
              <a:rPr lang="sv-FI" dirty="1"/>
              <a:t> </a:t>
            </a:r>
            <a:r>
              <a:rPr lang="sv-FI" dirty="1"/>
              <a:t>Målets granskas på nytt under vecka 5 och 11.</a:t>
            </a:r>
            <a:r>
              <a:rPr lang="sv-FI" dirty="1"/>
              <a:t>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11</a:t>
            </a:fld>
          </a:p>
        </p:txBody>
      </p:sp>
    </p:spTree>
    <p:extLst>
      <p:ext uri="{BB962C8B-B14F-4D97-AF65-F5344CB8AC3E}">
        <p14:creationId xmlns:p14="http://schemas.microsoft.com/office/powerpoint/2010/main" val="1637765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  <a:p>
            <a:r>
              <a:rPr lang="sv-FI" dirty="1"/>
              <a:t>Nytt material öppnas i Verkkopuntari under de första 11 veckorna.</a:t>
            </a:r>
          </a:p>
          <a:p>
            <a:endParaRPr lang="fi-FI" dirty="0"/>
          </a:p>
          <a:p>
            <a:r>
              <a:rPr lang="sv-FI" dirty="1"/>
              <a:t>Varje vecka innehåller information, motionstips, reflektionsfrågor och en frivillig veckouppgift.</a:t>
            </a:r>
            <a:r>
              <a:rPr lang="sv-FI" dirty="1"/>
              <a:t> </a:t>
            </a:r>
          </a:p>
          <a:p>
            <a:endParaRPr lang="fi-FI" dirty="0"/>
          </a:p>
          <a:p>
            <a:r>
              <a:rPr lang="sv-FI" dirty="1"/>
              <a:t>Under den första, femte och 11:e veckan kan du besvara enkäten ”Vad är ditt sätt att äta, motionera och vila?”</a:t>
            </a:r>
            <a:r>
              <a:rPr lang="sv-FI" dirty="1"/>
              <a:t> </a:t>
            </a:r>
            <a:r>
              <a:rPr lang="sv-FI" dirty="1"/>
              <a:t>om du vill.</a:t>
            </a:r>
            <a:r>
              <a:rPr lang="sv-FI" dirty="1"/>
              <a:t> </a:t>
            </a:r>
          </a:p>
          <a:p>
            <a:endParaRPr lang="fi-FI" dirty="0"/>
          </a:p>
          <a:p>
            <a:r>
              <a:rPr lang="sv-FI" dirty="1"/>
              <a:t>Under den andra veckan ställs ett mål.</a:t>
            </a:r>
            <a:r>
              <a:rPr lang="sv-FI" dirty="1"/>
              <a:t> </a:t>
            </a:r>
            <a:r>
              <a:rPr lang="sv-FI" dirty="1"/>
              <a:t>Målets granskas på nytt under vecka 5 och 11.</a:t>
            </a:r>
            <a:r>
              <a:rPr lang="sv-FI" dirty="1"/>
              <a:t>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12</a:t>
            </a:fld>
          </a:p>
        </p:txBody>
      </p:sp>
    </p:spTree>
    <p:extLst>
      <p:ext uri="{BB962C8B-B14F-4D97-AF65-F5344CB8AC3E}">
        <p14:creationId xmlns:p14="http://schemas.microsoft.com/office/powerpoint/2010/main" val="631365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1"/>
              <a:t>Om du vill kan du spara din motivation, motion och mängden och kvaliteten på din sömn under ”Egen uppföljning”.</a:t>
            </a:r>
          </a:p>
          <a:p>
            <a:r>
              <a:rPr lang="sv-FI" dirty="1"/>
              <a:t>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13</a:t>
            </a:fld>
          </a:p>
        </p:txBody>
      </p:sp>
    </p:spTree>
    <p:extLst>
      <p:ext uri="{BB962C8B-B14F-4D97-AF65-F5344CB8AC3E}">
        <p14:creationId xmlns:p14="http://schemas.microsoft.com/office/powerpoint/2010/main" val="1838843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1"/>
              <a:t>Handledningssamtalet är ett individuellt samtal mellan dig och din handledare.</a:t>
            </a:r>
            <a:r>
              <a:rPr lang="sv-FI" dirty="1"/>
              <a:t> </a:t>
            </a:r>
          </a:p>
          <a:p>
            <a:r>
              <a:rPr lang="sv-FI" dirty="1"/>
              <a:t>Här kan du diskutera och skicka dina hälsningar till din handledare.</a:t>
            </a:r>
            <a:r>
              <a:rPr lang="sv-FI" dirty="1"/>
              <a:t> </a:t>
            </a:r>
          </a:p>
          <a:p>
            <a:endParaRPr lang="fi-FI" dirty="0"/>
          </a:p>
          <a:p>
            <a:r>
              <a:rPr lang="sv-FI" dirty="1"/>
              <a:t>När du har skickat ett meddelande ser dina handledare ditt meddelande och du får ett svar inom en vecka.</a:t>
            </a:r>
            <a:r>
              <a:rPr lang="sv-FI" dirty="1"/>
              <a:t> </a:t>
            </a:r>
            <a:r>
              <a:rPr lang="sv-FI" dirty="1"/>
              <a:t>(om det passar för handledarna)</a:t>
            </a:r>
          </a:p>
          <a:p>
            <a:r>
              <a:rPr lang="sv-FI" dirty="1"/>
              <a:t>Handledningssamtalet står till ditt förfogande under de 12 första veckorna.</a:t>
            </a:r>
            <a:r>
              <a:rPr lang="sv-FI" dirty="1"/>
              <a:t> </a:t>
            </a:r>
          </a:p>
          <a:p>
            <a:endParaRPr lang="fi-FI" dirty="0"/>
          </a:p>
          <a:p>
            <a:endParaRPr lang="fi-FI" dirty="0"/>
          </a:p>
          <a:p>
            <a:r>
              <a:rPr lang="sv-FI" dirty="1"/>
              <a:t>I programmet öppnas också enkäter och uppgifter för att granska målet.</a:t>
            </a:r>
            <a:r>
              <a:rPr lang="sv-FI" dirty="1"/>
              <a:t> </a:t>
            </a:r>
            <a:r>
              <a:rPr lang="sv-FI" dirty="1"/>
              <a:t>Kom överens med din handledare om du vill ha automatisk respons eller endast när du ber om det under handledningssamtalet.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14</a:t>
            </a:fld>
          </a:p>
        </p:txBody>
      </p:sp>
    </p:spTree>
    <p:extLst>
      <p:ext uri="{BB962C8B-B14F-4D97-AF65-F5344CB8AC3E}">
        <p14:creationId xmlns:p14="http://schemas.microsoft.com/office/powerpoint/2010/main" val="3548937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1"/>
              <a:t>Du kan redigera dina uppgifter i rullgardinsmenyn som öppnas under ditt namn under "Profil”.</a:t>
            </a:r>
            <a:r>
              <a:rPr lang="sv-FI" dirty="1"/>
              <a:t> </a:t>
            </a:r>
            <a:r>
              <a:rPr lang="sv-FI" dirty="1"/>
              <a:t>Du kan redigera ditt användarnamn (=namnet som de andra deltagarna ser) eller lägga till en bild om du vill.</a:t>
            </a:r>
            <a:r>
              <a:rPr lang="sv-FI" dirty="1"/>
              <a:t> </a:t>
            </a:r>
          </a:p>
          <a:p>
            <a:endParaRPr lang="fi-FI" dirty="0"/>
          </a:p>
          <a:p>
            <a:r>
              <a:rPr lang="sv-FI" dirty="1"/>
              <a:t>Under ”Inställningar” kan du ändra ditt lösenord eller välja om du vill ha notifikationer i din e-post när du får ett meddelande i Verkkopuntari.</a:t>
            </a:r>
            <a:r>
              <a:rPr lang="sv-FI" dirty="1"/>
              <a:t>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15</a:t>
            </a:fld>
          </a:p>
        </p:txBody>
      </p:sp>
    </p:spTree>
    <p:extLst>
      <p:ext uri="{BB962C8B-B14F-4D97-AF65-F5344CB8AC3E}">
        <p14:creationId xmlns:p14="http://schemas.microsoft.com/office/powerpoint/2010/main" val="4024562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</a:pPr>
            <a:r>
              <a:rPr lang="sv-FI" dirty="1" sz="1200">
                <a:latin typeface="Verdana" panose="020B0604030504040204" pitchFamily="34" charset="0"/>
                <a:ea typeface="Verdana" panose="020B0604030504040204" pitchFamily="34" charset="0"/>
              </a:rPr>
              <a:t>Du kan skapa en genväg för Verkkopuntari på startvyn i din telefon, varvid Verkkopuntari-webbplatsen är tillgänglig som andra applikationer.</a:t>
            </a:r>
            <a:r>
              <a:rPr lang="sv-FI" dirty="1" sz="12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</a:pPr>
            <a:r>
              <a:rPr lang="sv-FI" dirty="1" sz="1200">
                <a:latin typeface="Verdana" panose="020B0604030504040204" pitchFamily="34" charset="0"/>
                <a:ea typeface="Verdana" panose="020B0604030504040204" pitchFamily="34" charset="0"/>
              </a:rPr>
              <a:t>Verkkopuntari har gjorts mobilresponsiv, dvs. vyn anpassar sig efter din enhet.</a:t>
            </a:r>
            <a:r>
              <a:rPr lang="sv-FI" dirty="1" sz="12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endParaRPr lang="fi-FI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endParaRPr lang="fi-FI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sv-FI" dirty="1" sz="1200">
                <a:latin typeface="Verdana" panose="020B0604030504040204" pitchFamily="34" charset="0"/>
                <a:ea typeface="Verdana" panose="020B0604030504040204" pitchFamily="34" charset="0"/>
              </a:rPr>
              <a:t>Gå till webbplatsen www.verkkopuntari.fi på din mobila enhet och välj ”logga in”.</a:t>
            </a:r>
            <a:r>
              <a:rPr lang="sv-FI" dirty="1" sz="12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1200">
                <a:latin typeface="Verdana" panose="020B0604030504040204" pitchFamily="34" charset="0"/>
                <a:ea typeface="Verdana" panose="020B0604030504040204" pitchFamily="34" charset="0"/>
              </a:rPr>
              <a:t>Välj de tre punkterna uppe i högra hörnet på inloggningssidan eller en motsvarande punkt.</a:t>
            </a:r>
            <a:r>
              <a:rPr lang="sv-FI" dirty="1" sz="12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endParaRPr lang="fi-FI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AutoNum type="arabicPeriod" startAt="2"/>
            </a:pPr>
            <a:r>
              <a:rPr lang="sv-FI" dirty="1" sz="1200">
                <a:latin typeface="Verdana" panose="020B0604030504040204" pitchFamily="34" charset="0"/>
                <a:ea typeface="Verdana" panose="020B0604030504040204" pitchFamily="34" charset="0"/>
              </a:rPr>
              <a:t>Välj ”lägg till startvyn” eller motsvarande funktion</a:t>
            </a: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AutoNum type="arabicPeriod" startAt="2"/>
            </a:pPr>
            <a:endParaRPr lang="fi-FI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AutoNum type="arabicPeriod" startAt="2"/>
            </a:pPr>
            <a:r>
              <a:rPr lang="sv-FI" dirty="1" sz="1200">
                <a:latin typeface="Verdana" panose="020B0604030504040204" pitchFamily="34" charset="0"/>
                <a:ea typeface="Verdana" panose="020B0604030504040204" pitchFamily="34" charset="0"/>
              </a:rPr>
              <a:t>Lägg till Verkkopuntari-ikonen till startvyn</a:t>
            </a: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AutoNum type="arabicPeriod" startAt="2"/>
            </a:pPr>
            <a:endParaRPr lang="fi-FI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AutoNum type="arabicPeriod" startAt="2"/>
            </a:pPr>
            <a:r>
              <a:rPr lang="sv-FI" dirty="1" sz="1200">
                <a:latin typeface="Verdana" panose="020B0604030504040204" pitchFamily="34" charset="0"/>
                <a:ea typeface="Verdana" panose="020B0604030504040204" pitchFamily="34" charset="0"/>
              </a:rPr>
              <a:t>I fortsättningen kommer du snabbare till Verkkopuntari via ikonen</a:t>
            </a:r>
            <a:r>
              <a:rPr lang="sv-FI" dirty="1" sz="12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16</a:t>
            </a:fld>
          </a:p>
        </p:txBody>
      </p:sp>
    </p:spTree>
    <p:extLst>
      <p:ext uri="{BB962C8B-B14F-4D97-AF65-F5344CB8AC3E}">
        <p14:creationId xmlns:p14="http://schemas.microsoft.com/office/powerpoint/2010/main" val="1790697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17</a:t>
            </a:fld>
          </a:p>
        </p:txBody>
      </p:sp>
    </p:spTree>
    <p:extLst>
      <p:ext uri="{BB962C8B-B14F-4D97-AF65-F5344CB8AC3E}">
        <p14:creationId xmlns:p14="http://schemas.microsoft.com/office/powerpoint/2010/main" val="1007720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18</a:t>
            </a:fld>
          </a:p>
        </p:txBody>
      </p:sp>
    </p:spTree>
    <p:extLst>
      <p:ext uri="{BB962C8B-B14F-4D97-AF65-F5344CB8AC3E}">
        <p14:creationId xmlns:p14="http://schemas.microsoft.com/office/powerpoint/2010/main" val="3392272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1"/>
              <a:t>Du kan använda detta känslokort även på andra ställen under mötet.</a:t>
            </a:r>
            <a:r>
              <a:rPr lang="sv-FI" dirty="1"/>
              <a:t>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19</a:t>
            </a:fld>
          </a:p>
        </p:txBody>
      </p:sp>
    </p:spTree>
    <p:extLst>
      <p:ext uri="{BB962C8B-B14F-4D97-AF65-F5344CB8AC3E}">
        <p14:creationId xmlns:p14="http://schemas.microsoft.com/office/powerpoint/2010/main" val="351985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 av mötets innehåll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2</a:t>
            </a:fld>
          </a:p>
        </p:txBody>
      </p:sp>
    </p:spTree>
    <p:extLst>
      <p:ext uri="{BB962C8B-B14F-4D97-AF65-F5344CB8AC3E}">
        <p14:creationId xmlns:p14="http://schemas.microsoft.com/office/powerpoint/2010/main" val="2287252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20</a:t>
            </a:fld>
          </a:p>
        </p:txBody>
      </p:sp>
    </p:spTree>
    <p:extLst>
      <p:ext uri="{BB962C8B-B14F-4D97-AF65-F5344CB8AC3E}">
        <p14:creationId xmlns:p14="http://schemas.microsoft.com/office/powerpoint/2010/main" val="1051558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21</a:t>
            </a:fld>
          </a:p>
        </p:txBody>
      </p:sp>
    </p:spTree>
    <p:extLst>
      <p:ext uri="{BB962C8B-B14F-4D97-AF65-F5344CB8AC3E}">
        <p14:creationId xmlns:p14="http://schemas.microsoft.com/office/powerpoint/2010/main" val="2364848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3</a:t>
            </a:fld>
          </a:p>
        </p:txBody>
      </p:sp>
    </p:spTree>
    <p:extLst>
      <p:ext uri="{BB962C8B-B14F-4D97-AF65-F5344CB8AC3E}">
        <p14:creationId xmlns:p14="http://schemas.microsoft.com/office/powerpoint/2010/main" val="2654502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4</a:t>
            </a:fld>
          </a:p>
        </p:txBody>
      </p:sp>
    </p:spTree>
    <p:extLst>
      <p:ext uri="{BB962C8B-B14F-4D97-AF65-F5344CB8AC3E}">
        <p14:creationId xmlns:p14="http://schemas.microsoft.com/office/powerpoint/2010/main" val="3305818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 av mötets innehåll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5</a:t>
            </a:fld>
          </a:p>
        </p:txBody>
      </p:sp>
    </p:spTree>
    <p:extLst>
      <p:ext uri="{BB962C8B-B14F-4D97-AF65-F5344CB8AC3E}">
        <p14:creationId xmlns:p14="http://schemas.microsoft.com/office/powerpoint/2010/main" val="234571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Berätta kort vad Verkkopuntari är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6</a:t>
            </a:fld>
          </a:p>
        </p:txBody>
      </p:sp>
    </p:spTree>
    <p:extLst>
      <p:ext uri="{BB962C8B-B14F-4D97-AF65-F5344CB8AC3E}">
        <p14:creationId xmlns:p14="http://schemas.microsoft.com/office/powerpoint/2010/main" val="307440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1"/>
              <a:t>Det ettåriga programmet är indelat i en 12 veckor lång handledd fas och en därpå följande underhållsfas.</a:t>
            </a:r>
          </a:p>
          <a:p>
            <a:endParaRPr lang="fi-FI" dirty="0"/>
          </a:p>
          <a:p>
            <a:pPr>
              <a:defRPr/>
            </a:pPr>
            <a:r>
              <a:rPr lang="sv-FI" dirty="1"/>
              <a:t>Deltagande i Verkkopuntari sker huvudsakligen på webben.</a:t>
            </a:r>
            <a:r>
              <a:rPr lang="sv-FI" dirty="1"/>
              <a:t> </a:t>
            </a:r>
            <a:r>
              <a:rPr lang="sv-FI" dirty="1"/>
              <a:t>Vi träffas också ansikte mot ansikte enligt överenskommelse.</a:t>
            </a:r>
            <a:r>
              <a:rPr lang="sv-FI" dirty="1"/>
              <a:t> 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  <a:p>
            <a:r>
              <a:rPr lang="sv-FI" dirty="1"/>
              <a:t>Du har möjlighet till individuell handledning under de tolv första veckorna.</a:t>
            </a:r>
            <a:r>
              <a:rPr lang="sv-FI" dirty="1"/>
              <a:t>  </a:t>
            </a:r>
          </a:p>
          <a:p>
            <a:r>
              <a:rPr lang="sv-FI" dirty="1"/>
              <a:t>Du har tillgång till programmaterialet i ett års tid.</a:t>
            </a:r>
            <a:r>
              <a:rPr lang="sv-FI" dirty="1"/>
              <a:t> 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7</a:t>
            </a:fld>
          </a:p>
        </p:txBody>
      </p:sp>
    </p:spTree>
    <p:extLst>
      <p:ext uri="{BB962C8B-B14F-4D97-AF65-F5344CB8AC3E}">
        <p14:creationId xmlns:p14="http://schemas.microsoft.com/office/powerpoint/2010/main" val="1878403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8</a:t>
            </a:fld>
          </a:p>
        </p:txBody>
      </p:sp>
    </p:spTree>
    <p:extLst>
      <p:ext uri="{BB962C8B-B14F-4D97-AF65-F5344CB8AC3E}">
        <p14:creationId xmlns:p14="http://schemas.microsoft.com/office/powerpoint/2010/main" val="1490501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sv-FI" dirty="1" sz="1200">
                <a:latin typeface="Verdana" panose="020B0604030504040204" pitchFamily="34" charset="0"/>
                <a:ea typeface="Verdana" panose="020B0604030504040204" pitchFamily="34" charset="0"/>
              </a:rPr>
              <a:t>I framtiden kan du logga in: </a:t>
            </a:r>
            <a:r>
              <a:rPr lang="sv-FI" dirty="1" sz="120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www.verkkopuntari.fi</a:t>
            </a:r>
            <a:r>
              <a:rPr lang="sv-FI" dirty="1" sz="1200">
                <a:latin typeface="Verdana" panose="020B0604030504040204" pitchFamily="34" charset="0"/>
                <a:ea typeface="Verdana" panose="020B0604030504040204" pitchFamily="34" charset="0"/>
              </a:rPr>
              <a:t>, ”Logga in” uppe i högra hörnet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9</a:t>
            </a:fld>
          </a:p>
        </p:txBody>
      </p:sp>
    </p:spTree>
    <p:extLst>
      <p:ext uri="{BB962C8B-B14F-4D97-AF65-F5344CB8AC3E}">
        <p14:creationId xmlns:p14="http://schemas.microsoft.com/office/powerpoint/2010/main" val="390512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567A0B-2FEE-4ED3-BF82-D0B1FB59B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41644E6-EA59-403D-8AFD-CE61E4DA9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42C32B6-217A-467E-A148-6528E4C43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27.8.2021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E463B4-6C3C-41A2-B517-877E259C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216842-416E-4A8C-89BB-830A0BA1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385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CBE237-F9D7-413D-9EF6-1412A34DB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EB854B8-0477-4367-A60F-0ED5A4925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B7D9B8-2F6C-4C3E-9F1B-DC099A94F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27.8.2021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0AE60A-B0A0-4583-91F2-95AC4D42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3E7214-E5DD-4DD2-B2BB-CAF448ED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452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269C698-0171-4238-A018-F91543EF66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CE76F70-ABA9-4579-B1E8-ADFC2DEB7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AFDE14-7A23-474D-B597-C67236953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27.8.2021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B70A61-C3BA-4E07-963A-C8D6F4F1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979CC2-E878-4630-8562-7068CE86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980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226D7B-F569-41C5-9BEC-630CA32E2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404174-0919-4F30-B8A9-69CCB04D8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122589-0810-4686-AD29-72D66B07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27.8.2021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EAE28C-3067-454C-A906-4F78CEB95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09AC4A-BAEE-46D0-9D48-126A6586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587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BA4D6D-AC55-4304-A52F-5D0CD93C9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F270076-13D4-4D5C-922B-C5211B694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9F45BF-EB45-4B57-A149-66335EEC4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27.8.2021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B8206E-D0FB-4DF9-A554-90A266E5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525C91-DAD6-4FF6-84BD-63ECA77E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715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2CD7FB-FB6E-4306-808A-3D7609F7D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A1A9DF-A418-46C8-ABDD-F8AD58064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7DE8E48-B7B3-437C-AFAC-044216CBB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4C3823F-A5EE-4370-A3F1-07460DA8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27.8.2021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5F0C185-605D-411B-8565-6DC400BE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D1B7DA-2C4D-4DCD-9DD8-C5F8404C9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954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CF6DC9-A84A-43D0-B6D4-0E9270EA7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831203-38E2-48B5-8C8B-20C60D038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706CA2-75A9-44D0-ACDF-7C3A9775E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718DF28-5257-48A4-B113-C9795A84E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240A5C1-E00D-473D-AEF1-432DEC6D5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10B9D60-4B49-4418-B61D-CC376E7D1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27.8.2021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911B529-BB69-46E4-97D5-278F22FCA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FE0AF98-09DB-40DC-B6DD-E2DEE546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436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ABA8CB-DD92-441D-BDEE-660FBC4AF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DF58BA7-AA2D-4951-8A6E-03BDB817E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27.8.2021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964B7BA-6AA1-44C3-BF6C-76736BDCC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4EFB26-B54D-4176-A5CB-9832CD7E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163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B0FAE3C-0F7E-4EEA-9B0A-B79C46AF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27.8.2021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5B653E6-4DE2-4057-A0F7-E7953D766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5CFEDFD-FE2E-47C3-B79B-D83D162B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265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6AB4A3-CFF8-434D-B7ED-0D22B061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C66CC8-33CF-4DA3-93AF-9BEF4F49B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66E69E5-5CD6-4AB1-9A6D-770E3FA9C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7FD720D-AD83-4AF7-96C9-530B92B07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27.8.2021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22B23E6-EBC4-4A5B-82DB-3E2EE9F0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496EA4F-4711-4F60-BE38-C03CE36D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697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275A97-AF3D-426C-B9FE-667B49771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CD60AAC-C42A-4D1C-889D-24AF20D1B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B3B71F0-92FE-41F7-8C1D-2681FE4A3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C0E7DE7-E701-4B40-827E-06A8CD4E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27.8.2021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539A41-9E34-4D8A-A1D9-E63EE154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B823E80-2482-41F7-9C68-1F22C117B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989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0FB4578-067C-4C48-9D67-60CEF778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67BCE6-6E0D-4BC0-ADAB-65041A54F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D16BB6-4F78-4D57-802E-12C5DB09F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1A497-ECF2-4F08-A239-9FB73662D252}" type="datetimeFigureOut">
              <a:rPr lang="fi-FI" smtClean="0"/>
              <a:t>27.8.2021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2FD7D7-9903-44BA-8145-9CF5D1226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4844253-3C94-4127-B42D-3DEE7300F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779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/Relationships>
</file>

<file path=ppt/slides/_rels/slide12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png" /></Relationships>
</file>

<file path=ppt/slides/_rels/slide13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0.png" /></Relationships>
</file>

<file path=ppt/slides/_rels/slide14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/Relationships>
</file>

<file path=ppt/slides/_rels/slide15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png" /></Relationships>
</file>

<file path=ppt/slides/_rels/slide16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3.png" /></Relationships>
</file>

<file path=ppt/slides/_rels/slide17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7.xml" /></Relationships>
</file>

<file path=ppt/slides/_rels/slide18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7.xml" /></Relationships>
</file>

<file path=ppt/slides/_rels/slide19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7.xml" /></Relationships>
</file>

<file path=ppt/slides/_rels/slide2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20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7.xml" /></Relationships>
</file>

<file path=ppt/slides/_rels/slide21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jpg" /></Relationships>
</file>

<file path=ppt/slides/_rels/slide3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jpg" /></Relationships>
</file>

<file path=ppt/slides/_rels/slide4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5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6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g" /></Relationships>
</file>

<file path=ppt/slides/_rels/slide7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8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Relationship Id="rId5" Type="http://schemas.openxmlformats.org/officeDocument/2006/relationships/hyperlink" Target="http://www.verkkopuntari.fi/" TargetMode="External" /><Relationship Id="rId4" Type="http://schemas.openxmlformats.org/officeDocument/2006/relationships/hyperlink" Target="mailto:verkkopuntari@sydan.fi" TargetMode="External" /></Relationships>
</file>

<file path=ppt/slides/_rels/slide9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EFC86BB0-8349-45A1-AF78-2E99A4BFE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11" y="722153"/>
            <a:ext cx="5714869" cy="2296255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F889F61-2F2E-4A87-A2B7-5C82CC11CA07}"/>
              </a:ext>
            </a:extLst>
          </p:cNvPr>
          <p:cNvSpPr txBox="1"/>
          <p:nvPr/>
        </p:nvSpPr>
        <p:spPr>
          <a:xfrm>
            <a:off x="3703224" y="3018408"/>
            <a:ext cx="2805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6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30B0D2C3-F189-400D-B04B-B8280233410D}"/>
              </a:ext>
            </a:extLst>
          </p:cNvPr>
          <p:cNvSpPr/>
          <p:nvPr/>
        </p:nvSpPr>
        <p:spPr>
          <a:xfrm>
            <a:off x="0" y="4495626"/>
            <a:ext cx="12192000" cy="1157591"/>
          </a:xfrm>
          <a:prstGeom prst="rect">
            <a:avLst/>
          </a:prstGeom>
          <a:solidFill>
            <a:srgbClr val="007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Välkommen till den individuella handledningen!</a:t>
            </a:r>
          </a:p>
        </p:txBody>
      </p:sp>
    </p:spTree>
    <p:extLst>
      <p:ext uri="{BB962C8B-B14F-4D97-AF65-F5344CB8AC3E}">
        <p14:creationId xmlns:p14="http://schemas.microsoft.com/office/powerpoint/2010/main" val="3110411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2233" y="187032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Hemsida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7B1DB6C-C7B1-48E1-9A13-25153A142122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21E2992-C5B7-45D6-9FF8-0E77EC8EC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84" y="1247338"/>
            <a:ext cx="7604540" cy="490926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4FCE0EE2-7CEE-4FC5-84AA-891C98B66CA7}"/>
              </a:ext>
            </a:extLst>
          </p:cNvPr>
          <p:cNvSpPr txBox="1"/>
          <p:nvPr/>
        </p:nvSpPr>
        <p:spPr>
          <a:xfrm>
            <a:off x="9406639" y="1887386"/>
            <a:ext cx="20972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2400"/>
              <a:t>När du har loggat in är du på hemsidan.</a:t>
            </a:r>
          </a:p>
          <a:p>
            <a:r>
              <a:rPr lang="sv-FI" dirty="1" sz="2400"/>
              <a:t> </a:t>
            </a:r>
          </a:p>
          <a:p>
            <a:r>
              <a:rPr lang="sv-FI" dirty="1" sz="2400"/>
              <a:t>Du kan gå tillbaka till hemsidan via äpplet.</a:t>
            </a:r>
          </a:p>
        </p:txBody>
      </p:sp>
    </p:spTree>
    <p:extLst>
      <p:ext uri="{BB962C8B-B14F-4D97-AF65-F5344CB8AC3E}">
        <p14:creationId xmlns:p14="http://schemas.microsoft.com/office/powerpoint/2010/main" val="2920761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2233" y="187032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Material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E14C96C-6B68-49ED-90C4-0C5CE5BFA7DE}"/>
              </a:ext>
            </a:extLst>
          </p:cNvPr>
          <p:cNvSpPr txBox="1"/>
          <p:nvPr/>
        </p:nvSpPr>
        <p:spPr>
          <a:xfrm>
            <a:off x="6093883" y="1490008"/>
            <a:ext cx="72714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2400"/>
              <a:t>Du hittar kursmaterialet på hemsidan.</a:t>
            </a:r>
          </a:p>
          <a:p>
            <a:endParaRPr lang="fi-FI" sz="2400" dirty="0"/>
          </a:p>
          <a:p>
            <a:r>
              <a:rPr lang="sv-FI" dirty="1" sz="2400"/>
              <a:t>Klicka på äpplet uppe i högra hörnet.</a:t>
            </a:r>
            <a:r>
              <a:rPr lang="sv-FI" dirty="1" sz="2400"/>
              <a:t> </a:t>
            </a:r>
          </a:p>
          <a:p>
            <a:r>
              <a:rPr lang="sv-FI" dirty="1" sz="2400"/>
              <a:t>Skrolla ner på sidan och välj din coachning.</a:t>
            </a:r>
            <a:r>
              <a:rPr lang="sv-FI" dirty="1" sz="2400"/>
              <a:t>   </a:t>
            </a:r>
          </a:p>
          <a:p>
            <a:endParaRPr lang="fi-FI" sz="24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9B61CCA-437A-4FE5-81A4-D1B92A988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95" y="1229819"/>
            <a:ext cx="4409149" cy="531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2233" y="187032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Material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2D467D5-6C45-42AE-AA9A-A7B399705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04" y="1118791"/>
            <a:ext cx="4453729" cy="232343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B49A435-B499-4BC9-971D-E1F7F49E18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98"/>
          <a:stretch/>
        </p:blipFill>
        <p:spPr>
          <a:xfrm>
            <a:off x="7759057" y="956473"/>
            <a:ext cx="2981649" cy="2650327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0BC83FFC-9719-4EFF-87AD-ADE064D943F3}"/>
              </a:ext>
            </a:extLst>
          </p:cNvPr>
          <p:cNvSpPr txBox="1"/>
          <p:nvPr/>
        </p:nvSpPr>
        <p:spPr>
          <a:xfrm>
            <a:off x="660137" y="3626051"/>
            <a:ext cx="114682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/>
              <a:t>Nytt material öppnas i Verkkopuntari under de första 11 veckorna.</a:t>
            </a:r>
          </a:p>
          <a:p>
            <a:endParaRPr lang="fi-FI" dirty="0"/>
          </a:p>
          <a:p>
            <a:r>
              <a:rPr lang="sv-FI" dirty="1"/>
              <a:t>Varje vecka innehåller information, motionstips, reflektionsfrågor och en frivillig veckouppgift.</a:t>
            </a:r>
            <a:r>
              <a:rPr lang="sv-FI" dirty="1"/>
              <a:t> </a:t>
            </a:r>
          </a:p>
          <a:p>
            <a:endParaRPr lang="fi-FI" dirty="0"/>
          </a:p>
          <a:p>
            <a:r>
              <a:rPr lang="sv-FI" dirty="1"/>
              <a:t>Under den första, femte och 11:e veckan kan du besvara enkäten ”Vad är ditt sätt att äta, motionera och vila?”</a:t>
            </a:r>
            <a:r>
              <a:rPr lang="sv-FI" dirty="1"/>
              <a:t> </a:t>
            </a:r>
            <a:r>
              <a:rPr lang="sv-FI" dirty="1"/>
              <a:t>om du vill.</a:t>
            </a:r>
            <a:r>
              <a:rPr lang="sv-FI" dirty="1"/>
              <a:t> </a:t>
            </a:r>
          </a:p>
          <a:p>
            <a:endParaRPr lang="fi-FI" dirty="0"/>
          </a:p>
          <a:p>
            <a:r>
              <a:rPr lang="sv-FI" dirty="1"/>
              <a:t>Under den andra veckan ställs ett mål.</a:t>
            </a:r>
            <a:r>
              <a:rPr lang="sv-FI" dirty="1"/>
              <a:t> </a:t>
            </a:r>
            <a:r>
              <a:rPr lang="sv-FI" dirty="1"/>
              <a:t>Målets granskas på nytt under vecka 5 och 11.</a:t>
            </a:r>
            <a:r>
              <a:rPr lang="sv-FI" dirty="1"/>
              <a:t> </a:t>
            </a:r>
          </a:p>
          <a:p>
            <a:endParaRPr lang="fi-FI" dirty="0"/>
          </a:p>
          <a:p>
            <a:r>
              <a:rPr lang="sv-FI" dirty="1"/>
              <a:t>Vi kommer överens om huruvida du automatiskt vill ha respons på enkäter och mål-avsnittet eller om du ber om dem vid behov vid handledningssamtalet.</a:t>
            </a:r>
            <a:r>
              <a:rPr lang="sv-FI" dirty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0969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2233" y="187032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Egen uppföljning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C0CAF87-DCC9-4A3D-8CE8-F105739AE3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0872" b="-2927"/>
          <a:stretch/>
        </p:blipFill>
        <p:spPr>
          <a:xfrm>
            <a:off x="1969550" y="1063787"/>
            <a:ext cx="5962854" cy="564524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7DD0F1B8-7762-4252-B5C6-B1EEE8D99B18}"/>
              </a:ext>
            </a:extLst>
          </p:cNvPr>
          <p:cNvSpPr txBox="1"/>
          <p:nvPr/>
        </p:nvSpPr>
        <p:spPr>
          <a:xfrm>
            <a:off x="8656304" y="2167463"/>
            <a:ext cx="229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2400"/>
              <a:t>Om du vill kan du spara din motivation, motion och mängden och kvaliteten på din sömn under ”Egen uppföljning”.</a:t>
            </a:r>
          </a:p>
        </p:txBody>
      </p:sp>
    </p:spTree>
    <p:extLst>
      <p:ext uri="{BB962C8B-B14F-4D97-AF65-F5344CB8AC3E}">
        <p14:creationId xmlns:p14="http://schemas.microsoft.com/office/powerpoint/2010/main" val="944743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493572" y="205693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Handledningssamtal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0CADE5E-EB75-4242-AAA5-89C056B1F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52" y="1335772"/>
            <a:ext cx="7157509" cy="473343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D874C6C-978B-471A-8756-06BE8299D616}"/>
              </a:ext>
            </a:extLst>
          </p:cNvPr>
          <p:cNvSpPr txBox="1"/>
          <p:nvPr/>
        </p:nvSpPr>
        <p:spPr>
          <a:xfrm>
            <a:off x="8098950" y="1254921"/>
            <a:ext cx="35579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2400"/>
              <a:t>Handledningssamtalet är ett individuellt samtal mellan dig och din handledare.</a:t>
            </a:r>
            <a:r>
              <a:rPr lang="sv-FI" dirty="1" sz="2400"/>
              <a:t> </a:t>
            </a:r>
          </a:p>
          <a:p>
            <a:endParaRPr lang="fi-FI" sz="2400" dirty="0"/>
          </a:p>
          <a:p>
            <a:r>
              <a:rPr lang="sv-FI" dirty="1" sz="2400"/>
              <a:t>Här kan du diskutera och skicka dina hälsningar till din handledare.</a:t>
            </a:r>
            <a:r>
              <a:rPr lang="sv-FI" dirty="1" sz="2400"/>
              <a:t> </a:t>
            </a:r>
          </a:p>
          <a:p>
            <a:endParaRPr lang="fi-FI" sz="2400" dirty="0"/>
          </a:p>
          <a:p>
            <a:r>
              <a:rPr lang="sv-FI" dirty="1" sz="2400"/>
              <a:t>Handledningssamtalet står till ditt förfogande under de 12 första veckorna.</a:t>
            </a:r>
            <a:r>
              <a:rPr lang="sv-FI" dirty="1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9854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493572" y="205693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Mina uppgifter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DCD75D8-BE39-46B4-8C66-18808A0E8691}"/>
              </a:ext>
            </a:extLst>
          </p:cNvPr>
          <p:cNvSpPr txBox="1"/>
          <p:nvPr/>
        </p:nvSpPr>
        <p:spPr>
          <a:xfrm>
            <a:off x="3937519" y="2976465"/>
            <a:ext cx="629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/>
              <a:t>dsdsdsdsd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EFA9704-FBD0-424E-805D-96AADED9F3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825"/>
          <a:stretch/>
        </p:blipFill>
        <p:spPr>
          <a:xfrm>
            <a:off x="516467" y="1526916"/>
            <a:ext cx="5095023" cy="428702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5C5AEFDB-7839-48E7-998B-481375821D7B}"/>
              </a:ext>
            </a:extLst>
          </p:cNvPr>
          <p:cNvSpPr txBox="1"/>
          <p:nvPr/>
        </p:nvSpPr>
        <p:spPr>
          <a:xfrm>
            <a:off x="6307494" y="2032819"/>
            <a:ext cx="53680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2400"/>
              <a:t>Du kan redigera dina uppgifter i rullgardinsmenyn som öppnas under ditt namn under "Profil”.</a:t>
            </a:r>
            <a:r>
              <a:rPr lang="sv-FI" dirty="1" sz="2400"/>
              <a:t> </a:t>
            </a:r>
            <a:r>
              <a:rPr lang="sv-FI" dirty="1" sz="2400"/>
              <a:t>Du kan redigera ditt användarnamn (=namnet som de andra deltagarna ser) eller lägga till en bild om du vill.</a:t>
            </a:r>
            <a:r>
              <a:rPr lang="sv-FI" dirty="1" sz="2400"/>
              <a:t> </a:t>
            </a:r>
          </a:p>
          <a:p>
            <a:endParaRPr lang="fi-FI" sz="2400" dirty="0"/>
          </a:p>
          <a:p>
            <a:r>
              <a:rPr lang="sv-FI" dirty="1" sz="2400"/>
              <a:t>Under ”Inställningar” kan du ändra ditt lösenord eller välja om du vill ha notifikationer i din e-post när du får ett meddelande via Verkkopuntari.</a:t>
            </a:r>
            <a:r>
              <a:rPr lang="sv-FI" dirty="1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0589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493572" y="205693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Så installerar du Verkkopuntari-”appen”: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F0CC093-B4C7-4AFB-8792-BD296D606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71" y="1269707"/>
            <a:ext cx="11163301" cy="515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7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78C7F38-C929-4D16-A62A-06CED0F38842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62B401D-0B10-4EDE-9844-B2EC3AB08AF3}"/>
              </a:ext>
            </a:extLst>
          </p:cNvPr>
          <p:cNvSpPr txBox="1"/>
          <p:nvPr/>
        </p:nvSpPr>
        <p:spPr>
          <a:xfrm>
            <a:off x="514350" y="3122973"/>
            <a:ext cx="11159066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3.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Plan för fortsättningen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5CB82A-B849-4C8F-9BC2-7934148D7B19}"/>
              </a:ext>
            </a:extLst>
          </p:cNvPr>
          <p:cNvSpPr>
            <a:spLocks noGrp="1"/>
          </p:cNvSpPr>
          <p:nvPr/>
        </p:nvSpPr>
        <p:spPr>
          <a:xfrm>
            <a:off x="514350" y="1467843"/>
            <a:ext cx="11159066" cy="4661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1707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78C7F38-C929-4D16-A62A-06CED0F38842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62B401D-0B10-4EDE-9844-B2EC3AB08AF3}"/>
              </a:ext>
            </a:extLst>
          </p:cNvPr>
          <p:cNvSpPr txBox="1"/>
          <p:nvPr/>
        </p:nvSpPr>
        <p:spPr>
          <a:xfrm>
            <a:off x="514350" y="284281"/>
            <a:ext cx="11159066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Vad händer härnäst?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5CB82A-B849-4C8F-9BC2-7934148D7B19}"/>
              </a:ext>
            </a:extLst>
          </p:cNvPr>
          <p:cNvSpPr>
            <a:spLocks noGrp="1"/>
          </p:cNvSpPr>
          <p:nvPr/>
        </p:nvSpPr>
        <p:spPr>
          <a:xfrm>
            <a:off x="514350" y="2060510"/>
            <a:ext cx="11159066" cy="4661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FI" dirty="1" sz="2800"/>
              <a:t>Vad kunde du ta tag i först?</a:t>
            </a:r>
            <a:r>
              <a:rPr lang="sv-FI" dirty="1" sz="2800"/>
              <a:t> </a:t>
            </a:r>
          </a:p>
          <a:p>
            <a:pPr marL="0" indent="0">
              <a:buNone/>
            </a:pPr>
            <a:r>
              <a:rPr lang="sv-FI" dirty="1" sz="2800"/>
              <a:t>Vilken ändring är lättast att genomföra?</a:t>
            </a:r>
            <a:r>
              <a:rPr lang="sv-FI" dirty="1" sz="2800"/>
              <a:t> </a:t>
            </a:r>
          </a:p>
          <a:p>
            <a:pPr marL="0" indent="0">
              <a:buNone/>
            </a:pPr>
            <a:r>
              <a:rPr lang="sv-FI" dirty="1" sz="2800"/>
              <a:t>Behöver du hjälp med något?</a:t>
            </a:r>
            <a:r>
              <a:rPr lang="sv-FI" dirty="1" sz="2800"/>
              <a:t> </a:t>
            </a:r>
          </a:p>
          <a:p>
            <a:pPr marL="0" indent="0">
              <a:buNone/>
            </a:pPr>
            <a:r>
              <a:rPr lang="sv-FI" dirty="1" sz="2800"/>
              <a:t>Hur viktig anser du att ändringen är på skalan 0–10?</a:t>
            </a:r>
            <a:r>
              <a:rPr lang="sv-FI" dirty="1" sz="2800"/>
              <a:t> </a:t>
            </a:r>
          </a:p>
          <a:p>
            <a:pPr marL="0" indent="0">
              <a:buNone/>
            </a:pPr>
            <a:r>
              <a:rPr lang="sv-FI" dirty="1" sz="2800"/>
              <a:t>Varför valde du just detta nummer?</a:t>
            </a:r>
            <a:r>
              <a:rPr lang="sv-FI" dirty="1" sz="2800"/>
              <a:t> </a:t>
            </a:r>
          </a:p>
          <a:p>
            <a:pPr marL="0" indent="0">
              <a:buNone/>
            </a:pPr>
            <a:r>
              <a:rPr lang="sv-FI" dirty="1" sz="2800"/>
              <a:t>Sammanfattning</a:t>
            </a:r>
          </a:p>
          <a:p>
            <a:pPr marL="0" indent="0"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05539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4350" y="284281"/>
            <a:ext cx="11163300" cy="1446550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Hur känns det?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Välj ett nummer och berätta varför du valde just det numret.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7443BB7-35AF-4761-A278-D25E74592C97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6152913-C595-4B19-80C8-C0EDE09FD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7"/>
          <a:stretch/>
        </p:blipFill>
        <p:spPr bwMode="auto">
          <a:xfrm>
            <a:off x="1772817" y="1853895"/>
            <a:ext cx="9415948" cy="471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6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78C7F38-C929-4D16-A62A-06CED0F38842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62B401D-0B10-4EDE-9844-B2EC3AB08AF3}"/>
              </a:ext>
            </a:extLst>
          </p:cNvPr>
          <p:cNvSpPr txBox="1"/>
          <p:nvPr/>
        </p:nvSpPr>
        <p:spPr>
          <a:xfrm>
            <a:off x="514350" y="284281"/>
            <a:ext cx="11159066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Dagens program: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5CB82A-B849-4C8F-9BC2-7934148D7B19}"/>
              </a:ext>
            </a:extLst>
          </p:cNvPr>
          <p:cNvSpPr>
            <a:spLocks noGrp="1"/>
          </p:cNvSpPr>
          <p:nvPr/>
        </p:nvSpPr>
        <p:spPr>
          <a:xfrm>
            <a:off x="514350" y="1467843"/>
            <a:ext cx="11159066" cy="4661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1.</a:t>
            </a: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NU KÖR VI!</a:t>
            </a:r>
          </a:p>
          <a:p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Vilka förväntningar har du?</a:t>
            </a: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marL="0" indent="0">
              <a:buNone/>
            </a:pPr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2.</a:t>
            </a: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FRÅN TANKE TILL HANDLING!</a:t>
            </a:r>
          </a:p>
          <a:p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Information om deltagandet</a:t>
            </a: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Så använder du Verkkopuntari</a:t>
            </a: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marL="0" indent="0">
              <a:buNone/>
            </a:pPr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3.</a:t>
            </a: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PLAN FÖR FORTSÄTTNINGEN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702449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4350" y="284281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Nu kör vi!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45CD45F-5027-4BCB-91CE-8D79568991BF}"/>
              </a:ext>
            </a:extLst>
          </p:cNvPr>
          <p:cNvSpPr txBox="1"/>
          <p:nvPr/>
        </p:nvSpPr>
        <p:spPr>
          <a:xfrm>
            <a:off x="514350" y="1519426"/>
            <a:ext cx="104397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2800">
                <a:latin typeface="Verdana" panose="020B0604030504040204" pitchFamily="34" charset="0"/>
                <a:ea typeface="Verdana" panose="020B0604030504040204" pitchFamily="34" charset="0"/>
              </a:rPr>
              <a:t>Ungefär fem veckor från starten,     .</a:t>
            </a:r>
            <a:r>
              <a:rPr lang="sv-FI" dirty="1" sz="2800"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  <a:r>
              <a:rPr lang="sv-FI" dirty="1" sz="2800">
                <a:latin typeface="Verdana" panose="020B0604030504040204" pitchFamily="34" charset="0"/>
                <a:ea typeface="Verdana" panose="020B0604030504040204" pitchFamily="34" charset="0"/>
              </a:rPr>
              <a:t>.2021 kl.           träffas vi / ringer jag dig / håller vi ett distansmöte.</a:t>
            </a:r>
            <a:r>
              <a:rPr lang="sv-FI" dirty="1" sz="28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800">
                <a:latin typeface="Verdana" panose="020B0604030504040204" pitchFamily="34" charset="0"/>
                <a:ea typeface="Verdana" panose="020B0604030504040204" pitchFamily="34" charset="0"/>
              </a:rPr>
              <a:t>Då pratar vi om hur det går för dig och vilka planer du har för framtiden.</a:t>
            </a:r>
            <a:r>
              <a:rPr lang="sv-FI" dirty="1" sz="28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fi-FI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v-FI" dirty="1" sz="2800">
                <a:latin typeface="Verdana" panose="020B0604030504040204" pitchFamily="34" charset="0"/>
                <a:ea typeface="Verdana" panose="020B0604030504040204" pitchFamily="34" charset="0"/>
              </a:rPr>
              <a:t>Under vecka 12 avslutas programmets s.k. handledda fas.</a:t>
            </a:r>
            <a:r>
              <a:rPr lang="sv-FI" dirty="1" sz="28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800">
                <a:latin typeface="Verdana" panose="020B0604030504040204" pitchFamily="34" charset="0"/>
                <a:ea typeface="Verdana" panose="020B0604030504040204" pitchFamily="34" charset="0"/>
              </a:rPr>
              <a:t>Då,       .</a:t>
            </a:r>
            <a:r>
              <a:rPr lang="sv-FI" dirty="1" sz="2800"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sv-FI" dirty="1" sz="2800">
                <a:latin typeface="Verdana" panose="020B0604030504040204" pitchFamily="34" charset="0"/>
                <a:ea typeface="Verdana" panose="020B0604030504040204" pitchFamily="34" charset="0"/>
              </a:rPr>
              <a:t>.2021  kl.       har vi det överenskomna mötet/samtalet/distansmötet och kommer överens om planerna för fortsättningen.</a:t>
            </a:r>
            <a:r>
              <a:rPr lang="sv-FI" dirty="1" sz="28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fi-FI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v-FI" dirty="1" sz="2800">
                <a:latin typeface="Verdana" panose="020B0604030504040204" pitchFamily="34" charset="0"/>
                <a:ea typeface="Verdana" panose="020B0604030504040204" pitchFamily="34" charset="0"/>
              </a:rPr>
              <a:t>Du har tillgång till programmaterialet i ett års tid.</a:t>
            </a:r>
            <a:r>
              <a:rPr lang="sv-FI" dirty="1" sz="28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1216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-83127" y="4422173"/>
            <a:ext cx="12192000" cy="1200329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3600">
                <a:solidFill>
                  <a:schemeClr val="bg1"/>
                </a:solidFill>
                <a:latin typeface="Verdana" panose="020B0604030504040204" pitchFamily="34" charset="0"/>
              </a:rPr>
              <a:t>Du har medlen</a:t>
            </a:r>
          </a:p>
          <a:p>
            <a:pPr algn="ctr"/>
            <a:r>
              <a:rPr lang="sv-FI" dirty="1" sz="3600">
                <a:solidFill>
                  <a:schemeClr val="bg1"/>
                </a:solidFill>
                <a:latin typeface="Verdana" panose="020B0604030504040204" pitchFamily="34" charset="0"/>
              </a:rPr>
              <a:t>– tillsammans hittar vi dem!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4BF9BF4-9AD9-4DCE-8816-FCAFD7D83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3157" y="232479"/>
            <a:ext cx="5785685" cy="3849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941D655-7696-4D6B-87AF-0C8248EFEED8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82904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C14138B-D1DA-480E-85CD-EBD6CDB5195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 kör vi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D727A83-209D-45A4-8226-D3C8E600C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1234440"/>
            <a:ext cx="7802880" cy="4389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71298911-A7C5-4B8F-B24B-46FF05D51173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2214518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78C7F38-C929-4D16-A62A-06CED0F38842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62B401D-0B10-4EDE-9844-B2EC3AB08AF3}"/>
              </a:ext>
            </a:extLst>
          </p:cNvPr>
          <p:cNvSpPr txBox="1"/>
          <p:nvPr/>
        </p:nvSpPr>
        <p:spPr>
          <a:xfrm>
            <a:off x="514350" y="284281"/>
            <a:ext cx="11159066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Varför vill du göra en förändring?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5CB82A-B849-4C8F-9BC2-7934148D7B19}"/>
              </a:ext>
            </a:extLst>
          </p:cNvPr>
          <p:cNvSpPr>
            <a:spLocks noGrp="1"/>
          </p:cNvSpPr>
          <p:nvPr/>
        </p:nvSpPr>
        <p:spPr>
          <a:xfrm>
            <a:off x="514350" y="1467843"/>
            <a:ext cx="11159066" cy="4661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FI" dirty="1" sz="2800"/>
              <a:t>Hurdan förändring vill du ha?</a:t>
            </a:r>
            <a:r>
              <a:rPr lang="sv-FI" dirty="1" sz="2800"/>
              <a:t> </a:t>
            </a:r>
          </a:p>
          <a:p>
            <a:pPr marL="0" indent="0">
              <a:buNone/>
            </a:pPr>
            <a:r>
              <a:rPr lang="sv-FI" dirty="1" sz="2800"/>
              <a:t>Varför vill du göra en förändring?</a:t>
            </a:r>
          </a:p>
          <a:p>
            <a:pPr marL="0" indent="0">
              <a:buNone/>
            </a:pPr>
            <a:r>
              <a:rPr lang="sv-FI" dirty="1" sz="2800"/>
              <a:t>Vilka är de 2–3 viktigaste orsakerna till att göra en förändring?</a:t>
            </a:r>
            <a:r>
              <a:rPr lang="sv-FI" dirty="1" sz="2800"/>
              <a:t> </a:t>
            </a:r>
          </a:p>
          <a:p>
            <a:pPr marL="0" indent="0">
              <a:buNone/>
            </a:pPr>
            <a:r>
              <a:rPr lang="sv-FI" dirty="1" sz="2800"/>
              <a:t>Vad gör du redan nu / vad har du prövat?</a:t>
            </a:r>
            <a:r>
              <a:rPr lang="sv-FI" dirty="1" sz="2800"/>
              <a:t> </a:t>
            </a:r>
          </a:p>
          <a:p>
            <a:pPr marL="0" indent="0">
              <a:buNone/>
            </a:pPr>
            <a:r>
              <a:rPr lang="sv-FI" dirty="1" sz="2800"/>
              <a:t>Kan du lägga till något som du redan gör?</a:t>
            </a:r>
            <a:r>
              <a:rPr lang="sv-FI" dirty="1" sz="2800"/>
              <a:t> </a:t>
            </a:r>
          </a:p>
          <a:p>
            <a:pPr marL="0" indent="0">
              <a:buNone/>
            </a:pPr>
            <a:r>
              <a:rPr lang="sv-FI" dirty="1" sz="2800"/>
              <a:t>Vad kunde du göra mer av?</a:t>
            </a:r>
            <a:r>
              <a:rPr lang="sv-FI" dirty="1" sz="2800"/>
              <a:t> </a:t>
            </a:r>
          </a:p>
          <a:p>
            <a:pPr marL="0" indent="0">
              <a:buNone/>
            </a:pPr>
            <a:r>
              <a:rPr lang="sv-FI" dirty="1" sz="2800"/>
              <a:t>Vilken livsstilsförändring vill du pröva på?</a:t>
            </a:r>
            <a:r>
              <a:rPr lang="sv-FI" dirty="1" sz="2800"/>
              <a:t> </a:t>
            </a:r>
          </a:p>
          <a:p>
            <a:pPr marL="0" indent="0"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53302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78C7F38-C929-4D16-A62A-06CED0F38842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62B401D-0B10-4EDE-9844-B2EC3AB08AF3}"/>
              </a:ext>
            </a:extLst>
          </p:cNvPr>
          <p:cNvSpPr txBox="1"/>
          <p:nvPr/>
        </p:nvSpPr>
        <p:spPr>
          <a:xfrm>
            <a:off x="383721" y="2878191"/>
            <a:ext cx="11159066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2.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Från tanke till handling!</a:t>
            </a:r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0362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2308106-5A47-4677-A82F-5254F5EF29B4}"/>
              </a:ext>
            </a:extLst>
          </p:cNvPr>
          <p:cNvSpPr txBox="1"/>
          <p:nvPr/>
        </p:nvSpPr>
        <p:spPr>
          <a:xfrm>
            <a:off x="514350" y="284281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Vad är Verkkopuntari?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7574594-CB4A-4AAE-A8ED-221AA764721E}"/>
              </a:ext>
            </a:extLst>
          </p:cNvPr>
          <p:cNvSpPr txBox="1">
            <a:spLocks/>
          </p:cNvSpPr>
          <p:nvPr/>
        </p:nvSpPr>
        <p:spPr>
          <a:xfrm>
            <a:off x="514350" y="1812374"/>
            <a:ext cx="5580062" cy="345475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Ett program som stöd för viktkontroll och bestående livsstilsförändringar</a:t>
            </a:r>
          </a:p>
          <a:p>
            <a:pPr marL="0" indent="0">
              <a:buNone/>
            </a:pPr>
            <a:endParaRPr lang="fi-F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Huvudteman är kost, motion och vila</a:t>
            </a:r>
          </a:p>
          <a:p>
            <a:pPr marL="0" indent="0">
              <a:buNone/>
            </a:pPr>
            <a:endParaRPr lang="fi-F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v-FI" dirty="1" sz="2400">
                <a:latin typeface="Verdana" panose="020B0604030504040204" pitchFamily="34" charset="0"/>
                <a:ea typeface="Verdana" panose="020B0604030504040204" pitchFamily="34" charset="0"/>
              </a:rPr>
              <a:t>I Verkkopuntari stöds var och ens sätt att äta, motionera och vila</a:t>
            </a:r>
          </a:p>
          <a:p>
            <a:endParaRPr lang="en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C2436D9-F0BD-483E-AFC1-0DA869347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1701622"/>
            <a:ext cx="5515738" cy="3676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5A15B041-DC4E-4AA7-9DCD-962C3166059F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338609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4350" y="284281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Verkkopuntaris innehåll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673CF09-8A71-44E3-93DB-0C7B5EAB0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68" y="1053722"/>
            <a:ext cx="9378663" cy="540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9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4350" y="284281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Inloggning i Verkkopuntari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Du får anvisningar per e-post om hur du loggar in i Verkkopuntari.</a:t>
            </a: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Kontrollera alla mappar.</a:t>
            </a: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Det lönar sig att ändra lösenordet i samband med den första inloggningen och i fortsättningen med minst 2 månaders mellanrum.</a:t>
            </a: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</a:pPr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Om du har problem med inloggningen, kontakta Satakunnan Sydänpiiri 050 342 8945 eller </a:t>
            </a: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verkkopuntari@sydan.fi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I framtiden kan du logga in: </a:t>
            </a: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www.verkkopuntari.fi</a:t>
            </a:r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, ”Logga in” uppe i högra hörnet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7B1DB6C-C7B1-48E1-9A13-25153A142122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1649194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867" y="5855319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2233" y="187032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Inloggning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7B1DB6C-C7B1-48E1-9A13-25153A142122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7B7D802-60B5-4D3D-A2B3-3E19906F6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677" y="1241742"/>
            <a:ext cx="8828880" cy="52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12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8B3B1BB633042A3660148A8B017F9" ma:contentTypeVersion="0" ma:contentTypeDescription="Create a new document." ma:contentTypeScope="" ma:versionID="66fb045980154bae914d49911b19a2b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0116E9-F4C2-43D6-843A-B71F5BC7D4C2}"/>
</file>

<file path=customXml/itemProps2.xml><?xml version="1.0" encoding="utf-8"?>
<ds:datastoreItem xmlns:ds="http://schemas.openxmlformats.org/officeDocument/2006/customXml" ds:itemID="{CD3F22F7-21F0-4371-A4F6-64BCACC9C658}"/>
</file>

<file path=customXml/itemProps3.xml><?xml version="1.0" encoding="utf-8"?>
<ds:datastoreItem xmlns:ds="http://schemas.openxmlformats.org/officeDocument/2006/customXml" ds:itemID="{92611170-24E4-4FF7-AC96-220031DB42CA}"/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1028</Words>
  <Application>Microsoft Office PowerPoint</Application>
  <PresentationFormat>Laajakuva</PresentationFormat>
  <Paragraphs>187</Paragraphs>
  <Slides>21</Slides>
  <Notes>21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Verdana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Kirsi Järvinen</dc:creator>
  <cp:lastModifiedBy>Johanna Toivola</cp:lastModifiedBy>
  <cp:revision>41</cp:revision>
  <dcterms:created xsi:type="dcterms:W3CDTF">2020-04-23T05:12:49Z</dcterms:created>
  <dcterms:modified xsi:type="dcterms:W3CDTF">2021-08-27T08:41:21Z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0x010100B508B3B1BB633042A3660148A8B017F9</vt:lpwstr>
  </property>
</Properties>
</file>