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73" r:id="rId5"/>
    <p:sldId id="274" r:id="rId6"/>
    <p:sldId id="268" r:id="rId7"/>
    <p:sldId id="272" r:id="rId8"/>
    <p:sldId id="275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7A"/>
    <a:srgbClr val="7FD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45" autoAdjust="0"/>
  </p:normalViewPr>
  <p:slideViewPr>
    <p:cSldViewPr snapToGrid="0">
      <p:cViewPr varScale="1">
        <p:scale>
          <a:sx n="104" d="100"/>
          <a:sy n="104" d="100"/>
        </p:scale>
        <p:origin x="79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A8871-31C4-4F2A-9ABF-BB723D0923BA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307D-81D9-4C7B-B973-6E6C2C315379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068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effectLst/>
                <a:latin typeface="+mn-lt"/>
                <a:ea typeface="+mn-ea"/>
                <a:cs typeface="+mn-cs"/>
              </a:rPr>
              <a:t>Välkommen, presentation av handledaren/handledarna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1</a:t>
            </a:fld>
          </a:p>
        </p:txBody>
      </p:sp>
    </p:spTree>
    <p:extLst>
      <p:ext uri="{BB962C8B-B14F-4D97-AF65-F5344CB8AC3E}">
        <p14:creationId xmlns:p14="http://schemas.microsoft.com/office/powerpoint/2010/main" val="321039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Presentation av mötets innehåll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2</a:t>
            </a:fld>
          </a:p>
        </p:txBody>
      </p:sp>
    </p:spTree>
    <p:extLst>
      <p:ext uri="{BB962C8B-B14F-4D97-AF65-F5344CB8AC3E}">
        <p14:creationId xmlns:p14="http://schemas.microsoft.com/office/powerpoint/2010/main" val="228725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/>
              <a:t>För att man ska tro på sina förmågor är det viktigt att lyfta fram de saker man har lyckats med.</a:t>
            </a:r>
            <a:r>
              <a:rPr lang="sv-FI" dirty="1"/>
              <a:t> </a:t>
            </a:r>
            <a:r>
              <a:rPr lang="sv-FI" dirty="1"/>
              <a:t>Vanligtvis lyfter människor fram sina misslyckanden, även när de upplever framgångar.</a:t>
            </a:r>
            <a:r>
              <a:rPr lang="sv-FI" dirty="1"/>
              <a:t> </a:t>
            </a:r>
            <a:r>
              <a:rPr lang="sv-FI" dirty="1"/>
              <a:t>Till exempel:</a:t>
            </a:r>
            <a:r>
              <a:rPr lang="sv-FI" dirty="1"/>
              <a:t> </a:t>
            </a:r>
            <a:r>
              <a:rPr lang="sv-FI" dirty="1"/>
              <a:t>Jag har motionerat mer, men jag äter fortfarande mycket godis.</a:t>
            </a:r>
            <a:r>
              <a:rPr lang="sv-FI" dirty="1"/>
              <a:t> </a:t>
            </a:r>
            <a:r>
              <a:rPr lang="sv-FI" dirty="1"/>
              <a:t>Här bör handledaren betona att framgångarna nämns separat och övriga ändringar i en annan mening.</a:t>
            </a:r>
            <a:r>
              <a:rPr lang="sv-FI" dirty="1"/>
              <a:t> </a:t>
            </a:r>
            <a:r>
              <a:rPr lang="sv-FI" dirty="1"/>
              <a:t>Jag har motionerat mer och äter fortfarande godis – meningen har redan ett annat budskap.</a:t>
            </a:r>
            <a:r>
              <a:rPr lang="sv-FI" dirty="1"/>
              <a:t> </a:t>
            </a:r>
            <a:r>
              <a:rPr lang="sv-FI" dirty="1"/>
              <a:t>Det betyder inte att man bara måste vara positiv, utan ska snarare framhäva att framgångar hjälper en vidare och inspirerar till förändring.</a:t>
            </a:r>
            <a:r>
              <a:rPr lang="sv-FI" dirty="1"/>
              <a:t> </a:t>
            </a:r>
            <a:r>
              <a:rPr lang="sv-FI" dirty="1"/>
              <a:t>Människor bär i allmänhet med sig sina misslyckanden och hinder automatiskt.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Om någon har en känsla av att vara misslyckad i allting, lönar det sig att ställa tilläggsfrågor: har någon enstaka gång lyckats?</a:t>
            </a:r>
            <a:r>
              <a:rPr lang="sv-FI" dirty="1"/>
              <a:t> </a:t>
            </a:r>
            <a:r>
              <a:rPr lang="sv-FI" dirty="1"/>
              <a:t>Har man t.ex. ens en gång motionerat eller kunnat ändra sitt ätande eller gått och lagt sig i tid?</a:t>
            </a:r>
            <a:r>
              <a:rPr lang="sv-FI" dirty="1"/>
              <a:t> </a:t>
            </a:r>
            <a:r>
              <a:rPr lang="sv-FI" dirty="1"/>
              <a:t>Det är också bra att fundera på om planen har varit realistisk till att börja med och om misslyckande innebär att det ursprungliga målet var för stort.</a:t>
            </a:r>
            <a:r>
              <a:rPr lang="sv-FI" dirty="1"/>
              <a:t> </a:t>
            </a:r>
          </a:p>
          <a:p>
            <a:endParaRPr lang="fi-FI" dirty="0"/>
          </a:p>
          <a:p>
            <a:r>
              <a:rPr lang="sv-FI" dirty="1"/>
              <a:t>Det lönar sig att reservera 10–20 min för detta, beroende på gruppens storlek och pratsamhet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3</a:t>
            </a:fld>
          </a:p>
        </p:txBody>
      </p:sp>
    </p:spTree>
    <p:extLst>
      <p:ext uri="{BB962C8B-B14F-4D97-AF65-F5344CB8AC3E}">
        <p14:creationId xmlns:p14="http://schemas.microsoft.com/office/powerpoint/2010/main" val="336287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ändringar har du prövat på och hur har de fungerat i din vardag?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faktorer har stött din viktkontroll?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Vilka saker har blivit en del av din vardag?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Låt oss sammanställa de saker som fungerar!</a:t>
            </a:r>
          </a:p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4</a:t>
            </a:fld>
          </a:p>
        </p:txBody>
      </p:sp>
    </p:spTree>
    <p:extLst>
      <p:ext uri="{BB962C8B-B14F-4D97-AF65-F5344CB8AC3E}">
        <p14:creationId xmlns:p14="http://schemas.microsoft.com/office/powerpoint/2010/main" val="182069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Framtidsworkshoppen funderar vi på förändringen via framgångar.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har gått ett år och du har lyckats.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 att fundera på konkreta saker som man har i sitt liv då är det lättare att planera vad man bör göra nu.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 att fundera på eventuella utmaningar via sina framgångar och hur man kan lösa dem ökar man sitt förtroende för sig själv.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Dessutom kan det hjälpa när man försöker ändra på den inre rösten från ”om jag lyckas” till ”när jag lyckas”.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den tredje punkten försöker vi påverka detta.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 vi vet att vi lyckas förändras den inre rösten och även om vi inte vet om vi lyckas har attityden en stor betydelse.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lönar sig att sammanställa övningen på blocktavlan en fråga åt gången, så att var och en får säga någonting.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 är bra att i synnerhet fokusera på att ta itu med rädslor och hinder så att de inte blir avgörande.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5</a:t>
            </a:fld>
          </a:p>
        </p:txBody>
      </p:sp>
    </p:spTree>
    <p:extLst>
      <p:ext uri="{BB962C8B-B14F-4D97-AF65-F5344CB8AC3E}">
        <p14:creationId xmlns:p14="http://schemas.microsoft.com/office/powerpoint/2010/main" val="1321402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egna planen skrivs ut för deltagarna att ta hem.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 utskrivbara versionen finns på webbplattformen i handledarens materialportfölj.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6</a:t>
            </a:fld>
          </a:p>
        </p:txBody>
      </p:sp>
    </p:spTree>
    <p:extLst>
      <p:ext uri="{BB962C8B-B14F-4D97-AF65-F5344CB8AC3E}">
        <p14:creationId xmlns:p14="http://schemas.microsoft.com/office/powerpoint/2010/main" val="1490501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Lyckönskningar – tallriken på ryggen (källa: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Painonhallitsija ryhmäohjaajan opas, Arbetshälsoinstitutet 2014)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Målet med övningen är att uppmuntra kompisen, ge socialt stöd och uppleva att ta emot respons.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Genomförande: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 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Fäst lappar av tjockt papper eller engångstallrikar på ryggen.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att gruppmedlemmarna skriver hälsningar för fortsättningen till varandra.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Till slut ska var och en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läsa sina hälsningar för sig själv.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Efter övningen ska du påminna gruppmedlemmarna om att de som lyckas ofta får det stöd de behöver av andra.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FI" dirty="1" sz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”Varifrån kunde du få stöd?”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7</a:t>
            </a:fld>
          </a:p>
        </p:txBody>
      </p:sp>
    </p:spTree>
    <p:extLst>
      <p:ext uri="{BB962C8B-B14F-4D97-AF65-F5344CB8AC3E}">
        <p14:creationId xmlns:p14="http://schemas.microsoft.com/office/powerpoint/2010/main" val="2364848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1307D-81D9-4C7B-B973-6E6C2C315379}" type="slidenum">
              <a:rPr lang="fi-FI" smtClean="0"/>
              <a:t>8</a:t>
            </a:fld>
          </a:p>
        </p:txBody>
      </p:sp>
    </p:spTree>
    <p:extLst>
      <p:ext uri="{BB962C8B-B14F-4D97-AF65-F5344CB8AC3E}">
        <p14:creationId xmlns:p14="http://schemas.microsoft.com/office/powerpoint/2010/main" val="58089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567A0B-2FEE-4ED3-BF82-D0B1FB59BC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41644E6-EA59-403D-8AFD-CE61E4DA9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42C32B6-217A-467E-A148-6528E4C43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E463B4-6C3C-41A2-B517-877E259CB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216842-416E-4A8C-89BB-830A0BA18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385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BE237-F9D7-413D-9EF6-1412A34D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EB854B8-0477-4367-A60F-0ED5A4925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1B7D9B8-2F6C-4C3E-9F1B-DC099A94F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0AE60A-B0A0-4583-91F2-95AC4D42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3E7214-E5DD-4DD2-B2BB-CAF448ED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4524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269C698-0171-4238-A018-F91543EF6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CE76F70-ABA9-4579-B1E8-ADFC2DEB7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AFDE14-7A23-474D-B597-C67236953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B70A61-C3BA-4E07-963A-C8D6F4F1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7979CC2-E878-4630-8562-7068CE862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80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7226D7B-F569-41C5-9BEC-630CA32E2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404174-0919-4F30-B8A9-69CCB04D8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122589-0810-4686-AD29-72D66B07D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6EAE28C-3067-454C-A906-4F78CEB9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09AC4A-BAEE-46D0-9D48-126A6586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587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BA4D6D-AC55-4304-A52F-5D0CD93C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270076-13D4-4D5C-922B-C5211B694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99F45BF-EB45-4B57-A149-66335EEC4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8206E-D0FB-4DF9-A554-90A266E5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525C91-DAD6-4FF6-84BD-63ECA77EE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7159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2CD7FB-FB6E-4306-808A-3D7609F7D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A1A9DF-A418-46C8-ABDD-F8AD58064C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DE8E48-B7B3-437C-AFAC-044216CBB4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4C3823F-A5EE-4370-A3F1-07460DA82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5F0C185-605D-411B-8565-6DC400BE1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6D1B7DA-2C4D-4DCD-9DD8-C5F8404C9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9546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F6DC9-A84A-43D0-B6D4-0E9270EA7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831203-38E2-48B5-8C8B-20C60D038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706CA2-75A9-44D0-ACDF-7C3A9775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718DF28-5257-48A4-B113-C9795A84E3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240A5C1-E00D-473D-AEF1-432DEC6D5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10B9D60-4B49-4418-B61D-CC376E7D1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911B529-BB69-46E4-97D5-278F22FCA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DFE0AF98-09DB-40DC-B6DD-E2DEE546D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369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ABA8CB-DD92-441D-BDEE-660FBC4AF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DF58BA7-AA2D-4951-8A6E-03BDB817E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964B7BA-6AA1-44C3-BF6C-76736BDC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14EFB26-B54D-4176-A5CB-9832CD7EC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1632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B0FAE3C-0F7E-4EEA-9B0A-B79C46AF6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5B653E6-4DE2-4057-A0F7-E7953D766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5CFEDFD-FE2E-47C3-B79B-D83D162B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265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6AB4A3-CFF8-434D-B7ED-0D22B061D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C66CC8-33CF-4DA3-93AF-9BEF4F49B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66E69E5-5CD6-4AB1-9A6D-770E3FA9CB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7FD720D-AD83-4AF7-96C9-530B92B07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22B23E6-EBC4-4A5B-82DB-3E2EE9F0A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496EA4F-4711-4F60-BE38-C03CE36D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6971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275A97-AF3D-426C-B9FE-667B4977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CD60AAC-C42A-4D1C-889D-24AF20D1BE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B3B71F0-92FE-41F7-8C1D-2681FE4A3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C0E7DE7-E701-4B40-827E-06A8CD4E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A539A41-9E34-4D8A-A1D9-E63EE154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B823E80-2482-41F7-9C68-1F22C117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89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0FB4578-067C-4C48-9D67-60CEF7784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67BCE6-6E0D-4BC0-ADAB-65041A54F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9D16BB6-4F78-4D57-802E-12C5DB09F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A497-ECF2-4F08-A239-9FB73662D252}" type="datetimeFigureOut">
              <a:rPr lang="fi-FI" smtClean="0"/>
              <a:t>25.6.2020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2FD7D7-9903-44BA-8145-9CF5D12268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4844253-3C94-4127-B42D-3DEE7300F3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6E074-A016-4C8E-AF97-F17027A4BE18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79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EFC86BB0-8349-45A1-AF78-2E99A4BFE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11" y="722153"/>
            <a:ext cx="5714869" cy="229625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F889F61-2F2E-4A87-A2B7-5C82CC11CA07}"/>
              </a:ext>
            </a:extLst>
          </p:cNvPr>
          <p:cNvSpPr txBox="1"/>
          <p:nvPr/>
        </p:nvSpPr>
        <p:spPr>
          <a:xfrm>
            <a:off x="3703224" y="3018408"/>
            <a:ext cx="2805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6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0B0D2C3-F189-400D-B04B-B8280233410D}"/>
              </a:ext>
            </a:extLst>
          </p:cNvPr>
          <p:cNvSpPr/>
          <p:nvPr/>
        </p:nvSpPr>
        <p:spPr>
          <a:xfrm>
            <a:off x="0" y="5155660"/>
            <a:ext cx="12192000" cy="1157591"/>
          </a:xfrm>
          <a:prstGeom prst="rect">
            <a:avLst/>
          </a:prstGeom>
          <a:solidFill>
            <a:srgbClr val="007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Välkommen till Verkkopuntari-årsmötet!</a:t>
            </a:r>
          </a:p>
        </p:txBody>
      </p:sp>
    </p:spTree>
    <p:extLst>
      <p:ext uri="{BB962C8B-B14F-4D97-AF65-F5344CB8AC3E}">
        <p14:creationId xmlns:p14="http://schemas.microsoft.com/office/powerpoint/2010/main" val="3110411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78C7F38-C929-4D16-A62A-06CED0F38842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B62B401D-0B10-4EDE-9844-B2EC3AB08AF3}"/>
              </a:ext>
            </a:extLst>
          </p:cNvPr>
          <p:cNvSpPr txBox="1"/>
          <p:nvPr/>
        </p:nvSpPr>
        <p:spPr>
          <a:xfrm>
            <a:off x="514350" y="284281"/>
            <a:ext cx="11159066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Dagens program: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EDF352D-0FB1-4D55-9DBB-3B3B48361122}"/>
              </a:ext>
            </a:extLst>
          </p:cNvPr>
          <p:cNvSpPr txBox="1">
            <a:spLocks/>
          </p:cNvSpPr>
          <p:nvPr/>
        </p:nvSpPr>
        <p:spPr>
          <a:xfrm>
            <a:off x="514350" y="1689582"/>
            <a:ext cx="11159066" cy="38038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Övning: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Framgångsmätaren</a:t>
            </a:r>
          </a:p>
          <a:p>
            <a:pPr fontAlgn="base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Övning: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Hörnstenarna i framgångsrik viktkontroll</a:t>
            </a:r>
          </a:p>
          <a:p>
            <a:pPr fontAlgn="base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Övning: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Framtidsworkshoppen</a:t>
            </a:r>
          </a:p>
          <a:p>
            <a:pPr fontAlgn="base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Min plan</a:t>
            </a:r>
          </a:p>
          <a:p>
            <a:pPr fontAlgn="base"/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Lycka till!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  <a:p>
            <a:pPr marL="0" indent="0">
              <a:buFont typeface="Arial" panose="020B0604020202020204" pitchFamily="34" charset="0"/>
              <a:buNone/>
            </a:pP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0244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CB898C4-09DE-410B-B862-ECE919C1C889}"/>
              </a:ext>
            </a:extLst>
          </p:cNvPr>
          <p:cNvSpPr txBox="1"/>
          <p:nvPr/>
        </p:nvSpPr>
        <p:spPr>
          <a:xfrm>
            <a:off x="514350" y="284281"/>
            <a:ext cx="11163300" cy="64633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Övning:</a:t>
            </a:r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Framgångsmätaren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E82F14ED-2DDC-4154-BC7B-672572C6F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37" y="1659603"/>
            <a:ext cx="5309485" cy="3538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8DDA5680-D380-4722-9CF5-66F16E653CD4}"/>
              </a:ext>
            </a:extLst>
          </p:cNvPr>
          <p:cNvSpPr txBox="1">
            <a:spLocks/>
          </p:cNvSpPr>
          <p:nvPr/>
        </p:nvSpPr>
        <p:spPr>
          <a:xfrm>
            <a:off x="6095471" y="1659603"/>
            <a:ext cx="5580062" cy="400526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Prata med ditt par om dina framgångar och insikter i din livsstilsförändring och viktkontroll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Vilka saker har stött din förändring?</a:t>
            </a:r>
          </a:p>
          <a:p>
            <a:pPr marL="0" indent="0">
              <a:buNone/>
            </a:pPr>
            <a:endParaRPr lang="fi-FI" sz="2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200">
                <a:latin typeface="Verdana" panose="020B0604030504040204" pitchFamily="34" charset="0"/>
                <a:ea typeface="Verdana" panose="020B0604030504040204" pitchFamily="34" charset="0"/>
              </a:rPr>
              <a:t>Vilken framgång eller insikt vill du dela med de andra?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FI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A59DFE4-7D0A-492B-8EB6-C785961331D2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1560765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1077218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3200">
                <a:solidFill>
                  <a:schemeClr val="bg1"/>
                </a:solidFill>
                <a:latin typeface="Verdana" panose="020B0604030504040204" pitchFamily="34" charset="0"/>
              </a:rPr>
              <a:t>Övning:</a:t>
            </a:r>
            <a:r>
              <a:rPr lang="sv-FI" dirty="1" sz="32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  <a:p>
            <a:pPr algn="ctr"/>
            <a:r>
              <a:rPr lang="sv-FI" dirty="1" sz="3200">
                <a:solidFill>
                  <a:schemeClr val="bg1"/>
                </a:solidFill>
                <a:latin typeface="Verdana" panose="020B0604030504040204" pitchFamily="34" charset="0"/>
              </a:rPr>
              <a:t>Hörnstenarna i framgångsrik viktkontroll</a:t>
            </a:r>
            <a:r>
              <a:rPr lang="sv-FI" dirty="1" sz="320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25E2CCE-FAF3-4908-B815-52687A4C819F}"/>
              </a:ext>
            </a:extLst>
          </p:cNvPr>
          <p:cNvSpPr txBox="1">
            <a:spLocks/>
          </p:cNvSpPr>
          <p:nvPr/>
        </p:nvSpPr>
        <p:spPr>
          <a:xfrm>
            <a:off x="514351" y="1924678"/>
            <a:ext cx="6896099" cy="49333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en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D770309-FB42-41B4-B620-127E09F63D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897" y="2057586"/>
            <a:ext cx="5064636" cy="337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uorakulmio 4">
            <a:extLst>
              <a:ext uri="{FF2B5EF4-FFF2-40B4-BE49-F238E27FC236}">
                <a16:creationId xmlns:a16="http://schemas.microsoft.com/office/drawing/2014/main" id="{59DCCFE5-5DB1-499A-B344-F3A6EC282F1E}"/>
              </a:ext>
            </a:extLst>
          </p:cNvPr>
          <p:cNvSpPr/>
          <p:nvPr/>
        </p:nvSpPr>
        <p:spPr>
          <a:xfrm>
            <a:off x="514350" y="1924678"/>
            <a:ext cx="6096000" cy="36426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Vilka ändringar har du prövat på och hur har de fungerat i din vardag?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Vilka faktorer har stött din viktkontroll?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Vilka saker har blivit en del av din vardag?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Låt oss sammanställa de saker som fungerar!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86CCA53-5DCD-4381-934F-55FD722CA84D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96459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Framtidsworkshoppen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D01743E-E9CA-49F6-8970-EED1DAB4AF35}"/>
              </a:ext>
            </a:extLst>
          </p:cNvPr>
          <p:cNvSpPr txBox="1"/>
          <p:nvPr/>
        </p:nvSpPr>
        <p:spPr>
          <a:xfrm>
            <a:off x="512234" y="1389514"/>
            <a:ext cx="111632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Det har gått ett år sedan detta möte och allt har gått på bästa möjliga sätt och du har lyckats uppnå ditt mål.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AutoNum type="arabicPeriod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Av vilka saker märker du att din viktkontroll går bra?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Vilka konkreta saker gör du och hur märker du att du har lyckats?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Hur märker du din framgång i ditt mående och dina vardagliga sysslor?</a:t>
            </a:r>
          </a:p>
          <a:p>
            <a:pPr marL="457200" indent="-457200">
              <a:buAutoNum type="arabicPeriod"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Vad var du rädd för ett år sedan (alltså nu)?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Vad misstänkte du att stod i vägen för din framgång?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Hur överkom du svårigheterna?</a:t>
            </a:r>
          </a:p>
          <a:p>
            <a:pPr marL="457200" indent="-457200">
              <a:buAutoNum type="arabicPeriod"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Hurdana hälsningar vill du skicka till dig själv för ett år sedan (alltså i denna stund)?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Hur uppmuntrar du dig själv i förändringen när du vet att du har lyckats?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457200" indent="-457200">
              <a:buAutoNum type="arabicPeriod"/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BCA1F7C6-DF50-435F-BC9E-7DED2C81D25E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205733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18840B8D-7CFE-4DC8-AE8C-E53DD630473F}"/>
              </a:ext>
            </a:extLst>
          </p:cNvPr>
          <p:cNvSpPr txBox="1"/>
          <p:nvPr/>
        </p:nvSpPr>
        <p:spPr>
          <a:xfrm>
            <a:off x="514350" y="284281"/>
            <a:ext cx="11163300" cy="769441"/>
          </a:xfrm>
          <a:prstGeom prst="rect">
            <a:avLst/>
          </a:prstGeom>
          <a:solidFill>
            <a:srgbClr val="00747A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FI" dirty="1" sz="4400">
                <a:solidFill>
                  <a:schemeClr val="bg1"/>
                </a:solidFill>
                <a:latin typeface="Verdana" panose="020B0604030504040204" pitchFamily="34" charset="0"/>
              </a:rPr>
              <a:t>Min plan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1D0F7C6-1249-4052-9438-559ADA227DE9}"/>
              </a:ext>
            </a:extLst>
          </p:cNvPr>
          <p:cNvSpPr txBox="1">
            <a:spLocks/>
          </p:cNvSpPr>
          <p:nvPr/>
        </p:nvSpPr>
        <p:spPr>
          <a:xfrm>
            <a:off x="514350" y="1752086"/>
            <a:ext cx="8676303" cy="39866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4E19EE2D-372E-4932-BC96-2134D744052E}"/>
              </a:ext>
            </a:extLst>
          </p:cNvPr>
          <p:cNvSpPr/>
          <p:nvPr/>
        </p:nvSpPr>
        <p:spPr>
          <a:xfrm>
            <a:off x="514349" y="1443841"/>
            <a:ext cx="1116118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FI" dirty="1" b="1" sz="2000">
                <a:latin typeface="Verdana" panose="020B0604030504040204" pitchFamily="34" charset="0"/>
                <a:ea typeface="Verdana" panose="020B0604030504040204" pitchFamily="34" charset="0"/>
              </a:rPr>
              <a:t>Granskning av målet:</a:t>
            </a:r>
            <a:r>
              <a:rPr lang="sv-FI" dirty="1" b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Vad har du redan lyckats med och vilka förändringar förverkligas i din vardag?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Vilka förändringar har du prövat på som inte blev till en rutin?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Kunde man pröva på dessa förändringar på nytt?</a:t>
            </a:r>
          </a:p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b="1" sz="2000">
                <a:latin typeface="Verdana" panose="020B0604030504040204" pitchFamily="34" charset="0"/>
                <a:ea typeface="Verdana" panose="020B0604030504040204" pitchFamily="34" charset="0"/>
              </a:rPr>
              <a:t>Plan för fortsättningen:</a:t>
            </a:r>
            <a:r>
              <a:rPr lang="sv-FI" dirty="1" b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Hurdan plan fungerar i din vardag?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Vad fungerar redan och vad kunde du ta tag i härnäst?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endParaRPr lang="fi-FI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sz="2000" b="1">
                <a:latin typeface="Verdana" panose="020B0604030504040204" pitchFamily="34" charset="0"/>
                <a:ea typeface="Verdana" panose="020B0604030504040204" pitchFamily="34" charset="0"/>
              </a:rPr>
              <a:t>Det finns alltid utmaningar på vägen och de är en del av processen:</a:t>
            </a:r>
            <a:r>
              <a:rPr lang="sv-FI" dirty="1" sz="20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Hur förhåller du dig till ”misslyckanden"?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Hur går du vidare när det är svårt?</a:t>
            </a:r>
          </a:p>
          <a:p>
            <a:endParaRPr lang="fi-FI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sv-FI" dirty="1" b="1" sz="2000">
                <a:latin typeface="Verdana" panose="020B0604030504040204" pitchFamily="34" charset="0"/>
                <a:ea typeface="Verdana" panose="020B0604030504040204" pitchFamily="34" charset="0"/>
              </a:rPr>
              <a:t>Inre motivation:</a:t>
            </a:r>
            <a:r>
              <a:rPr lang="sv-FI" dirty="1" b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Vem är din stödgrupp?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Hur kan jag stärka förändringen?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sv-FI" dirty="1" sz="2000">
                <a:latin typeface="Verdana" panose="020B0604030504040204" pitchFamily="34" charset="0"/>
                <a:ea typeface="Verdana" panose="020B0604030504040204" pitchFamily="34" charset="0"/>
              </a:rPr>
              <a:t>Vilka är de viktigaste orsakerna till att göra en förändring och fortsätta den?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2DE21B9-7E94-4C43-B1AD-097EC571DE7E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1649194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D424A665-6B4D-4515-ACB3-7F7C8C99542B}"/>
              </a:ext>
            </a:extLst>
          </p:cNvPr>
          <p:cNvSpPr/>
          <p:nvPr/>
        </p:nvSpPr>
        <p:spPr>
          <a:xfrm>
            <a:off x="0" y="0"/>
            <a:ext cx="12192000" cy="2092411"/>
          </a:xfrm>
          <a:prstGeom prst="rect">
            <a:avLst/>
          </a:prstGeom>
          <a:solidFill>
            <a:srgbClr val="007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Trevlig resa!</a:t>
            </a:r>
            <a:r>
              <a:rPr lang="sv-FI" dirty="1" sz="36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endParaRPr lang="fi-FI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sv-FI" dirty="1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har förmågor som du kan stärka</a:t>
            </a:r>
            <a:r>
              <a:rPr lang="sv-FI" dirty="1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ctr"/>
            <a:r>
              <a:rPr lang="sv-FI" dirty="1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och du kan ännu lära dig nytt</a:t>
            </a:r>
            <a:r>
              <a:rPr lang="sv-FI" dirty="1"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82886A0-8123-4674-8B11-358B122C0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53" y="2392102"/>
            <a:ext cx="6133894" cy="34503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054A305D-FD78-49A8-AFE8-6733F45AE376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829047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82559D8-CD69-4482-9E7C-F3B7E8496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733" y="5838408"/>
            <a:ext cx="1447800" cy="581731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D424A665-6B4D-4515-ACB3-7F7C8C99542B}"/>
              </a:ext>
            </a:extLst>
          </p:cNvPr>
          <p:cNvSpPr/>
          <p:nvPr/>
        </p:nvSpPr>
        <p:spPr>
          <a:xfrm>
            <a:off x="0" y="433852"/>
            <a:ext cx="12192000" cy="1076828"/>
          </a:xfrm>
          <a:prstGeom prst="rect">
            <a:avLst/>
          </a:prstGeom>
          <a:solidFill>
            <a:srgbClr val="007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1" sz="3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Du kan göra vad som helst, men inte allt på en gång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82886A0-8123-4674-8B11-358B122C00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533" y="1866714"/>
            <a:ext cx="6944933" cy="390652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AC3CC561-0CAA-4C7C-AD3D-419DA3AEDB83}"/>
              </a:ext>
            </a:extLst>
          </p:cNvPr>
          <p:cNvSpPr txBox="1"/>
          <p:nvPr/>
        </p:nvSpPr>
        <p:spPr>
          <a:xfrm>
            <a:off x="7784025" y="6129273"/>
            <a:ext cx="24437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1" sz="1400">
                <a:solidFill>
                  <a:srgbClr val="ED1B2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Satakunnan Sydänpiiri ry</a:t>
            </a:r>
          </a:p>
        </p:txBody>
      </p:sp>
    </p:spTree>
    <p:extLst>
      <p:ext uri="{BB962C8B-B14F-4D97-AF65-F5344CB8AC3E}">
        <p14:creationId xmlns:p14="http://schemas.microsoft.com/office/powerpoint/2010/main" val="3432308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8B3B1BB633042A3660148A8B017F9" ma:contentTypeVersion="0" ma:contentTypeDescription="Create a new document." ma:contentTypeScope="" ma:versionID="66fb045980154bae914d49911b19a2b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7205EF98-A3C1-4738-9E0E-ED3A5A0CC8AE}"/>
</file>

<file path=customXml/itemProps2.xml><?xml version="1.0" encoding="utf-8"?>
<ds:datastoreItem xmlns:ds="http://schemas.openxmlformats.org/officeDocument/2006/customXml" ds:itemID="{2530D6B2-01D7-47DB-A4C7-8C844AECDED1}"/>
</file>

<file path=customXml/itemProps3.xml><?xml version="1.0" encoding="utf-8"?>
<ds:datastoreItem xmlns:ds="http://schemas.openxmlformats.org/officeDocument/2006/customXml" ds:itemID="{A6E2C60C-5DFF-464A-B772-A46F94FBA3A7}"/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761</Words>
  <Application>Microsoft Office PowerPoint</Application>
  <PresentationFormat>Laajakuva</PresentationFormat>
  <Paragraphs>89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Verdana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Kirsi Järvinen</dc:creator>
  <cp:lastModifiedBy>Terhi Saari-Hannibal</cp:lastModifiedBy>
  <cp:revision>37</cp:revision>
  <dcterms:created xsi:type="dcterms:W3CDTF">2020-04-23T05:12:49Z</dcterms:created>
  <dcterms:modified xsi:type="dcterms:W3CDTF">2020-06-25T11:12:11Z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0x010100B508B3B1BB633042A3660148A8B017F9</vt:lpwstr>
  </property>
</Properties>
</file>