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56" r:id="rId5"/>
    <p:sldId id="257" r:id="rId6"/>
    <p:sldId id="284" r:id="rId7"/>
    <p:sldId id="282" r:id="rId8"/>
    <p:sldId id="258" r:id="rId9"/>
    <p:sldId id="273" r:id="rId10"/>
    <p:sldId id="259" r:id="rId11"/>
    <p:sldId id="260" r:id="rId12"/>
    <p:sldId id="261" r:id="rId13"/>
    <p:sldId id="265" r:id="rId14"/>
    <p:sldId id="262" r:id="rId15"/>
    <p:sldId id="263" r:id="rId16"/>
    <p:sldId id="264" r:id="rId17"/>
    <p:sldId id="266" r:id="rId18"/>
    <p:sldId id="270" r:id="rId19"/>
    <p:sldId id="285" r:id="rId20"/>
    <p:sldId id="268" r:id="rId21"/>
    <p:sldId id="274" r:id="rId22"/>
    <p:sldId id="276" r:id="rId23"/>
    <p:sldId id="275" r:id="rId24"/>
    <p:sldId id="283" r:id="rId25"/>
    <p:sldId id="277" r:id="rId26"/>
    <p:sldId id="278" r:id="rId27"/>
    <p:sldId id="279" r:id="rId28"/>
    <p:sldId id="291" r:id="rId29"/>
    <p:sldId id="288" r:id="rId30"/>
    <p:sldId id="289" r:id="rId31"/>
    <p:sldId id="286" r:id="rId32"/>
    <p:sldId id="271" r:id="rId33"/>
    <p:sldId id="267" r:id="rId34"/>
    <p:sldId id="272" r:id="rId3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7974" autoAdjust="0"/>
  </p:normalViewPr>
  <p:slideViewPr>
    <p:cSldViewPr snapToGrid="0">
      <p:cViewPr varScale="1">
        <p:scale>
          <a:sx n="56" d="100"/>
          <a:sy n="56" d="100"/>
        </p:scale>
        <p:origin x="171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15.2.2024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verkkopuntari.fi/"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 ohjaajan/ohjaajien esittäytyminen</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3999379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2870721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Oletko aiemmin pyrkinyt muuttamaan elintapojasi? Mitä ajatuksia sinussa herättää sana painonhallinta?</a:t>
            </a:r>
          </a:p>
          <a:p>
            <a:endParaRPr lang="fi-FI" dirty="0"/>
          </a:p>
          <a:p>
            <a:r>
              <a:rPr lang="fi-FI" dirty="0"/>
              <a:t>Nopeissa ratkaisuissa haetaan pikavoittoja, joissa noudatetaan tiukkaa linjaa ja tarkoin määriteltyä dieettiä. Liikuntaa suoritetaan vain kaloreiden polttamiseksi. Ruokasuhde voi olla vääristynyt ja suhtautuminen tiukkaa. Kuuria vedetään tiukalla itsekurilla ja siitä lipsuminen johtaa herkästi itsensä soimaamiseen. </a:t>
            </a:r>
          </a:p>
          <a:p>
            <a:endParaRPr lang="fi-FI" dirty="0"/>
          </a:p>
          <a:p>
            <a:pPr marL="0" lvl="0" indent="0">
              <a:spcBef>
                <a:spcPts val="0"/>
              </a:spcBef>
              <a:spcAft>
                <a:spcPts val="0"/>
              </a:spcAft>
              <a:buNone/>
            </a:pPr>
            <a:r>
              <a:rPr lang="fi-FI" dirty="0"/>
              <a:t>Harva jaksaa kuitenkaan noudattaa liian tiukkaa linjaa muutamaa viikkoa pidempään</a:t>
            </a:r>
          </a:p>
          <a:p>
            <a:pPr marL="0" lvl="0" indent="0">
              <a:spcBef>
                <a:spcPts val="0"/>
              </a:spcBef>
              <a:spcAft>
                <a:spcPts val="0"/>
              </a:spcAft>
              <a:buNone/>
            </a:pPr>
            <a:endParaRPr lang="fi-FI" dirty="0"/>
          </a:p>
          <a:p>
            <a:r>
              <a:rPr lang="fi-FI" dirty="0">
                <a:solidFill>
                  <a:srgbClr val="000000"/>
                </a:solidFill>
                <a:latin typeface="Arial"/>
                <a:ea typeface="Arial"/>
                <a:cs typeface="Arial"/>
                <a:sym typeface="Arial"/>
              </a:rPr>
              <a:t>Oletko koskaan ajatellut, että liian tiukan linjan noudattaminen voikin olla loppujen pidemmällä tähtäimellä toimimaton ratkaisu ja sen tähden jopa syypää, siihen miksi paino kuitenkin sahaa edes takaisin?   </a:t>
            </a:r>
          </a:p>
          <a:p>
            <a:endParaRPr lang="fi-FI" i="1" dirty="0">
              <a:solidFill>
                <a:srgbClr val="000000"/>
              </a:solidFill>
              <a:latin typeface="Arial"/>
              <a:cs typeface="Arial"/>
              <a:sym typeface="Arial"/>
            </a:endParaRPr>
          </a:p>
          <a:p>
            <a:r>
              <a:rPr lang="fi-FI" i="1" dirty="0">
                <a:solidFill>
                  <a:srgbClr val="002060"/>
                </a:solidFill>
              </a:rPr>
              <a:t>Voisiko painonhallinta olla myös jotain muuta? </a:t>
            </a:r>
            <a:endParaRPr lang="fi-FI" dirty="0"/>
          </a:p>
          <a:p>
            <a:endParaRPr lang="fi-FI" dirty="0"/>
          </a:p>
          <a:p>
            <a:r>
              <a:rPr lang="fi-FI" dirty="0"/>
              <a:t>Jotain, jossa pysyviä muutoksia haetaan rennommalla, mutta kauaskantoisemmalla tavalla? </a:t>
            </a:r>
          </a:p>
          <a:p>
            <a:endParaRPr lang="fi-FI" dirty="0"/>
          </a:p>
          <a:p>
            <a:r>
              <a:rPr lang="fi-FI" dirty="0"/>
              <a:t>Kun lähdetään omalle muutospolulle, on hyvä kytkeä omat, realistiset tavoitteet itselle tärkeisiin asioihin, ei ulkoa saneltuihin tavoitteisiin. Syödään, liikutaan ja levätään tavalla, joka istuu omaan arkeen ja tukee omaa, kokonaisvaltaista hyvinvointia. Hyväksytään niin sanotut takapakit osaksi muutosprosessia, joka harvoin etenee suoraviivaisesti. Mistään ei tarvitse luopua, vaan enemminkin tunnistetaan ensin olemassa oleva hyvä ja rakennetaan tuleva sen päälle.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3318128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13</a:t>
            </a:fld>
            <a:endParaRPr lang="fi-FI" dirty="0"/>
          </a:p>
        </p:txBody>
      </p:sp>
    </p:spTree>
    <p:extLst>
      <p:ext uri="{BB962C8B-B14F-4D97-AF65-F5344CB8AC3E}">
        <p14:creationId xmlns:p14="http://schemas.microsoft.com/office/powerpoint/2010/main" val="69226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Oman tilanteen arviointi alkuvaiheessa on tärkeää, jotta tavoitteet ja odotukset kurssia kohtaan eivät ole epäsuhdassa elämäntilanteen ja ajankäytön suhteen.</a:t>
            </a:r>
          </a:p>
          <a:p>
            <a:r>
              <a:rPr lang="fi-FI" sz="1200" kern="1200" dirty="0">
                <a:solidFill>
                  <a:schemeClr val="tx1"/>
                </a:solidFill>
                <a:effectLst/>
                <a:latin typeface="+mn-lt"/>
                <a:ea typeface="+mn-ea"/>
                <a:cs typeface="+mn-cs"/>
              </a:rPr>
              <a:t>On hyvä tunnistaa oma muutosvalmius ja elämäntilanteen kuormittavuus ja asettaa tavoitteet sen mukaan. Jos elämäntilanne on hyvin kuormittava voi tavoite olla, vaikka se, että paino pysyy ennallaan. Lisätavoitteita voi asettaa siinä vaiheessa, kun elämäntilanne on sille otollisempi.</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14</a:t>
            </a:fld>
            <a:endParaRPr lang="fi-FI" dirty="0"/>
          </a:p>
        </p:txBody>
      </p:sp>
    </p:spTree>
    <p:extLst>
      <p:ext uri="{BB962C8B-B14F-4D97-AF65-F5344CB8AC3E}">
        <p14:creationId xmlns:p14="http://schemas.microsoft.com/office/powerpoint/2010/main" val="60987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 kirjoittaa </a:t>
            </a:r>
            <a:r>
              <a:rPr lang="fi-FI" dirty="0" err="1"/>
              <a:t>chatiin</a:t>
            </a:r>
            <a:r>
              <a:rPr lang="fi-FI" dirty="0"/>
              <a:t>, ”tauko, jatketaan klo </a:t>
            </a:r>
            <a:r>
              <a:rPr lang="fi-FI" dirty="0" err="1"/>
              <a:t>xx.xx</a:t>
            </a:r>
            <a:r>
              <a:rPr lang="fi-FI" dirty="0"/>
              <a:t>” </a:t>
            </a:r>
          </a:p>
        </p:txBody>
      </p:sp>
      <p:sp>
        <p:nvSpPr>
          <p:cNvPr id="4" name="Dian numeron paikkamerkki 3"/>
          <p:cNvSpPr>
            <a:spLocks noGrp="1"/>
          </p:cNvSpPr>
          <p:nvPr>
            <p:ph type="sldNum" sz="quarter" idx="5"/>
          </p:nvPr>
        </p:nvSpPr>
        <p:spPr/>
        <p:txBody>
          <a:bodyPr/>
          <a:lstStyle/>
          <a:p>
            <a:fld id="{D591307D-81D9-4C7B-B973-6E6C2C315379}" type="slidenum">
              <a:rPr lang="fi-FI" smtClean="0"/>
              <a:t>15</a:t>
            </a:fld>
            <a:endParaRPr lang="fi-FI" dirty="0"/>
          </a:p>
        </p:txBody>
      </p:sp>
    </p:spTree>
    <p:extLst>
      <p:ext uri="{BB962C8B-B14F-4D97-AF65-F5344CB8AC3E}">
        <p14:creationId xmlns:p14="http://schemas.microsoft.com/office/powerpoint/2010/main" val="406144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591307D-81D9-4C7B-B973-6E6C2C315379}" type="slidenum">
              <a:rPr lang="fi-FI" smtClean="0"/>
              <a:t>16</a:t>
            </a:fld>
            <a:endParaRPr lang="fi-FI" dirty="0"/>
          </a:p>
        </p:txBody>
      </p:sp>
    </p:spTree>
    <p:extLst>
      <p:ext uri="{BB962C8B-B14F-4D97-AF65-F5344CB8AC3E}">
        <p14:creationId xmlns:p14="http://schemas.microsoft.com/office/powerpoint/2010/main" val="29172528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17</a:t>
            </a:fld>
            <a:endParaRPr lang="fi-FI" dirty="0"/>
          </a:p>
        </p:txBody>
      </p:sp>
    </p:spTree>
    <p:extLst>
      <p:ext uri="{BB962C8B-B14F-4D97-AF65-F5344CB8AC3E}">
        <p14:creationId xmlns:p14="http://schemas.microsoft.com/office/powerpoint/2010/main" val="1490501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nSpc>
                <a:spcPct val="100000"/>
              </a:lnSpc>
              <a:spcBef>
                <a:spcPts val="600"/>
              </a:spcBef>
              <a:spcAft>
                <a:spcPct val="0"/>
              </a:spcAft>
            </a:pPr>
            <a:r>
              <a:rPr lang="fi-FI" sz="1200" dirty="0">
                <a:latin typeface="Verdana" panose="020B0604030504040204" pitchFamily="34" charset="0"/>
                <a:ea typeface="Verdana" panose="020B0604030504040204" pitchFamily="34" charset="0"/>
              </a:rPr>
              <a:t>Jatkossa kirjaudu: </a:t>
            </a:r>
            <a:r>
              <a:rPr lang="fi-FI" sz="1200" dirty="0">
                <a:latin typeface="Verdana" panose="020B0604030504040204" pitchFamily="34" charset="0"/>
                <a:ea typeface="Verdana" panose="020B0604030504040204" pitchFamily="34" charset="0"/>
                <a:hlinkClick r:id="rId3"/>
              </a:rPr>
              <a:t>www.verkkopuntari.fi</a:t>
            </a:r>
            <a:r>
              <a:rPr lang="fi-FI" sz="1200" dirty="0">
                <a:latin typeface="Verdana" panose="020B0604030504040204" pitchFamily="34" charset="0"/>
                <a:ea typeface="Verdana" panose="020B0604030504040204" pitchFamily="34" charset="0"/>
              </a:rPr>
              <a:t> oikeasta yläkulmasta kohdasta ”Kirjaudu”</a:t>
            </a:r>
          </a:p>
        </p:txBody>
      </p:sp>
      <p:sp>
        <p:nvSpPr>
          <p:cNvPr id="4" name="Dian numeron paikkamerkki 3"/>
          <p:cNvSpPr>
            <a:spLocks noGrp="1"/>
          </p:cNvSpPr>
          <p:nvPr>
            <p:ph type="sldNum" sz="quarter" idx="5"/>
          </p:nvPr>
        </p:nvSpPr>
        <p:spPr/>
        <p:txBody>
          <a:bodyPr/>
          <a:lstStyle/>
          <a:p>
            <a:fld id="{D591307D-81D9-4C7B-B973-6E6C2C315379}" type="slidenum">
              <a:rPr lang="fi-FI" smtClean="0"/>
              <a:t>18</a:t>
            </a:fld>
            <a:endParaRPr lang="fi-FI" dirty="0"/>
          </a:p>
        </p:txBody>
      </p:sp>
    </p:spTree>
    <p:extLst>
      <p:ext uri="{BB962C8B-B14F-4D97-AF65-F5344CB8AC3E}">
        <p14:creationId xmlns:p14="http://schemas.microsoft.com/office/powerpoint/2010/main" val="3905120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Kun olet kirjautunut, olet etusivulla. </a:t>
            </a:r>
          </a:p>
          <a:p>
            <a:r>
              <a:rPr lang="fi-FI" dirty="0"/>
              <a:t>Pääset palaamaan etusivulle omenan kuvasta.</a:t>
            </a:r>
          </a:p>
        </p:txBody>
      </p:sp>
      <p:sp>
        <p:nvSpPr>
          <p:cNvPr id="4" name="Dian numeron paikkamerkki 3"/>
          <p:cNvSpPr>
            <a:spLocks noGrp="1"/>
          </p:cNvSpPr>
          <p:nvPr>
            <p:ph type="sldNum" sz="quarter" idx="5"/>
          </p:nvPr>
        </p:nvSpPr>
        <p:spPr/>
        <p:txBody>
          <a:bodyPr/>
          <a:lstStyle/>
          <a:p>
            <a:fld id="{D591307D-81D9-4C7B-B973-6E6C2C315379}" type="slidenum">
              <a:rPr lang="fi-FI" smtClean="0"/>
              <a:t>19</a:t>
            </a:fld>
            <a:endParaRPr lang="fi-FI" dirty="0"/>
          </a:p>
        </p:txBody>
      </p:sp>
    </p:spTree>
    <p:extLst>
      <p:ext uri="{BB962C8B-B14F-4D97-AF65-F5344CB8AC3E}">
        <p14:creationId xmlns:p14="http://schemas.microsoft.com/office/powerpoint/2010/main" val="2669462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Kerrotaan tapaamisen sisältö </a:t>
            </a:r>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Löydät kurssin materiaalin etusivulta.</a:t>
            </a:r>
          </a:p>
          <a:p>
            <a:endParaRPr lang="fi-FI" sz="1200" dirty="0"/>
          </a:p>
          <a:p>
            <a:r>
              <a:rPr lang="fi-FI" sz="1200" dirty="0"/>
              <a:t>Paina oikeasta ylänurkasta omenan kuvaa. </a:t>
            </a:r>
          </a:p>
          <a:p>
            <a:r>
              <a:rPr lang="fi-FI" sz="1200" dirty="0"/>
              <a:t>Vieritä sivua alas ja valitse valmennuksesi.   </a:t>
            </a:r>
          </a:p>
          <a:p>
            <a:endParaRPr lang="fi-FI" dirty="0"/>
          </a:p>
          <a:p>
            <a:r>
              <a:rPr lang="fi-FI" dirty="0"/>
              <a:t>Verkkopuntarissa avautuu ensimmäisen 11 viikon ajan uutta materiaalia.</a:t>
            </a:r>
          </a:p>
          <a:p>
            <a:endParaRPr lang="fi-FI" dirty="0"/>
          </a:p>
          <a:p>
            <a:r>
              <a:rPr lang="fi-FI" dirty="0"/>
              <a:t>Joka viikko sisältää tietoa, liikuntavinkkejä, pohdintakysymyksiä ja vapaaehtoisen viikkotehtävän. </a:t>
            </a:r>
          </a:p>
          <a:p>
            <a:endParaRPr lang="fi-FI" dirty="0"/>
          </a:p>
          <a:p>
            <a:r>
              <a:rPr lang="fi-FI" dirty="0"/>
              <a:t>Ensimmäisellä, viidennellä ja 11 viikolla voit halutessasi vastata ”Mikä on sinun tyylisi syödä, liikkua ja levätä?” -kyselyyn. </a:t>
            </a:r>
          </a:p>
          <a:p>
            <a:endParaRPr lang="fi-FI" dirty="0"/>
          </a:p>
          <a:p>
            <a:r>
              <a:rPr lang="fi-FI" dirty="0"/>
              <a:t>Toisella viikolla asetetaan tavoite. Tavoitetta tarkastellaan uudelleen viikoilla 5 ja 11.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20</a:t>
            </a:fld>
            <a:endParaRPr lang="fi-FI" dirty="0"/>
          </a:p>
        </p:txBody>
      </p:sp>
    </p:spTree>
    <p:extLst>
      <p:ext uri="{BB962C8B-B14F-4D97-AF65-F5344CB8AC3E}">
        <p14:creationId xmlns:p14="http://schemas.microsoft.com/office/powerpoint/2010/main" val="1637765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a:p>
            <a:r>
              <a:rPr lang="fi-FI" dirty="0"/>
              <a:t>Verkkopuntarissa avautuu ensimmäisen 11 viikon ajan uutta materiaalia.</a:t>
            </a:r>
          </a:p>
          <a:p>
            <a:endParaRPr lang="fi-FI" dirty="0"/>
          </a:p>
          <a:p>
            <a:r>
              <a:rPr lang="fi-FI" dirty="0"/>
              <a:t>Joka viikko sisältää tietoa, liikuntavinkkejä, pohdintakysymyksiä ja vapaaehtoisen viikkotehtävän. </a:t>
            </a:r>
          </a:p>
          <a:p>
            <a:endParaRPr lang="fi-FI" dirty="0"/>
          </a:p>
          <a:p>
            <a:r>
              <a:rPr lang="fi-FI" dirty="0"/>
              <a:t>Ensimmäisellä, viidennellä ja 11 viikolla voit halutessasi vastata ”Mikä on sinun tyylisi syödä, liikkua ja levätä?” -kyselyyn. </a:t>
            </a:r>
          </a:p>
          <a:p>
            <a:endParaRPr lang="fi-FI" dirty="0"/>
          </a:p>
          <a:p>
            <a:r>
              <a:rPr lang="fi-FI" dirty="0"/>
              <a:t>Toisella viikolla asetetaan tavoite. Tavoitetta tarkastellaan uudelleen viikoilla 5 ja 11.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21</a:t>
            </a:fld>
            <a:endParaRPr lang="fi-FI" dirty="0"/>
          </a:p>
        </p:txBody>
      </p:sp>
    </p:spTree>
    <p:extLst>
      <p:ext uri="{BB962C8B-B14F-4D97-AF65-F5344CB8AC3E}">
        <p14:creationId xmlns:p14="http://schemas.microsoft.com/office/powerpoint/2010/main" val="6313652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Voit halutessasi tallentaa kohtaan ”Omaseuranta” motivaatiotasi, liikuntaa ja unen määrää ja laatua.</a:t>
            </a:r>
          </a:p>
          <a:p>
            <a:r>
              <a:rPr lang="fi-FI" dirty="0"/>
              <a:t> </a:t>
            </a:r>
          </a:p>
        </p:txBody>
      </p:sp>
      <p:sp>
        <p:nvSpPr>
          <p:cNvPr id="4" name="Dian numeron paikkamerkki 3"/>
          <p:cNvSpPr>
            <a:spLocks noGrp="1"/>
          </p:cNvSpPr>
          <p:nvPr>
            <p:ph type="sldNum" sz="quarter" idx="5"/>
          </p:nvPr>
        </p:nvSpPr>
        <p:spPr/>
        <p:txBody>
          <a:bodyPr/>
          <a:lstStyle/>
          <a:p>
            <a:fld id="{D591307D-81D9-4C7B-B973-6E6C2C315379}" type="slidenum">
              <a:rPr lang="fi-FI" smtClean="0"/>
              <a:t>22</a:t>
            </a:fld>
            <a:endParaRPr lang="fi-FI" dirty="0"/>
          </a:p>
        </p:txBody>
      </p:sp>
    </p:spTree>
    <p:extLst>
      <p:ext uri="{BB962C8B-B14F-4D97-AF65-F5344CB8AC3E}">
        <p14:creationId xmlns:p14="http://schemas.microsoft.com/office/powerpoint/2010/main" val="1838843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Ohjauskeskustelu on yksilöllinen keskustelu, jossa ovat mukana sinä ja ohjaajasi. </a:t>
            </a:r>
          </a:p>
          <a:p>
            <a:r>
              <a:rPr lang="fi-FI" dirty="0"/>
              <a:t>Siellä sinun on mahdollista käydä keskustelua ja lähettää kuulumisiasi ohjaajillesi. </a:t>
            </a:r>
          </a:p>
          <a:p>
            <a:endParaRPr lang="fi-FI" dirty="0"/>
          </a:p>
          <a:p>
            <a:r>
              <a:rPr lang="fi-FI" dirty="0"/>
              <a:t>Kun olet lähettänyt viestin, omat ohjaajasi näkevät viestisi ja saat vastauksen viikon sisään viestisi lähettämisestä. (jos näin ohjaajille sopii </a:t>
            </a:r>
            <a:r>
              <a:rPr lang="fi-FI" dirty="0" err="1"/>
              <a:t>tms</a:t>
            </a:r>
            <a:r>
              <a:rPr lang="fi-FI" dirty="0"/>
              <a:t>)</a:t>
            </a:r>
          </a:p>
          <a:p>
            <a:r>
              <a:rPr lang="fi-FI" dirty="0"/>
              <a:t>Ohjauskeskustelu on hyödynnettävissäsi ensimmäisen 12 viikon ajan. </a:t>
            </a:r>
          </a:p>
        </p:txBody>
      </p:sp>
      <p:sp>
        <p:nvSpPr>
          <p:cNvPr id="4" name="Dian numeron paikkamerkki 3"/>
          <p:cNvSpPr>
            <a:spLocks noGrp="1"/>
          </p:cNvSpPr>
          <p:nvPr>
            <p:ph type="sldNum" sz="quarter" idx="5"/>
          </p:nvPr>
        </p:nvSpPr>
        <p:spPr/>
        <p:txBody>
          <a:bodyPr/>
          <a:lstStyle/>
          <a:p>
            <a:fld id="{D591307D-81D9-4C7B-B973-6E6C2C315379}" type="slidenum">
              <a:rPr lang="fi-FI" smtClean="0"/>
              <a:t>23</a:t>
            </a:fld>
            <a:endParaRPr lang="fi-FI" dirty="0"/>
          </a:p>
        </p:txBody>
      </p:sp>
    </p:spTree>
    <p:extLst>
      <p:ext uri="{BB962C8B-B14F-4D97-AF65-F5344CB8AC3E}">
        <p14:creationId xmlns:p14="http://schemas.microsoft.com/office/powerpoint/2010/main" val="3548937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24</a:t>
            </a:fld>
            <a:endParaRPr lang="fi-FI" dirty="0"/>
          </a:p>
        </p:txBody>
      </p:sp>
    </p:spTree>
    <p:extLst>
      <p:ext uri="{BB962C8B-B14F-4D97-AF65-F5344CB8AC3E}">
        <p14:creationId xmlns:p14="http://schemas.microsoft.com/office/powerpoint/2010/main" val="3034559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25</a:t>
            </a:fld>
            <a:endParaRPr lang="fi-FI" dirty="0"/>
          </a:p>
        </p:txBody>
      </p:sp>
    </p:spTree>
    <p:extLst>
      <p:ext uri="{BB962C8B-B14F-4D97-AF65-F5344CB8AC3E}">
        <p14:creationId xmlns:p14="http://schemas.microsoft.com/office/powerpoint/2010/main" val="120681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26</a:t>
            </a:fld>
            <a:endParaRPr lang="fi-FI" dirty="0"/>
          </a:p>
        </p:txBody>
      </p:sp>
    </p:spTree>
    <p:extLst>
      <p:ext uri="{BB962C8B-B14F-4D97-AF65-F5344CB8AC3E}">
        <p14:creationId xmlns:p14="http://schemas.microsoft.com/office/powerpoint/2010/main" val="1684106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lnSpc>
                <a:spcPct val="100000"/>
              </a:lnSpc>
              <a:spcBef>
                <a:spcPts val="600"/>
              </a:spcBef>
              <a:spcAft>
                <a:spcPct val="0"/>
              </a:spcAft>
              <a:buNone/>
            </a:pPr>
            <a:r>
              <a:rPr lang="fi-FI" sz="1200" dirty="0">
                <a:latin typeface="Verdana" panose="020B0604030504040204" pitchFamily="34" charset="0"/>
                <a:ea typeface="Verdana" panose="020B0604030504040204" pitchFamily="34" charset="0"/>
              </a:rPr>
              <a:t>Voit tehdä Verkkopuntari-pikakuvakkeen puhelimesi aloitusnäytölle, jolloin Verkkopuntarin sivusto on saatavilla kuten muutkin sovellukset. </a:t>
            </a:r>
          </a:p>
          <a:p>
            <a:pPr marL="0" indent="0">
              <a:lnSpc>
                <a:spcPct val="100000"/>
              </a:lnSpc>
              <a:spcBef>
                <a:spcPts val="600"/>
              </a:spcBef>
              <a:spcAft>
                <a:spcPct val="0"/>
              </a:spcAft>
              <a:buNone/>
            </a:pPr>
            <a:r>
              <a:rPr lang="fi-FI" sz="1200" dirty="0">
                <a:latin typeface="Verdana" panose="020B0604030504040204" pitchFamily="34" charset="0"/>
                <a:ea typeface="Verdana" panose="020B0604030504040204" pitchFamily="34" charset="0"/>
              </a:rPr>
              <a:t>Verkkopuntari on rakennettu </a:t>
            </a:r>
            <a:r>
              <a:rPr lang="fi-FI" sz="1200" dirty="0" err="1">
                <a:latin typeface="Verdana" panose="020B0604030504040204" pitchFamily="34" charset="0"/>
                <a:ea typeface="Verdana" panose="020B0604030504040204" pitchFamily="34" charset="0"/>
              </a:rPr>
              <a:t>mobiiliresponsiiviseksi</a:t>
            </a:r>
            <a:r>
              <a:rPr lang="fi-FI" sz="1200" dirty="0">
                <a:latin typeface="Verdana" panose="020B0604030504040204" pitchFamily="34" charset="0"/>
                <a:ea typeface="Verdana" panose="020B0604030504040204" pitchFamily="34" charset="0"/>
              </a:rPr>
              <a:t>, eli näkymä mukautuu sen mukaan, mitä laitetta käytät. </a:t>
            </a:r>
          </a:p>
          <a:p>
            <a:pPr marL="228600" indent="-228600">
              <a:lnSpc>
                <a:spcPct val="100000"/>
              </a:lnSpc>
              <a:spcBef>
                <a:spcPts val="600"/>
              </a:spcBef>
              <a:spcAft>
                <a:spcPct val="0"/>
              </a:spcAft>
              <a:buAutoNum type="arabicPeriod"/>
            </a:pPr>
            <a:endParaRPr lang="fi-FI" sz="1200" dirty="0">
              <a:latin typeface="Verdana" panose="020B0604030504040204" pitchFamily="34" charset="0"/>
              <a:ea typeface="Verdana" panose="020B0604030504040204" pitchFamily="34" charset="0"/>
            </a:endParaRPr>
          </a:p>
          <a:p>
            <a:pPr marL="228600" indent="-228600">
              <a:lnSpc>
                <a:spcPct val="100000"/>
              </a:lnSpc>
              <a:spcBef>
                <a:spcPts val="600"/>
              </a:spcBef>
              <a:spcAft>
                <a:spcPct val="0"/>
              </a:spcAft>
              <a:buAutoNum type="arabicPeriod"/>
            </a:pPr>
            <a:endParaRPr lang="fi-FI" sz="1200" dirty="0">
              <a:latin typeface="Verdana" panose="020B0604030504040204" pitchFamily="34" charset="0"/>
              <a:ea typeface="Verdana" panose="020B0604030504040204" pitchFamily="34" charset="0"/>
            </a:endParaRPr>
          </a:p>
          <a:p>
            <a:pPr marL="228600" indent="-228600">
              <a:lnSpc>
                <a:spcPct val="100000"/>
              </a:lnSpc>
              <a:spcBef>
                <a:spcPts val="600"/>
              </a:spcBef>
              <a:spcAft>
                <a:spcPct val="0"/>
              </a:spcAft>
              <a:buAutoNum type="arabicPeriod"/>
            </a:pPr>
            <a:r>
              <a:rPr lang="fi-FI" sz="1200" dirty="0">
                <a:latin typeface="Verdana" panose="020B0604030504040204" pitchFamily="34" charset="0"/>
                <a:ea typeface="Verdana" panose="020B0604030504040204" pitchFamily="34" charset="0"/>
              </a:rPr>
              <a:t>Mene mobiililaitteellasi sivulle www.verkkopuntari.fi ja valitse ”kirjaudu”. Kirjautumissivulla valitse oikeasta yläkulmasta kolme pistettä tai vastaava kohta. </a:t>
            </a:r>
          </a:p>
          <a:p>
            <a:pPr marL="228600" indent="-228600">
              <a:lnSpc>
                <a:spcPct val="100000"/>
              </a:lnSpc>
              <a:spcBef>
                <a:spcPts val="600"/>
              </a:spcBef>
              <a:spcAft>
                <a:spcPct val="0"/>
              </a:spcAft>
              <a:buAutoNum type="arabicPeriod"/>
            </a:pPr>
            <a:endParaRPr lang="fi-FI" sz="1200" dirty="0">
              <a:latin typeface="Verdana" panose="020B0604030504040204" pitchFamily="34" charset="0"/>
              <a:ea typeface="Verdana" panose="020B0604030504040204" pitchFamily="34" charset="0"/>
            </a:endParaRPr>
          </a:p>
          <a:p>
            <a:pPr marL="228600" indent="-228600">
              <a:lnSpc>
                <a:spcPct val="100000"/>
              </a:lnSpc>
              <a:spcBef>
                <a:spcPts val="600"/>
              </a:spcBef>
              <a:spcAft>
                <a:spcPct val="0"/>
              </a:spcAft>
              <a:buAutoNum type="arabicPeriod" startAt="2"/>
            </a:pPr>
            <a:r>
              <a:rPr lang="fi-FI" sz="1200" dirty="0">
                <a:latin typeface="Verdana" panose="020B0604030504040204" pitchFamily="34" charset="0"/>
                <a:ea typeface="Verdana" panose="020B0604030504040204" pitchFamily="34" charset="0"/>
              </a:rPr>
              <a:t>Valitse ”lisää aloitusnäyttöön” tai vastaava toiminto</a:t>
            </a:r>
          </a:p>
          <a:p>
            <a:pPr marL="228600" indent="-228600">
              <a:lnSpc>
                <a:spcPct val="100000"/>
              </a:lnSpc>
              <a:spcBef>
                <a:spcPts val="600"/>
              </a:spcBef>
              <a:spcAft>
                <a:spcPct val="0"/>
              </a:spcAft>
              <a:buAutoNum type="arabicPeriod" startAt="2"/>
            </a:pPr>
            <a:endParaRPr lang="fi-FI" sz="1200" dirty="0">
              <a:latin typeface="Verdana" panose="020B0604030504040204" pitchFamily="34" charset="0"/>
              <a:ea typeface="Verdana" panose="020B0604030504040204" pitchFamily="34" charset="0"/>
            </a:endParaRPr>
          </a:p>
          <a:p>
            <a:pPr marL="228600" indent="-228600">
              <a:lnSpc>
                <a:spcPct val="100000"/>
              </a:lnSpc>
              <a:spcBef>
                <a:spcPts val="600"/>
              </a:spcBef>
              <a:spcAft>
                <a:spcPct val="0"/>
              </a:spcAft>
              <a:buAutoNum type="arabicPeriod" startAt="2"/>
            </a:pPr>
            <a:r>
              <a:rPr lang="fi-FI" sz="1200" dirty="0">
                <a:latin typeface="Verdana" panose="020B0604030504040204" pitchFamily="34" charset="0"/>
                <a:ea typeface="Verdana" panose="020B0604030504040204" pitchFamily="34" charset="0"/>
              </a:rPr>
              <a:t>Lisää Verkkopuntari-kuvake aloitusnäyttöön</a:t>
            </a:r>
          </a:p>
          <a:p>
            <a:pPr marL="228600" indent="-228600">
              <a:lnSpc>
                <a:spcPct val="100000"/>
              </a:lnSpc>
              <a:spcBef>
                <a:spcPts val="600"/>
              </a:spcBef>
              <a:spcAft>
                <a:spcPct val="0"/>
              </a:spcAft>
              <a:buAutoNum type="arabicPeriod" startAt="2"/>
            </a:pPr>
            <a:endParaRPr lang="fi-FI" sz="1200" dirty="0">
              <a:latin typeface="Verdana" panose="020B0604030504040204" pitchFamily="34" charset="0"/>
              <a:ea typeface="Verdana" panose="020B0604030504040204" pitchFamily="34" charset="0"/>
            </a:endParaRPr>
          </a:p>
          <a:p>
            <a:pPr marL="228600" indent="-228600">
              <a:lnSpc>
                <a:spcPct val="100000"/>
              </a:lnSpc>
              <a:spcBef>
                <a:spcPts val="600"/>
              </a:spcBef>
              <a:spcAft>
                <a:spcPct val="0"/>
              </a:spcAft>
              <a:buAutoNum type="arabicPeriod" startAt="2"/>
            </a:pPr>
            <a:r>
              <a:rPr lang="fi-FI" sz="1200" dirty="0">
                <a:latin typeface="Verdana" panose="020B0604030504040204" pitchFamily="34" charset="0"/>
                <a:ea typeface="Verdana" panose="020B0604030504040204" pitchFamily="34" charset="0"/>
              </a:rPr>
              <a:t>Pääset jatkossa nopeammin Verkkopuntariin kuvakkeen kautta </a:t>
            </a:r>
          </a:p>
          <a:p>
            <a:pPr marL="228600" indent="-228600">
              <a:lnSpc>
                <a:spcPct val="100000"/>
              </a:lnSpc>
              <a:spcBef>
                <a:spcPts val="600"/>
              </a:spcBef>
              <a:spcAft>
                <a:spcPct val="0"/>
              </a:spcAft>
              <a:buAutoNum type="arabicPeriod" startAt="2"/>
            </a:pPr>
            <a:endParaRPr lang="fi-FI" sz="1200" dirty="0">
              <a:latin typeface="Verdana" panose="020B0604030504040204" pitchFamily="34" charset="0"/>
              <a:ea typeface="Verdana" panose="020B0604030504040204" pitchFamily="34" charset="0"/>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27</a:t>
            </a:fld>
            <a:endParaRPr lang="fi-FI" dirty="0"/>
          </a:p>
        </p:txBody>
      </p:sp>
    </p:spTree>
    <p:extLst>
      <p:ext uri="{BB962C8B-B14F-4D97-AF65-F5344CB8AC3E}">
        <p14:creationId xmlns:p14="http://schemas.microsoft.com/office/powerpoint/2010/main" val="3788419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28</a:t>
            </a:fld>
            <a:endParaRPr lang="fi-FI" dirty="0"/>
          </a:p>
        </p:txBody>
      </p:sp>
    </p:spTree>
    <p:extLst>
      <p:ext uri="{BB962C8B-B14F-4D97-AF65-F5344CB8AC3E}">
        <p14:creationId xmlns:p14="http://schemas.microsoft.com/office/powerpoint/2010/main" val="2942353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29</a:t>
            </a:fld>
            <a:endParaRPr lang="fi-FI" dirty="0"/>
          </a:p>
        </p:txBody>
      </p:sp>
    </p:spTree>
    <p:extLst>
      <p:ext uri="{BB962C8B-B14F-4D97-AF65-F5344CB8AC3E}">
        <p14:creationId xmlns:p14="http://schemas.microsoft.com/office/powerpoint/2010/main" val="105155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Kerro, miten osallistujat voivat hyödyntää toimintoja. (Esimerkki on </a:t>
            </a:r>
            <a:r>
              <a:rPr lang="fi-FI" dirty="0" err="1"/>
              <a:t>Teamsista</a:t>
            </a:r>
            <a:r>
              <a:rPr lang="fi-FI" dirty="0"/>
              <a:t>, kerro mistä löytyy vastaavat toiminnot, jos käytät muuta videoneuvottelu-työkalua)</a:t>
            </a:r>
          </a:p>
          <a:p>
            <a:endParaRPr lang="fi-FI" dirty="0"/>
          </a:p>
          <a:p>
            <a:r>
              <a:rPr lang="fi-FI" dirty="0"/>
              <a:t>Chatissa voit kertoa kokemuksia, kommentoida, auttaa muita osallistujia.</a:t>
            </a:r>
          </a:p>
          <a:p>
            <a:endParaRPr lang="fi-FI" dirty="0"/>
          </a:p>
          <a:p>
            <a:r>
              <a:rPr lang="fi-FI" dirty="0"/>
              <a:t>Puheenvuoroa voit pyytää (valitse joku, minkä kerrot) hymynaama-ikonista / avaamalla mikrofonin / kirjoittamalla </a:t>
            </a:r>
            <a:r>
              <a:rPr lang="fi-FI" dirty="0" err="1"/>
              <a:t>chatiin</a:t>
            </a:r>
            <a:r>
              <a:rPr lang="fi-FI" dirty="0"/>
              <a:t> </a:t>
            </a:r>
            <a:r>
              <a:rPr lang="fi-FI" dirty="0" err="1"/>
              <a:t>pvp</a:t>
            </a:r>
            <a:endParaRPr lang="fi-FI" dirty="0"/>
          </a:p>
          <a:p>
            <a:endParaRPr lang="fi-FI" dirty="0"/>
          </a:p>
          <a:p>
            <a:r>
              <a:rPr lang="fi-FI" dirty="0"/>
              <a:t>Kameran saat päälle ja pois kamera-ikonista. </a:t>
            </a:r>
          </a:p>
          <a:p>
            <a:r>
              <a:rPr lang="fi-FI" dirty="0"/>
              <a:t>Mikrofonin saat päälle ja pois mikrofoni-ikonista.</a:t>
            </a:r>
          </a:p>
          <a:p>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endParaRPr lang="fi-FI" dirty="0"/>
          </a:p>
        </p:txBody>
      </p:sp>
    </p:spTree>
    <p:extLst>
      <p:ext uri="{BB962C8B-B14F-4D97-AF65-F5344CB8AC3E}">
        <p14:creationId xmlns:p14="http://schemas.microsoft.com/office/powerpoint/2010/main" val="30451354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Tämän fiilis-kortin voi käyttää myös muussa kohtaa tapaamista. </a:t>
            </a:r>
          </a:p>
          <a:p>
            <a:r>
              <a:rPr lang="fi-FI" dirty="0"/>
              <a:t>Vastaukset voi purkaa keskustellen tai </a:t>
            </a:r>
            <a:r>
              <a:rPr lang="fi-FI" dirty="0" err="1"/>
              <a:t>chatiin</a:t>
            </a:r>
            <a:r>
              <a:rPr lang="fi-FI" dirty="0"/>
              <a:t>.</a:t>
            </a:r>
          </a:p>
        </p:txBody>
      </p:sp>
      <p:sp>
        <p:nvSpPr>
          <p:cNvPr id="4" name="Dian numeron paikkamerkki 3"/>
          <p:cNvSpPr>
            <a:spLocks noGrp="1"/>
          </p:cNvSpPr>
          <p:nvPr>
            <p:ph type="sldNum" sz="quarter" idx="5"/>
          </p:nvPr>
        </p:nvSpPr>
        <p:spPr/>
        <p:txBody>
          <a:bodyPr/>
          <a:lstStyle/>
          <a:p>
            <a:fld id="{D591307D-81D9-4C7B-B973-6E6C2C315379}" type="slidenum">
              <a:rPr lang="fi-FI" smtClean="0"/>
              <a:t>30</a:t>
            </a:fld>
            <a:endParaRPr lang="fi-FI" dirty="0"/>
          </a:p>
        </p:txBody>
      </p:sp>
    </p:spTree>
    <p:extLst>
      <p:ext uri="{BB962C8B-B14F-4D97-AF65-F5344CB8AC3E}">
        <p14:creationId xmlns:p14="http://schemas.microsoft.com/office/powerpoint/2010/main" val="35198567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31</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64737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2654502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Halutessa voidaan pyytää kertomaan myös jotakin muuta, mikä teemaan sopii</a:t>
            </a:r>
          </a:p>
          <a:p>
            <a:r>
              <a:rPr lang="fi-FI" dirty="0"/>
              <a:t>Harjoituksen jälkeen voidaan halutessa vielä miettiä, miten vahvuudet näkyvät vaikka elämäntapamuutoksessa</a:t>
            </a:r>
            <a:endParaRPr lang="en-US" dirty="0">
              <a:cs typeface="+mn-cs"/>
            </a:endParaRPr>
          </a:p>
          <a:p>
            <a:endParaRPr lang="fi-FI" dirty="0">
              <a:cs typeface="Calibri"/>
            </a:endParaRPr>
          </a:p>
          <a:p>
            <a:r>
              <a:rPr lang="fi-FI" dirty="0"/>
              <a:t>Tämä harjoitus on hyvä tapa tukea ryhmäytymistä ja jo alussa tuoda esille sitä, että tavoitteena on  pystyvyyden lisääminen. Kun tiedostamme vahvuutemme, tukee se niiden hyödyntämistä. Harjoitus saattaa olla joillekin hankala, sillä on melko tavallista, ettemme ole tottuneet miettimään missä olemme hyviä  tai mitkä ovat vahvuuksiamme. Voi olla myös haastavaa sanoa ne ääneen. Saatetaan ajatella että se on itsekehua. Tämäkin on hyvä ottaa esille ja yhdessä pohtia, mistä tämä johtuu tai voisi johtua. Kun toinen ihminen kertoo sinulle vahvuutesi ja missä olet hyvä, se yleensä tuntuu hyvältä. Tämä on merkittävä asia pystyvyyden lisäämisessä: kun kuulemme ääneen missä olemme hyviä, se vahvistaa meitä. Ammattilaisen on hyvä huomata, miltä tuntuu kuunnella kun itseä kehutaan. Vaikka harjoituksessa palaute on sinun itsesi kertomaa, vain toisen ääneen sanomaa, siitä huolimatta se vaikuttaa. </a:t>
            </a:r>
          </a:p>
          <a:p>
            <a:r>
              <a:rPr lang="fi-FI" dirty="0"/>
              <a:t>Tämä harjoitus toteutetaan ensimmäisellä tapaamisella. Harjoituksen tekemiseen tarvitaan kyniä ja paperia, joihin voidaan kirjata muistiin kaverin vahvuudet. Harjoitus puretaan </a:t>
            </a:r>
            <a:r>
              <a:rPr lang="fi-FI" dirty="0" err="1"/>
              <a:t>flappitaululle</a:t>
            </a:r>
            <a:r>
              <a:rPr lang="fi-FI" dirty="0"/>
              <a:t> ja näin voidaan todeta, miten paljon vahvuuksia tässä ryhmässä on ja niitä voidaan hyödyntää myös tässä muutoksessa/työssä. </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306976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Virittäytyminen ja tutustuminen:</a:t>
            </a:r>
          </a:p>
          <a:p>
            <a:endParaRPr lang="fi-FI" dirty="0"/>
          </a:p>
          <a:p>
            <a:r>
              <a:rPr lang="fi-FI" dirty="0"/>
              <a:t>Mitä odotan tältä ryhmältä, mahdolliset aiemmat kokemukset elintaparyhmiin osallistumisesta. Tämän voi toteuttaa vaihtoehtoisesti niin, että kerrotaan parille nämä asiat ja pari esittelee vierustoverin ja hänen odotuksena ryhmälle.</a:t>
            </a:r>
            <a:endParaRPr lang="fi-FI" dirty="0">
              <a:cs typeface="Calibri"/>
            </a:endParaRPr>
          </a:p>
          <a:p>
            <a:endParaRPr lang="en-US" dirty="0"/>
          </a:p>
          <a:p>
            <a:r>
              <a:rPr lang="fi-FI" dirty="0"/>
              <a:t>Mikäli ohjaaja haluaa hyödyntää, linkkejä tutustumisleikkeihin (esim. Omakuva, Oman nimen kirjaimet, Tiimikukkanen)</a:t>
            </a:r>
          </a:p>
          <a:p>
            <a:r>
              <a:rPr lang="fi-FI" dirty="0"/>
              <a:t>https://tulppakuntoutus.fi/pluginfile.php/849/mod_page/content/53/Omakuva.pdf</a:t>
            </a:r>
          </a:p>
          <a:p>
            <a:r>
              <a:rPr lang="fi-FI" dirty="0"/>
              <a:t>https://tulppakuntoutus.fi/pluginfile.php/849/mod_page/content/63/Oman%20nimen%20kirjaimet.pdf</a:t>
            </a:r>
          </a:p>
          <a:p>
            <a:r>
              <a:rPr lang="fi-FI" dirty="0"/>
              <a:t>https://tulppakuntoutus.fi/pluginfile.php/849/mod_page/content/53/Tiimikukkanen.pdf</a:t>
            </a:r>
          </a:p>
          <a:p>
            <a:endParaRPr lang="en-US" dirty="0"/>
          </a:p>
          <a:p>
            <a:r>
              <a:rPr lang="fi-FI" dirty="0"/>
              <a:t>Vahvistetaan ryhmän säännöt huom. erityisesti salassapito. </a:t>
            </a:r>
            <a:endParaRPr lang="en-US" dirty="0">
              <a:cs typeface="Calibri"/>
            </a:endParaRPr>
          </a:p>
          <a:p>
            <a:r>
              <a:rPr lang="fi-FI" dirty="0"/>
              <a:t>“Ehdotan ryhmämme säännöksi, että kaikki käsiteltävät asiat ovat luottamuksellisia. Ryhmän ulkopuolella voin puhua asioista jotka koskevat minua tai sitä, mitä olen oppinut. Ryhmän toimivuuden kannalta on tärkeää sitoutua ryhmään ja osallistua sen toimintaan.”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solidFill>
                <a:schemeClr val="tx1"/>
              </a:solidFill>
              <a:effectLst/>
              <a:latin typeface="+mn-lt"/>
              <a:ea typeface="+mn-ea"/>
              <a:cs typeface="+mn-cs"/>
            </a:endParaRPr>
          </a:p>
          <a:p>
            <a:pPr>
              <a:defRPr/>
            </a:pPr>
            <a:r>
              <a:rPr lang="fi-FI" sz="1200" kern="1200" dirty="0">
                <a:effectLst/>
                <a:latin typeface="+mn-lt"/>
                <a:ea typeface="+mn-ea"/>
                <a:cs typeface="+mn-cs"/>
              </a:rPr>
              <a:t>Elintapojen muuttamisessa on kyse oppimisesta. Kun jakaa omia oivalluksiaan ja kokemuksiaan muille, se voi auttaa myös toisia onnistumaan.</a:t>
            </a:r>
            <a:r>
              <a:rPr lang="fi-FI" dirty="0"/>
              <a:t> </a:t>
            </a:r>
            <a:endParaRPr lang="fi-FI" sz="1200" kern="1200" dirty="0">
              <a:latin typeface="+mn-lt"/>
              <a:cs typeface="Calibri"/>
            </a:endParaRPr>
          </a:p>
          <a:p>
            <a:endParaRPr lang="en-US"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 lyhyesti, mikä Verkkopuntari on </a:t>
            </a:r>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30744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Vuoden ohjelma jakautuu 12 viikon ohjattuun vaiheeseen ja sen jälkeen alkavaan ylläpitovaiheeseen.</a:t>
            </a:r>
          </a:p>
          <a:p>
            <a:endParaRPr lang="fi-FI" dirty="0"/>
          </a:p>
          <a:p>
            <a:pPr>
              <a:defRPr/>
            </a:pPr>
            <a:r>
              <a:rPr lang="fi-FI" dirty="0"/>
              <a:t>Verkkopuntariin osallistuminen tapahtuu pääosin verkossa. Ryhmä tapaa toisensa sopimuksen mukaan myös kasvokkain. </a:t>
            </a:r>
            <a:endParaRPr lang="fi-FI" dirty="0">
              <a:cs typeface="Calibri"/>
            </a:endParaRPr>
          </a:p>
          <a:p>
            <a:pPr marL="0" lvl="0" indent="0">
              <a:spcBef>
                <a:spcPts val="0"/>
              </a:spcBef>
              <a:spcAft>
                <a:spcPts val="0"/>
              </a:spcAft>
              <a:buNone/>
            </a:pPr>
            <a:endParaRPr lang="fi-FI" dirty="0"/>
          </a:p>
          <a:p>
            <a:r>
              <a:rPr lang="fi-FI" dirty="0"/>
              <a:t>Sinulla on mahdollisuus käydä henkilökohtaista ohjauskeskustelua ensimmäisen kahdentoista viikon ajan. </a:t>
            </a:r>
            <a:r>
              <a:rPr lang="fi-FI" dirty="0">
                <a:cs typeface="Calibri"/>
              </a:rPr>
              <a:t> </a:t>
            </a:r>
            <a:endParaRPr lang="fi-FI" dirty="0"/>
          </a:p>
          <a:p>
            <a:r>
              <a:rPr lang="fi-FI" dirty="0"/>
              <a:t>Ohjelman </a:t>
            </a:r>
            <a:r>
              <a:rPr lang="fi-FI" dirty="0">
                <a:cs typeface="Calibri"/>
              </a:rPr>
              <a:t>materiaali ja mahdollisuus ryhmäkeskusteluun ovat käytössäsi vuoden ajan. </a:t>
            </a:r>
            <a:endParaRPr lang="fi-FI" dirty="0"/>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1878403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15.2.2024</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15.2.2024</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hyperlink" Target="mailto:verkkopuntari@sydan.fi" TargetMode="External"/><Relationship Id="rId4" Type="http://schemas.openxmlformats.org/officeDocument/2006/relationships/hyperlink" Target="http://www.verkkopuntari.fi/"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mailto:verkkopuntari@sydan.f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4495626"/>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2. Pikaratkaisuja vai pysyviä muutoksia</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3357" y="1234440"/>
            <a:ext cx="6585287"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3A884B1C-9932-44A4-912B-08C3D20C6FF8}"/>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218560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A7324C21-61C9-4F52-A817-2B44A4820D4D}"/>
              </a:ext>
            </a:extLst>
          </p:cNvPr>
          <p:cNvPicPr>
            <a:picLocks noChangeAspect="1"/>
          </p:cNvPicPr>
          <p:nvPr/>
        </p:nvPicPr>
        <p:blipFill rotWithShape="1">
          <a:blip r:embed="rId3">
            <a:extLst>
              <a:ext uri="{28A0092B-C50C-407E-A947-70E740481C1C}">
                <a14:useLocalDpi xmlns:a14="http://schemas.microsoft.com/office/drawing/2010/main" val="0"/>
              </a:ext>
            </a:extLst>
          </a:blip>
          <a:srcRect t="8653" b="16060"/>
          <a:stretch/>
        </p:blipFill>
        <p:spPr>
          <a:xfrm>
            <a:off x="0" y="-26280"/>
            <a:ext cx="12192000" cy="6884280"/>
          </a:xfrm>
          <a:prstGeom prst="rect">
            <a:avLst/>
          </a:prstGeom>
        </p:spPr>
      </p:pic>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9" name="Suorakulmio: Pyöristetyt kulmat 8">
            <a:extLst>
              <a:ext uri="{FF2B5EF4-FFF2-40B4-BE49-F238E27FC236}">
                <a16:creationId xmlns:a16="http://schemas.microsoft.com/office/drawing/2014/main" id="{0C0027A5-A971-4C22-8FC1-FC81C2372CFE}"/>
              </a:ext>
            </a:extLst>
          </p:cNvPr>
          <p:cNvSpPr/>
          <p:nvPr/>
        </p:nvSpPr>
        <p:spPr>
          <a:xfrm>
            <a:off x="6895322" y="1846793"/>
            <a:ext cx="4780211" cy="2409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rgbClr val="00747A"/>
                </a:solidFill>
                <a:latin typeface="Verdana" panose="020B0604030504040204" pitchFamily="34" charset="0"/>
                <a:ea typeface="Verdana" panose="020B0604030504040204" pitchFamily="34" charset="0"/>
              </a:rPr>
              <a:t>Mikä on sinun tapasi tehdä muutoksia?</a:t>
            </a:r>
          </a:p>
        </p:txBody>
      </p:sp>
      <p:sp>
        <p:nvSpPr>
          <p:cNvPr id="6" name="Tekstiruutu 5">
            <a:extLst>
              <a:ext uri="{FF2B5EF4-FFF2-40B4-BE49-F238E27FC236}">
                <a16:creationId xmlns:a16="http://schemas.microsoft.com/office/drawing/2014/main" id="{AE851FE0-FB1F-4DE4-86DA-B9AE8E7BC35A}"/>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11729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5363936" cy="646331"/>
          </a:xfrm>
          <a:prstGeom prst="rect">
            <a:avLst/>
          </a:prstGeom>
          <a:solidFill>
            <a:srgbClr val="00747A"/>
          </a:solidFill>
        </p:spPr>
        <p:txBody>
          <a:bodyPr wrap="square" rtlCol="0">
            <a:spAutoFit/>
          </a:bodyPr>
          <a:lstStyle/>
          <a:p>
            <a:r>
              <a:rPr lang="fi-FI" sz="3600" dirty="0">
                <a:solidFill>
                  <a:schemeClr val="bg1"/>
                </a:solidFill>
                <a:latin typeface="Verdana" panose="020B0604030504040204" pitchFamily="34" charset="0"/>
              </a:rPr>
              <a:t>Pikaratkaisut</a:t>
            </a:r>
          </a:p>
        </p:txBody>
      </p:sp>
      <p:sp>
        <p:nvSpPr>
          <p:cNvPr id="5" name="Tekstiruutu 4">
            <a:extLst>
              <a:ext uri="{FF2B5EF4-FFF2-40B4-BE49-F238E27FC236}">
                <a16:creationId xmlns:a16="http://schemas.microsoft.com/office/drawing/2014/main" id="{E685F7EB-61BA-465B-90BD-234C7005E636}"/>
              </a:ext>
            </a:extLst>
          </p:cNvPr>
          <p:cNvSpPr txBox="1"/>
          <p:nvPr/>
        </p:nvSpPr>
        <p:spPr>
          <a:xfrm>
            <a:off x="6313716" y="274313"/>
            <a:ext cx="5363936" cy="646331"/>
          </a:xfrm>
          <a:prstGeom prst="rect">
            <a:avLst/>
          </a:prstGeom>
          <a:solidFill>
            <a:srgbClr val="00747A"/>
          </a:solidFill>
        </p:spPr>
        <p:txBody>
          <a:bodyPr wrap="square" rtlCol="0">
            <a:spAutoFit/>
          </a:bodyPr>
          <a:lstStyle/>
          <a:p>
            <a:r>
              <a:rPr lang="fi-FI" sz="3600" dirty="0">
                <a:solidFill>
                  <a:schemeClr val="bg1"/>
                </a:solidFill>
                <a:latin typeface="Verdana" panose="020B0604030504040204" pitchFamily="34" charset="0"/>
              </a:rPr>
              <a:t>Pysyvät muutokset</a:t>
            </a:r>
          </a:p>
        </p:txBody>
      </p:sp>
      <p:sp>
        <p:nvSpPr>
          <p:cNvPr id="6" name="Content Placeholder 2">
            <a:extLst>
              <a:ext uri="{FF2B5EF4-FFF2-40B4-BE49-F238E27FC236}">
                <a16:creationId xmlns:a16="http://schemas.microsoft.com/office/drawing/2014/main" id="{78977DF3-F2BB-498D-A8A2-C117581615D7}"/>
              </a:ext>
            </a:extLst>
          </p:cNvPr>
          <p:cNvSpPr txBox="1">
            <a:spLocks/>
          </p:cNvSpPr>
          <p:nvPr/>
        </p:nvSpPr>
        <p:spPr>
          <a:xfrm>
            <a:off x="514350" y="1329156"/>
            <a:ext cx="5363936" cy="4509252"/>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Kärvistellään näläntunteen kanssa?</a:t>
            </a:r>
          </a:p>
          <a:p>
            <a:pPr marL="0" indent="0">
              <a:spcBef>
                <a:spcPts val="600"/>
              </a:spcBef>
              <a:buClr>
                <a:schemeClr val="dk1"/>
              </a:buClr>
              <a:buSzPts val="1100"/>
              <a:buFont typeface="Arial" panose="020B0604020202020204" pitchFamily="34" charset="0"/>
              <a:buNone/>
            </a:pPr>
            <a:endParaRPr lang="fi-FI"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Hikoillaan vain kaloreiden polttamiseksi?</a:t>
            </a:r>
          </a:p>
          <a:p>
            <a:pPr marL="0" indent="0">
              <a:spcBef>
                <a:spcPts val="600"/>
              </a:spcBef>
              <a:buClr>
                <a:schemeClr val="dk1"/>
              </a:buClr>
              <a:buSzPts val="1100"/>
              <a:buFont typeface="Arial" panose="020B0604020202020204" pitchFamily="34" charset="0"/>
              <a:buNone/>
            </a:pPr>
            <a:endParaRPr lang="fi-FI"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Ruokasuhde vääristynyt?</a:t>
            </a:r>
          </a:p>
          <a:p>
            <a:pPr marL="0" indent="0">
              <a:spcBef>
                <a:spcPts val="600"/>
              </a:spcBef>
              <a:buClr>
                <a:schemeClr val="dk1"/>
              </a:buClr>
              <a:buSzPts val="1100"/>
              <a:buFont typeface="Arial" panose="020B0604020202020204" pitchFamily="34" charset="0"/>
              <a:buNone/>
            </a:pPr>
            <a:endParaRPr lang="fi-FI"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Suhtautuminen on tiukkaa ja poikkeamia suunnitelmasta ei sallita</a:t>
            </a:r>
          </a:p>
          <a:p>
            <a:pPr marL="0" indent="0">
              <a:spcBef>
                <a:spcPts val="600"/>
              </a:spcBef>
              <a:buClr>
                <a:schemeClr val="dk1"/>
              </a:buClr>
              <a:buSzPts val="1100"/>
              <a:buFont typeface="Arial" panose="020B0604020202020204" pitchFamily="34" charset="0"/>
              <a:buNone/>
            </a:pPr>
            <a:endParaRPr lang="fi-FI"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Soimataan itseä mahdollisista takapakeista</a:t>
            </a:r>
          </a:p>
          <a:p>
            <a:pPr marL="0" indent="0">
              <a:spcBef>
                <a:spcPts val="600"/>
              </a:spcBef>
              <a:buClr>
                <a:schemeClr val="dk1"/>
              </a:buClr>
              <a:buSzPts val="1100"/>
              <a:buFont typeface="Arial" panose="020B0604020202020204" pitchFamily="34" charset="0"/>
              <a:buNone/>
            </a:pPr>
            <a:endParaRPr lang="fi-FI"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r>
              <a:rPr lang="fi-FI" sz="2200" dirty="0">
                <a:latin typeface="Verdana" panose="020B0604030504040204" pitchFamily="34" charset="0"/>
                <a:ea typeface="Verdana" panose="020B0604030504040204" pitchFamily="34" charset="0"/>
              </a:rPr>
              <a:t>Paino jojoilee kuurista toiseen?</a:t>
            </a:r>
            <a:endParaRPr lang="en-US" sz="2200" dirty="0">
              <a:latin typeface="Verdana" panose="020B0604030504040204" pitchFamily="34" charset="0"/>
              <a:ea typeface="Verdana" panose="020B0604030504040204" pitchFamily="34" charset="0"/>
            </a:endParaRPr>
          </a:p>
          <a:p>
            <a:pPr marL="0" indent="0">
              <a:spcBef>
                <a:spcPts val="600"/>
              </a:spcBef>
              <a:buClr>
                <a:schemeClr val="dk1"/>
              </a:buClr>
              <a:buSzPts val="1100"/>
              <a:buFont typeface="Arial" panose="020B0604020202020204" pitchFamily="34" charset="0"/>
              <a:buNone/>
            </a:pPr>
            <a:endParaRPr lang="en-US" dirty="0"/>
          </a:p>
        </p:txBody>
      </p:sp>
      <p:sp>
        <p:nvSpPr>
          <p:cNvPr id="7" name="Content Placeholder 2">
            <a:extLst>
              <a:ext uri="{FF2B5EF4-FFF2-40B4-BE49-F238E27FC236}">
                <a16:creationId xmlns:a16="http://schemas.microsoft.com/office/drawing/2014/main" id="{63B66560-D979-4F8C-B360-2369B587DE30}"/>
              </a:ext>
            </a:extLst>
          </p:cNvPr>
          <p:cNvSpPr txBox="1">
            <a:spLocks/>
          </p:cNvSpPr>
          <p:nvPr/>
        </p:nvSpPr>
        <p:spPr>
          <a:xfrm>
            <a:off x="6311597" y="1329156"/>
            <a:ext cx="5363936" cy="4406147"/>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Tunnistetaan olemassa oleva hyvä</a:t>
            </a:r>
          </a:p>
          <a:p>
            <a:pPr marL="0" indent="0">
              <a:spcBef>
                <a:spcPts val="600"/>
              </a:spcBef>
              <a:buClr>
                <a:schemeClr val="dk1"/>
              </a:buClr>
              <a:buSzPts val="1100"/>
              <a:buNone/>
            </a:pPr>
            <a:endParaRPr lang="fi-FI" dirty="0">
              <a:latin typeface="Verdana" panose="020B0604030504040204" pitchFamily="34" charset="0"/>
              <a:ea typeface="Verdana" panose="020B0604030504040204" pitchFamily="34" charset="0"/>
            </a:endParaRP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Tavoite kytketään itselle tärkeisiin asioihin</a:t>
            </a:r>
          </a:p>
          <a:p>
            <a:pPr marL="0" indent="0">
              <a:spcBef>
                <a:spcPts val="600"/>
              </a:spcBef>
              <a:buClr>
                <a:schemeClr val="dk1"/>
              </a:buClr>
              <a:buSzPts val="1100"/>
              <a:buNone/>
            </a:pPr>
            <a:endParaRPr lang="fi-FI" dirty="0">
              <a:latin typeface="Verdana" panose="020B0604030504040204" pitchFamily="34" charset="0"/>
              <a:ea typeface="Verdana" panose="020B0604030504040204" pitchFamily="34" charset="0"/>
            </a:endParaRP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Syödään terveellisempiä ja kevyempiä ruokia luonnollisen nälän ja </a:t>
            </a: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kylläisyyden tunteen mukaan</a:t>
            </a:r>
          </a:p>
          <a:p>
            <a:pPr marL="0" indent="0">
              <a:spcBef>
                <a:spcPts val="600"/>
              </a:spcBef>
              <a:buClr>
                <a:schemeClr val="dk1"/>
              </a:buClr>
              <a:buSzPts val="1100"/>
              <a:buNone/>
            </a:pPr>
            <a:endParaRPr lang="fi-FI" dirty="0">
              <a:latin typeface="Verdana" panose="020B0604030504040204" pitchFamily="34" charset="0"/>
              <a:ea typeface="Verdana" panose="020B0604030504040204" pitchFamily="34" charset="0"/>
            </a:endParaRP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Liikutaan tavalla, joka tuntuu hyvältä</a:t>
            </a:r>
          </a:p>
          <a:p>
            <a:pPr marL="0" indent="0">
              <a:spcBef>
                <a:spcPts val="600"/>
              </a:spcBef>
              <a:buClr>
                <a:schemeClr val="dk1"/>
              </a:buClr>
              <a:buSzPts val="1100"/>
              <a:buNone/>
            </a:pPr>
            <a:endParaRPr lang="fi-FI" dirty="0">
              <a:latin typeface="Verdana" panose="020B0604030504040204" pitchFamily="34" charset="0"/>
              <a:ea typeface="Verdana" panose="020B0604030504040204" pitchFamily="34" charset="0"/>
            </a:endParaRP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Kokeillaan pieniä muutoksia, jotka istuvat omaan arkeen</a:t>
            </a:r>
          </a:p>
          <a:p>
            <a:pPr marL="0" indent="0">
              <a:spcBef>
                <a:spcPts val="600"/>
              </a:spcBef>
              <a:buClr>
                <a:schemeClr val="dk1"/>
              </a:buClr>
              <a:buSzPts val="1100"/>
              <a:buNone/>
            </a:pPr>
            <a:endParaRPr lang="fi-FI" dirty="0">
              <a:latin typeface="Verdana" panose="020B0604030504040204" pitchFamily="34" charset="0"/>
              <a:ea typeface="Verdana" panose="020B0604030504040204" pitchFamily="34" charset="0"/>
            </a:endParaRPr>
          </a:p>
          <a:p>
            <a:pPr marL="0" indent="0">
              <a:spcBef>
                <a:spcPts val="600"/>
              </a:spcBef>
              <a:buClr>
                <a:schemeClr val="dk1"/>
              </a:buClr>
              <a:buSzPts val="1100"/>
              <a:buNone/>
            </a:pPr>
            <a:r>
              <a:rPr lang="fi-FI" dirty="0">
                <a:latin typeface="Verdana" panose="020B0604030504040204" pitchFamily="34" charset="0"/>
                <a:ea typeface="Verdana" panose="020B0604030504040204" pitchFamily="34" charset="0"/>
              </a:rPr>
              <a:t>Suhtautuminen painonhallintaan on joustavaa ja itselle armollista</a:t>
            </a:r>
          </a:p>
          <a:p>
            <a:pPr marL="0" indent="0">
              <a:spcBef>
                <a:spcPts val="600"/>
              </a:spcBef>
              <a:buClr>
                <a:schemeClr val="dk1"/>
              </a:buClr>
              <a:buSzPts val="1100"/>
              <a:buNone/>
            </a:pPr>
            <a:endParaRPr lang="fi-FI" dirty="0"/>
          </a:p>
          <a:p>
            <a:pPr marL="0" indent="0">
              <a:spcBef>
                <a:spcPts val="600"/>
              </a:spcBef>
              <a:buClr>
                <a:schemeClr val="dk1"/>
              </a:buClr>
              <a:buSzPts val="1100"/>
              <a:buNone/>
            </a:pPr>
            <a:endParaRPr lang="fi-FI" dirty="0"/>
          </a:p>
        </p:txBody>
      </p:sp>
      <p:sp>
        <p:nvSpPr>
          <p:cNvPr id="8" name="Tekstiruutu 7">
            <a:extLst>
              <a:ext uri="{FF2B5EF4-FFF2-40B4-BE49-F238E27FC236}">
                <a16:creationId xmlns:a16="http://schemas.microsoft.com/office/drawing/2014/main" id="{42FD097C-E8BD-44E7-BA7C-7B7417DEDAB7}"/>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347165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Elintapamuutosta tukevat:</a:t>
            </a:r>
          </a:p>
        </p:txBody>
      </p:sp>
      <p:sp>
        <p:nvSpPr>
          <p:cNvPr id="5" name="Content Placeholder 2">
            <a:extLst>
              <a:ext uri="{FF2B5EF4-FFF2-40B4-BE49-F238E27FC236}">
                <a16:creationId xmlns:a16="http://schemas.microsoft.com/office/drawing/2014/main" id="{82C2C1C3-CA84-400B-A1A6-460A5825D53D}"/>
              </a:ext>
            </a:extLst>
          </p:cNvPr>
          <p:cNvSpPr txBox="1">
            <a:spLocks/>
          </p:cNvSpPr>
          <p:nvPr/>
        </p:nvSpPr>
        <p:spPr>
          <a:xfrm>
            <a:off x="514350" y="1611766"/>
            <a:ext cx="5580062" cy="4005262"/>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latin typeface="Verdana" panose="020B0604030504040204" pitchFamily="34" charset="0"/>
                <a:ea typeface="Verdana" panose="020B0604030504040204" pitchFamily="34" charset="0"/>
              </a:rPr>
              <a:t>Riittävät</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taustatiedot</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elämäntapojen</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terveysvaikutuksista</a:t>
            </a:r>
          </a:p>
          <a:p>
            <a:pPr marL="0" indent="0">
              <a:buNone/>
            </a:pPr>
            <a:endParaRPr lang="en-US" sz="2000" dirty="0">
              <a:latin typeface="Verdana" panose="020B0604030504040204" pitchFamily="34" charset="0"/>
              <a:ea typeface="Verdana" panose="020B0604030504040204" pitchFamily="34" charset="0"/>
            </a:endParaRPr>
          </a:p>
          <a:p>
            <a:pPr marL="274320"/>
            <a:r>
              <a:rPr lang="fi-FI" sz="2000" dirty="0">
                <a:latin typeface="Verdana" panose="020B0604030504040204" pitchFamily="34" charset="0"/>
                <a:ea typeface="Verdana" panose="020B0604030504040204" pitchFamily="34" charset="0"/>
              </a:rPr>
              <a:t>Riittävät</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taidot</a:t>
            </a:r>
          </a:p>
          <a:p>
            <a:pPr marL="45720" indent="0">
              <a:buNone/>
            </a:pPr>
            <a:endParaRPr lang="en-US" sz="2000" dirty="0">
              <a:latin typeface="Verdana" panose="020B0604030504040204" pitchFamily="34" charset="0"/>
              <a:ea typeface="Verdana" panose="020B0604030504040204" pitchFamily="34" charset="0"/>
            </a:endParaRPr>
          </a:p>
          <a:p>
            <a:pPr marL="274320"/>
            <a:r>
              <a:rPr lang="fi-FI" sz="2000" dirty="0">
                <a:latin typeface="Verdana" panose="020B0604030504040204" pitchFamily="34" charset="0"/>
                <a:ea typeface="Verdana" panose="020B0604030504040204" pitchFamily="34" charset="0"/>
              </a:rPr>
              <a:t>Riittävä</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sosiaalinen</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tuki</a:t>
            </a:r>
          </a:p>
          <a:p>
            <a:pPr marL="45720" indent="0">
              <a:buNone/>
            </a:pPr>
            <a:endParaRPr lang="en-US" sz="2000" dirty="0">
              <a:latin typeface="Verdana" panose="020B0604030504040204" pitchFamily="34" charset="0"/>
              <a:ea typeface="Verdana" panose="020B0604030504040204" pitchFamily="34" charset="0"/>
            </a:endParaRPr>
          </a:p>
          <a:p>
            <a:pPr marL="274320"/>
            <a:r>
              <a:rPr lang="fi-FI" sz="2000" dirty="0">
                <a:latin typeface="Verdana" panose="020B0604030504040204" pitchFamily="34" charset="0"/>
                <a:ea typeface="Verdana" panose="020B0604030504040204" pitchFamily="34" charset="0"/>
              </a:rPr>
              <a:t>Oikea</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asenne</a:t>
            </a:r>
          </a:p>
          <a:p>
            <a:pPr marL="45720" indent="0">
              <a:buNone/>
            </a:pPr>
            <a:endParaRPr lang="en-US" sz="2000" dirty="0">
              <a:latin typeface="Verdana" panose="020B0604030504040204" pitchFamily="34" charset="0"/>
              <a:ea typeface="Verdana" panose="020B0604030504040204" pitchFamily="34" charset="0"/>
            </a:endParaRPr>
          </a:p>
          <a:p>
            <a:pPr marL="274320"/>
            <a:r>
              <a:rPr lang="fi-FI" sz="2000" dirty="0">
                <a:latin typeface="Verdana" panose="020B0604030504040204" pitchFamily="34" charset="0"/>
                <a:ea typeface="Verdana" panose="020B0604030504040204" pitchFamily="34" charset="0"/>
              </a:rPr>
              <a:t>Elämäntilanteen</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kuormittavuus</a:t>
            </a:r>
            <a:r>
              <a:rPr lang="en-US" sz="2000" dirty="0">
                <a:latin typeface="Verdana" panose="020B0604030504040204" pitchFamily="34" charset="0"/>
                <a:ea typeface="Verdana" panose="020B0604030504040204" pitchFamily="34" charset="0"/>
              </a:rPr>
              <a:t> ja oma </a:t>
            </a:r>
            <a:r>
              <a:rPr lang="fi-FI" sz="2000" dirty="0">
                <a:latin typeface="Verdana" panose="020B0604030504040204" pitchFamily="34" charset="0"/>
                <a:ea typeface="Verdana" panose="020B0604030504040204" pitchFamily="34" charset="0"/>
              </a:rPr>
              <a:t>stressitaso</a:t>
            </a:r>
            <a:r>
              <a:rPr lang="en-US" sz="2000" dirty="0">
                <a:latin typeface="Verdana" panose="020B0604030504040204" pitchFamily="34" charset="0"/>
                <a:ea typeface="Verdana" panose="020B0604030504040204" pitchFamily="34" charset="0"/>
              </a:rPr>
              <a:t>?</a:t>
            </a:r>
          </a:p>
          <a:p>
            <a:endParaRPr lang="en-US" dirty="0"/>
          </a:p>
        </p:txBody>
      </p:sp>
      <p:pic>
        <p:nvPicPr>
          <p:cNvPr id="7" name="Kuva 6">
            <a:extLst>
              <a:ext uri="{FF2B5EF4-FFF2-40B4-BE49-F238E27FC236}">
                <a16:creationId xmlns:a16="http://schemas.microsoft.com/office/drawing/2014/main" id="{5F0DCC19-46DF-49F4-AA20-C148E29964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7495" y="1739725"/>
            <a:ext cx="4682723" cy="31218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56A9B108-8431-4069-A250-5D7120B2942C}"/>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94127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ea typeface="Verdana" panose="020B0604030504040204" pitchFamily="34" charset="0"/>
              </a:rPr>
              <a:t>Muutosvalmiuden</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arviointi</a:t>
            </a:r>
            <a:r>
              <a:rPr lang="en-US" sz="3200" dirty="0">
                <a:solidFill>
                  <a:schemeClr val="bg1"/>
                </a:solidFill>
                <a:latin typeface="Verdana" panose="020B0604030504040204" pitchFamily="34" charset="0"/>
                <a:ea typeface="Verdana" panose="020B0604030504040204" pitchFamily="34" charset="0"/>
              </a:rPr>
              <a:t>, </a:t>
            </a:r>
          </a:p>
          <a:p>
            <a:pPr algn="ctr"/>
            <a:r>
              <a:rPr lang="fi-FI" sz="3200" dirty="0">
                <a:solidFill>
                  <a:schemeClr val="bg1"/>
                </a:solidFill>
                <a:latin typeface="Verdana" panose="020B0604030504040204" pitchFamily="34" charset="0"/>
                <a:ea typeface="Verdana" panose="020B0604030504040204" pitchFamily="34" charset="0"/>
              </a:rPr>
              <a:t>kuinka</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kiireinen</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olet</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juuri</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nyt</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ryhmän</a:t>
            </a:r>
            <a:r>
              <a:rPr lang="en-US" sz="3200" dirty="0">
                <a:solidFill>
                  <a:schemeClr val="bg1"/>
                </a:solidFill>
                <a:latin typeface="Verdana" panose="020B0604030504040204" pitchFamily="34" charset="0"/>
                <a:ea typeface="Verdana" panose="020B0604030504040204" pitchFamily="34" charset="0"/>
              </a:rPr>
              <a:t> </a:t>
            </a:r>
            <a:r>
              <a:rPr lang="fi-FI" sz="3200" dirty="0">
                <a:solidFill>
                  <a:schemeClr val="bg1"/>
                </a:solidFill>
                <a:latin typeface="Verdana" panose="020B0604030504040204" pitchFamily="34" charset="0"/>
                <a:ea typeface="Verdana" panose="020B0604030504040204" pitchFamily="34" charset="0"/>
              </a:rPr>
              <a:t>alkaessa</a:t>
            </a:r>
            <a:r>
              <a:rPr lang="en-US" sz="3200" dirty="0">
                <a:solidFill>
                  <a:schemeClr val="bg1"/>
                </a:solidFill>
                <a:latin typeface="Verdana" panose="020B0604030504040204" pitchFamily="34" charset="0"/>
                <a:ea typeface="Verdana" panose="020B0604030504040204" pitchFamily="34" charset="0"/>
              </a:rPr>
              <a:t>?</a:t>
            </a:r>
            <a:endParaRPr lang="fi-FI" sz="3200" dirty="0">
              <a:solidFill>
                <a:schemeClr val="bg1"/>
              </a:solidFill>
              <a:latin typeface="Verdana" panose="020B0604030504040204" pitchFamily="34" charset="0"/>
              <a:ea typeface="Verdana" panose="020B0604030504040204" pitchFamily="34" charset="0"/>
            </a:endParaRPr>
          </a:p>
        </p:txBody>
      </p:sp>
      <p:sp>
        <p:nvSpPr>
          <p:cNvPr id="5" name="Tekstiruutu 4">
            <a:extLst>
              <a:ext uri="{FF2B5EF4-FFF2-40B4-BE49-F238E27FC236}">
                <a16:creationId xmlns:a16="http://schemas.microsoft.com/office/drawing/2014/main" id="{665AD454-CC39-40DF-9F61-0EA491DBCD9C}"/>
              </a:ext>
            </a:extLst>
          </p:cNvPr>
          <p:cNvSpPr txBox="1"/>
          <p:nvPr/>
        </p:nvSpPr>
        <p:spPr>
          <a:xfrm>
            <a:off x="514350" y="3206777"/>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ea typeface="Verdana" panose="020B0604030504040204" pitchFamily="34" charset="0"/>
              </a:rPr>
              <a:t>Kuinka paljon olet valmis panostamaan elintapamuutokseen tällä hetkellä?</a:t>
            </a:r>
          </a:p>
        </p:txBody>
      </p:sp>
      <p:sp>
        <p:nvSpPr>
          <p:cNvPr id="7" name="Nuoli: Viisikulmio 6">
            <a:extLst>
              <a:ext uri="{FF2B5EF4-FFF2-40B4-BE49-F238E27FC236}">
                <a16:creationId xmlns:a16="http://schemas.microsoft.com/office/drawing/2014/main" id="{7B47336F-F324-46E3-A03A-F47D07661CBC}"/>
              </a:ext>
            </a:extLst>
          </p:cNvPr>
          <p:cNvSpPr/>
          <p:nvPr/>
        </p:nvSpPr>
        <p:spPr>
          <a:xfrm>
            <a:off x="1362099" y="1745529"/>
            <a:ext cx="2676525" cy="1077218"/>
          </a:xfrm>
          <a:prstGeom prst="homePlate">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Nuoli: Nuolenkärki 7">
            <a:extLst>
              <a:ext uri="{FF2B5EF4-FFF2-40B4-BE49-F238E27FC236}">
                <a16:creationId xmlns:a16="http://schemas.microsoft.com/office/drawing/2014/main" id="{2BEA25BF-F0CB-4F14-83A0-9EC3F58EA00D}"/>
              </a:ext>
            </a:extLst>
          </p:cNvPr>
          <p:cNvSpPr/>
          <p:nvPr/>
        </p:nvSpPr>
        <p:spPr>
          <a:xfrm>
            <a:off x="3695701" y="1745529"/>
            <a:ext cx="2609850"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9" name="Nuoli: Nuolenkärki 8">
            <a:extLst>
              <a:ext uri="{FF2B5EF4-FFF2-40B4-BE49-F238E27FC236}">
                <a16:creationId xmlns:a16="http://schemas.microsoft.com/office/drawing/2014/main" id="{E1CAC87F-0421-4BB9-9F47-9BB3EF04D54F}"/>
              </a:ext>
            </a:extLst>
          </p:cNvPr>
          <p:cNvSpPr/>
          <p:nvPr/>
        </p:nvSpPr>
        <p:spPr>
          <a:xfrm>
            <a:off x="5924527" y="1741052"/>
            <a:ext cx="2609850"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0" name="Nuoli: Nuolenkärki 9">
            <a:extLst>
              <a:ext uri="{FF2B5EF4-FFF2-40B4-BE49-F238E27FC236}">
                <a16:creationId xmlns:a16="http://schemas.microsoft.com/office/drawing/2014/main" id="{B57CDE30-C6B8-48B3-A27C-48E5660A0F85}"/>
              </a:ext>
            </a:extLst>
          </p:cNvPr>
          <p:cNvSpPr/>
          <p:nvPr/>
        </p:nvSpPr>
        <p:spPr>
          <a:xfrm>
            <a:off x="8153377" y="1736575"/>
            <a:ext cx="2609850"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1" name="Tekstiruutu 10">
            <a:extLst>
              <a:ext uri="{FF2B5EF4-FFF2-40B4-BE49-F238E27FC236}">
                <a16:creationId xmlns:a16="http://schemas.microsoft.com/office/drawing/2014/main" id="{CF546D9F-FA1C-49BD-8876-36684F03699D}"/>
              </a:ext>
            </a:extLst>
          </p:cNvPr>
          <p:cNvSpPr txBox="1"/>
          <p:nvPr/>
        </p:nvSpPr>
        <p:spPr>
          <a:xfrm>
            <a:off x="1542479" y="1947382"/>
            <a:ext cx="2047875" cy="707886"/>
          </a:xfrm>
          <a:prstGeom prst="rect">
            <a:avLst/>
          </a:prstGeom>
          <a:noFill/>
        </p:spPr>
        <p:txBody>
          <a:bodyPr wrap="square" rtlCol="0">
            <a:spAutoFit/>
          </a:bodyPr>
          <a:lstStyle/>
          <a:p>
            <a:pPr algn="ctr"/>
            <a:r>
              <a:rPr lang="fi-FI" sz="2000" dirty="0">
                <a:latin typeface="Verdana" panose="020B0604030504040204" pitchFamily="34" charset="0"/>
                <a:ea typeface="Verdana" panose="020B0604030504040204" pitchFamily="34" charset="0"/>
              </a:rPr>
              <a:t>Erittäin</a:t>
            </a:r>
          </a:p>
          <a:p>
            <a:pPr algn="ctr"/>
            <a:r>
              <a:rPr lang="fi-FI" sz="2000" dirty="0">
                <a:latin typeface="Verdana" panose="020B0604030504040204" pitchFamily="34" charset="0"/>
                <a:ea typeface="Verdana" panose="020B0604030504040204" pitchFamily="34" charset="0"/>
              </a:rPr>
              <a:t>kiireinen</a:t>
            </a:r>
          </a:p>
        </p:txBody>
      </p:sp>
      <p:sp>
        <p:nvSpPr>
          <p:cNvPr id="12" name="Tekstiruutu 11">
            <a:extLst>
              <a:ext uri="{FF2B5EF4-FFF2-40B4-BE49-F238E27FC236}">
                <a16:creationId xmlns:a16="http://schemas.microsoft.com/office/drawing/2014/main" id="{CBAC7B28-82D5-4DB7-ADC1-DDC4EC119EBB}"/>
              </a:ext>
            </a:extLst>
          </p:cNvPr>
          <p:cNvSpPr txBox="1"/>
          <p:nvPr/>
        </p:nvSpPr>
        <p:spPr>
          <a:xfrm>
            <a:off x="3970053" y="1928310"/>
            <a:ext cx="2047875" cy="707886"/>
          </a:xfrm>
          <a:prstGeom prst="rect">
            <a:avLst/>
          </a:prstGeom>
          <a:noFill/>
        </p:spPr>
        <p:txBody>
          <a:bodyPr wrap="square" rtlCol="0">
            <a:spAutoFit/>
          </a:bodyPr>
          <a:lstStyle/>
          <a:p>
            <a:pPr algn="ctr"/>
            <a:r>
              <a:rPr lang="fi-FI" sz="2000" dirty="0">
                <a:latin typeface="Verdana" panose="020B0604030504040204" pitchFamily="34" charset="0"/>
                <a:ea typeface="Verdana" panose="020B0604030504040204" pitchFamily="34" charset="0"/>
              </a:rPr>
              <a:t>Melko</a:t>
            </a:r>
          </a:p>
          <a:p>
            <a:pPr algn="ctr"/>
            <a:r>
              <a:rPr lang="fi-FI" sz="2000" dirty="0">
                <a:latin typeface="Verdana" panose="020B0604030504040204" pitchFamily="34" charset="0"/>
                <a:ea typeface="Verdana" panose="020B0604030504040204" pitchFamily="34" charset="0"/>
              </a:rPr>
              <a:t>kiireinen</a:t>
            </a:r>
          </a:p>
        </p:txBody>
      </p:sp>
      <p:sp>
        <p:nvSpPr>
          <p:cNvPr id="13" name="Tekstiruutu 12">
            <a:extLst>
              <a:ext uri="{FF2B5EF4-FFF2-40B4-BE49-F238E27FC236}">
                <a16:creationId xmlns:a16="http://schemas.microsoft.com/office/drawing/2014/main" id="{D0B5CA56-6004-48B3-9E08-DD2EB8DC4C52}"/>
              </a:ext>
            </a:extLst>
          </p:cNvPr>
          <p:cNvSpPr txBox="1"/>
          <p:nvPr/>
        </p:nvSpPr>
        <p:spPr>
          <a:xfrm>
            <a:off x="6194955" y="1921241"/>
            <a:ext cx="2047875" cy="707886"/>
          </a:xfrm>
          <a:prstGeom prst="rect">
            <a:avLst/>
          </a:prstGeom>
          <a:noFill/>
        </p:spPr>
        <p:txBody>
          <a:bodyPr wrap="square" rtlCol="0">
            <a:spAutoFit/>
          </a:bodyPr>
          <a:lstStyle/>
          <a:p>
            <a:pPr algn="ctr"/>
            <a:r>
              <a:rPr lang="fi-FI" sz="2000" dirty="0">
                <a:latin typeface="Verdana" panose="020B0604030504040204" pitchFamily="34" charset="0"/>
                <a:ea typeface="Verdana" panose="020B0604030504040204" pitchFamily="34" charset="0"/>
              </a:rPr>
              <a:t>Sopivan</a:t>
            </a:r>
          </a:p>
          <a:p>
            <a:pPr algn="ctr"/>
            <a:r>
              <a:rPr lang="fi-FI" sz="2000" dirty="0">
                <a:latin typeface="Verdana" panose="020B0604030504040204" pitchFamily="34" charset="0"/>
                <a:ea typeface="Verdana" panose="020B0604030504040204" pitchFamily="34" charset="0"/>
              </a:rPr>
              <a:t>kiireinen</a:t>
            </a:r>
          </a:p>
        </p:txBody>
      </p:sp>
      <p:sp>
        <p:nvSpPr>
          <p:cNvPr id="14" name="Tekstiruutu 13">
            <a:extLst>
              <a:ext uri="{FF2B5EF4-FFF2-40B4-BE49-F238E27FC236}">
                <a16:creationId xmlns:a16="http://schemas.microsoft.com/office/drawing/2014/main" id="{2A261C4F-6E9F-4046-B5C3-152210697503}"/>
              </a:ext>
            </a:extLst>
          </p:cNvPr>
          <p:cNvSpPr txBox="1"/>
          <p:nvPr/>
        </p:nvSpPr>
        <p:spPr>
          <a:xfrm>
            <a:off x="8428573" y="1928310"/>
            <a:ext cx="2047875" cy="707886"/>
          </a:xfrm>
          <a:prstGeom prst="rect">
            <a:avLst/>
          </a:prstGeom>
          <a:noFill/>
        </p:spPr>
        <p:txBody>
          <a:bodyPr wrap="square" rtlCol="0">
            <a:spAutoFit/>
          </a:bodyPr>
          <a:lstStyle/>
          <a:p>
            <a:pPr algn="ctr"/>
            <a:r>
              <a:rPr lang="fi-FI" sz="2000" dirty="0">
                <a:latin typeface="Verdana" panose="020B0604030504040204" pitchFamily="34" charset="0"/>
                <a:ea typeface="Verdana" panose="020B0604030504040204" pitchFamily="34" charset="0"/>
              </a:rPr>
              <a:t>Ei lainkaan</a:t>
            </a:r>
          </a:p>
          <a:p>
            <a:pPr algn="ctr"/>
            <a:r>
              <a:rPr lang="fi-FI" sz="2000" dirty="0">
                <a:latin typeface="Verdana" panose="020B0604030504040204" pitchFamily="34" charset="0"/>
                <a:ea typeface="Verdana" panose="020B0604030504040204" pitchFamily="34" charset="0"/>
              </a:rPr>
              <a:t>kiireinen</a:t>
            </a:r>
          </a:p>
        </p:txBody>
      </p:sp>
      <p:sp>
        <p:nvSpPr>
          <p:cNvPr id="15" name="Nuoli: Viisikulmio 14">
            <a:extLst>
              <a:ext uri="{FF2B5EF4-FFF2-40B4-BE49-F238E27FC236}">
                <a16:creationId xmlns:a16="http://schemas.microsoft.com/office/drawing/2014/main" id="{1DD61293-676B-427F-9379-E4CDA25BCBD5}"/>
              </a:ext>
            </a:extLst>
          </p:cNvPr>
          <p:cNvSpPr/>
          <p:nvPr/>
        </p:nvSpPr>
        <p:spPr>
          <a:xfrm>
            <a:off x="1362099" y="4699365"/>
            <a:ext cx="2676525" cy="1077218"/>
          </a:xfrm>
          <a:prstGeom prst="homePlate">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Nuoli: Nuolenkärki 15">
            <a:extLst>
              <a:ext uri="{FF2B5EF4-FFF2-40B4-BE49-F238E27FC236}">
                <a16:creationId xmlns:a16="http://schemas.microsoft.com/office/drawing/2014/main" id="{E38A5EE3-BFC5-4F8F-9247-76FBF299B79C}"/>
              </a:ext>
            </a:extLst>
          </p:cNvPr>
          <p:cNvSpPr/>
          <p:nvPr/>
        </p:nvSpPr>
        <p:spPr>
          <a:xfrm>
            <a:off x="3695701" y="4699365"/>
            <a:ext cx="2609850"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7" name="Nuoli: Nuolenkärki 16">
            <a:extLst>
              <a:ext uri="{FF2B5EF4-FFF2-40B4-BE49-F238E27FC236}">
                <a16:creationId xmlns:a16="http://schemas.microsoft.com/office/drawing/2014/main" id="{4C05C974-9810-423D-80A9-21BC4134E7FA}"/>
              </a:ext>
            </a:extLst>
          </p:cNvPr>
          <p:cNvSpPr/>
          <p:nvPr/>
        </p:nvSpPr>
        <p:spPr>
          <a:xfrm>
            <a:off x="5913967" y="4699365"/>
            <a:ext cx="2609850"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8" name="Nuoli: Nuolenkärki 17">
            <a:extLst>
              <a:ext uri="{FF2B5EF4-FFF2-40B4-BE49-F238E27FC236}">
                <a16:creationId xmlns:a16="http://schemas.microsoft.com/office/drawing/2014/main" id="{43D2BFD9-60EB-4022-ADEE-444D2EBE927D}"/>
              </a:ext>
            </a:extLst>
          </p:cNvPr>
          <p:cNvSpPr/>
          <p:nvPr/>
        </p:nvSpPr>
        <p:spPr>
          <a:xfrm>
            <a:off x="8153377" y="4694888"/>
            <a:ext cx="3190897" cy="1077218"/>
          </a:xfrm>
          <a:prstGeom prst="chevron">
            <a:avLst/>
          </a:prstGeom>
          <a:solidFill>
            <a:schemeClr val="bg1"/>
          </a:solidFill>
          <a:ln>
            <a:solidFill>
              <a:srgbClr val="0074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tx1"/>
              </a:solidFill>
            </a:endParaRPr>
          </a:p>
        </p:txBody>
      </p:sp>
      <p:sp>
        <p:nvSpPr>
          <p:cNvPr id="19" name="Tekstiruutu 18">
            <a:extLst>
              <a:ext uri="{FF2B5EF4-FFF2-40B4-BE49-F238E27FC236}">
                <a16:creationId xmlns:a16="http://schemas.microsoft.com/office/drawing/2014/main" id="{E4A8BE6F-5C16-4BD9-858E-68392AD38F63}"/>
              </a:ext>
            </a:extLst>
          </p:cNvPr>
          <p:cNvSpPr txBox="1"/>
          <p:nvPr/>
        </p:nvSpPr>
        <p:spPr>
          <a:xfrm>
            <a:off x="1447800" y="4762500"/>
            <a:ext cx="2143125" cy="923330"/>
          </a:xfrm>
          <a:prstGeom prst="rect">
            <a:avLst/>
          </a:prstGeom>
          <a:noFill/>
        </p:spPr>
        <p:txBody>
          <a:bodyPr wrap="square" rtlCol="0">
            <a:spAutoFit/>
          </a:bodyPr>
          <a:lstStyle/>
          <a:p>
            <a:pPr algn="ctr"/>
            <a:r>
              <a:rPr lang="fi-FI" dirty="0">
                <a:latin typeface="Verdana" panose="020B0604030504040204" pitchFamily="34" charset="0"/>
                <a:ea typeface="Verdana" panose="020B0604030504040204" pitchFamily="34" charset="0"/>
              </a:rPr>
              <a:t>Joka päivä noin puolen tunnin ajan</a:t>
            </a:r>
          </a:p>
        </p:txBody>
      </p:sp>
      <p:sp>
        <p:nvSpPr>
          <p:cNvPr id="20" name="Tekstiruutu 19">
            <a:extLst>
              <a:ext uri="{FF2B5EF4-FFF2-40B4-BE49-F238E27FC236}">
                <a16:creationId xmlns:a16="http://schemas.microsoft.com/office/drawing/2014/main" id="{921287BF-10E6-4FC2-A5EC-089760D314E4}"/>
              </a:ext>
            </a:extLst>
          </p:cNvPr>
          <p:cNvSpPr txBox="1"/>
          <p:nvPr/>
        </p:nvSpPr>
        <p:spPr>
          <a:xfrm>
            <a:off x="4051830" y="4762500"/>
            <a:ext cx="2143125" cy="923330"/>
          </a:xfrm>
          <a:prstGeom prst="rect">
            <a:avLst/>
          </a:prstGeom>
          <a:noFill/>
        </p:spPr>
        <p:txBody>
          <a:bodyPr wrap="square" rtlCol="0">
            <a:spAutoFit/>
          </a:bodyPr>
          <a:lstStyle/>
          <a:p>
            <a:pPr algn="ctr"/>
            <a:r>
              <a:rPr lang="fi-FI" dirty="0">
                <a:latin typeface="Verdana" panose="020B0604030504040204" pitchFamily="34" charset="0"/>
                <a:ea typeface="Verdana" panose="020B0604030504040204" pitchFamily="34" charset="0"/>
              </a:rPr>
              <a:t>Joka toinen päivä noin ½ tunnin ajan</a:t>
            </a:r>
          </a:p>
        </p:txBody>
      </p:sp>
      <p:sp>
        <p:nvSpPr>
          <p:cNvPr id="21" name="Tekstiruutu 20">
            <a:extLst>
              <a:ext uri="{FF2B5EF4-FFF2-40B4-BE49-F238E27FC236}">
                <a16:creationId xmlns:a16="http://schemas.microsoft.com/office/drawing/2014/main" id="{E9D76ED9-261F-4AEA-B5EE-5B78DD21B374}"/>
              </a:ext>
            </a:extLst>
          </p:cNvPr>
          <p:cNvSpPr txBox="1"/>
          <p:nvPr/>
        </p:nvSpPr>
        <p:spPr>
          <a:xfrm>
            <a:off x="8677262" y="4776309"/>
            <a:ext cx="2143125" cy="923330"/>
          </a:xfrm>
          <a:prstGeom prst="rect">
            <a:avLst/>
          </a:prstGeom>
          <a:noFill/>
        </p:spPr>
        <p:txBody>
          <a:bodyPr wrap="square" rtlCol="0">
            <a:spAutoFit/>
          </a:bodyPr>
          <a:lstStyle/>
          <a:p>
            <a:pPr algn="ctr"/>
            <a:r>
              <a:rPr lang="fi-FI" dirty="0">
                <a:latin typeface="Verdana" panose="020B0604030504040204" pitchFamily="34" charset="0"/>
                <a:ea typeface="Verdana" panose="020B0604030504040204" pitchFamily="34" charset="0"/>
              </a:rPr>
              <a:t>Kerran viikossa/</a:t>
            </a:r>
          </a:p>
          <a:p>
            <a:pPr algn="ctr"/>
            <a:r>
              <a:rPr lang="fi-FI" dirty="0">
                <a:latin typeface="Verdana" panose="020B0604030504040204" pitchFamily="34" charset="0"/>
                <a:ea typeface="Verdana" panose="020B0604030504040204" pitchFamily="34" charset="0"/>
              </a:rPr>
              <a:t>harvemmin noin ½ tunnin ajan</a:t>
            </a:r>
          </a:p>
        </p:txBody>
      </p:sp>
      <p:sp>
        <p:nvSpPr>
          <p:cNvPr id="22" name="Tekstiruutu 21">
            <a:extLst>
              <a:ext uri="{FF2B5EF4-FFF2-40B4-BE49-F238E27FC236}">
                <a16:creationId xmlns:a16="http://schemas.microsoft.com/office/drawing/2014/main" id="{1EDAA933-E58F-4464-BAF9-63C1442EB5D7}"/>
              </a:ext>
            </a:extLst>
          </p:cNvPr>
          <p:cNvSpPr txBox="1"/>
          <p:nvPr/>
        </p:nvSpPr>
        <p:spPr>
          <a:xfrm>
            <a:off x="6197584" y="4762500"/>
            <a:ext cx="2143125" cy="923330"/>
          </a:xfrm>
          <a:prstGeom prst="rect">
            <a:avLst/>
          </a:prstGeom>
          <a:noFill/>
        </p:spPr>
        <p:txBody>
          <a:bodyPr wrap="square" rtlCol="0">
            <a:spAutoFit/>
          </a:bodyPr>
          <a:lstStyle/>
          <a:p>
            <a:pPr algn="ctr"/>
            <a:r>
              <a:rPr lang="fi-FI" dirty="0">
                <a:latin typeface="Verdana" panose="020B0604030504040204" pitchFamily="34" charset="0"/>
                <a:ea typeface="Verdana" panose="020B0604030504040204" pitchFamily="34" charset="0"/>
              </a:rPr>
              <a:t>1-2 kertaa/</a:t>
            </a:r>
          </a:p>
          <a:p>
            <a:pPr algn="ctr"/>
            <a:r>
              <a:rPr lang="fi-FI" dirty="0">
                <a:latin typeface="Verdana" panose="020B0604030504040204" pitchFamily="34" charset="0"/>
                <a:ea typeface="Verdana" panose="020B0604030504040204" pitchFamily="34" charset="0"/>
              </a:rPr>
              <a:t>vko noin ½ tunnin ajan</a:t>
            </a:r>
          </a:p>
        </p:txBody>
      </p:sp>
      <p:sp>
        <p:nvSpPr>
          <p:cNvPr id="23" name="Tekstiruutu 22">
            <a:extLst>
              <a:ext uri="{FF2B5EF4-FFF2-40B4-BE49-F238E27FC236}">
                <a16:creationId xmlns:a16="http://schemas.microsoft.com/office/drawing/2014/main" id="{05906625-970E-47FE-8AFC-5C97D03A297B}"/>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66168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590063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Tauko!</a:t>
            </a:r>
          </a:p>
        </p:txBody>
      </p:sp>
      <p:pic>
        <p:nvPicPr>
          <p:cNvPr id="1026" name="Picture 2">
            <a:extLst>
              <a:ext uri="{FF2B5EF4-FFF2-40B4-BE49-F238E27FC236}">
                <a16:creationId xmlns:a16="http://schemas.microsoft.com/office/drawing/2014/main" id="{5026294C-A93C-40D7-B17B-8EBDB4D5BE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9045" y="1"/>
            <a:ext cx="10444199" cy="590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1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3. Tuumasta toimeen!</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960" y="1463040"/>
            <a:ext cx="6990080" cy="39319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98C98395-EF31-4BE4-A6FA-A68413772C2D}"/>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624182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Kirjautuminen Verkkopuntariin</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r>
              <a:rPr lang="fi-FI" sz="2000" dirty="0">
                <a:latin typeface="Verdana" panose="020B0604030504040204" pitchFamily="34" charset="0"/>
                <a:ea typeface="Verdana" panose="020B0604030504040204" pitchFamily="34" charset="0"/>
              </a:rPr>
              <a:t>Saat sähköpostiisi:</a:t>
            </a:r>
          </a:p>
          <a:p>
            <a:pPr lvl="1">
              <a:lnSpc>
                <a:spcPct val="100000"/>
              </a:lnSpc>
              <a:spcBef>
                <a:spcPts val="600"/>
              </a:spcBef>
              <a:spcAft>
                <a:spcPct val="0"/>
              </a:spcAft>
            </a:pPr>
            <a:r>
              <a:rPr lang="fi-FI" sz="2000" dirty="0">
                <a:latin typeface="Verdana" panose="020B0604030504040204" pitchFamily="34" charset="0"/>
                <a:ea typeface="Verdana" panose="020B0604030504040204" pitchFamily="34" charset="0"/>
              </a:rPr>
              <a:t>1. tervehdysviestin, jossa kerrotaan kurssin sisältö </a:t>
            </a:r>
          </a:p>
          <a:p>
            <a:pPr lvl="1">
              <a:lnSpc>
                <a:spcPct val="100000"/>
              </a:lnSpc>
              <a:spcBef>
                <a:spcPts val="600"/>
              </a:spcBef>
              <a:spcAft>
                <a:spcPct val="0"/>
              </a:spcAft>
            </a:pPr>
            <a:r>
              <a:rPr lang="fi-FI" sz="2000" dirty="0">
                <a:latin typeface="Verdana" panose="020B0604030504040204" pitchFamily="34" charset="0"/>
                <a:ea typeface="Verdana" panose="020B0604030504040204" pitchFamily="34" charset="0"/>
              </a:rPr>
              <a:t>Linkin, josta pääset muuttamaan salasanasi ja kirjautumaan Verkkopuntariin</a:t>
            </a:r>
          </a:p>
          <a:p>
            <a:pPr lvl="1">
              <a:lnSpc>
                <a:spcPct val="100000"/>
              </a:lnSpc>
              <a:spcBef>
                <a:spcPts val="600"/>
              </a:spcBef>
              <a:spcAft>
                <a:spcPct val="0"/>
              </a:spcAft>
            </a:pPr>
            <a:r>
              <a:rPr lang="fi-FI" sz="2000" dirty="0">
                <a:latin typeface="Verdana" panose="020B0604030504040204" pitchFamily="34" charset="0"/>
                <a:ea typeface="Verdana" panose="020B0604030504040204" pitchFamily="34" charset="0"/>
              </a:rPr>
              <a:t>Tarkastathan kaikki kansiot </a:t>
            </a:r>
          </a:p>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a:lnSpc>
                <a:spcPct val="100000"/>
              </a:lnSpc>
              <a:spcBef>
                <a:spcPts val="600"/>
              </a:spcBef>
              <a:spcAft>
                <a:spcPct val="0"/>
              </a:spcAft>
            </a:pPr>
            <a:r>
              <a:rPr lang="fi-FI" sz="2000" dirty="0">
                <a:latin typeface="Verdana" panose="020B0604030504040204" pitchFamily="34" charset="0"/>
                <a:ea typeface="Verdana" panose="020B0604030504040204" pitchFamily="34" charset="0"/>
              </a:rPr>
              <a:t>Jatkossa kirjaudu: </a:t>
            </a:r>
            <a:r>
              <a:rPr lang="fi-FI" sz="2000" dirty="0">
                <a:latin typeface="Verdana" panose="020B0604030504040204" pitchFamily="34" charset="0"/>
                <a:ea typeface="Verdana" panose="020B0604030504040204" pitchFamily="34" charset="0"/>
                <a:hlinkClick r:id="rId4"/>
              </a:rPr>
              <a:t>www.verkkopuntari.fi</a:t>
            </a:r>
            <a:r>
              <a:rPr lang="fi-FI" sz="2000" dirty="0">
                <a:latin typeface="Verdana" panose="020B0604030504040204" pitchFamily="34" charset="0"/>
                <a:ea typeface="Verdana" panose="020B0604030504040204" pitchFamily="34" charset="0"/>
              </a:rPr>
              <a:t> oikeasta yläkulmasta kohdasta ”Kirjaudu”</a:t>
            </a:r>
          </a:p>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a:lnSpc>
                <a:spcPct val="100000"/>
              </a:lnSpc>
              <a:spcBef>
                <a:spcPts val="600"/>
              </a:spcBef>
              <a:spcAft>
                <a:spcPct val="0"/>
              </a:spcAft>
            </a:pPr>
            <a:r>
              <a:rPr lang="fi-FI" sz="2000" dirty="0">
                <a:latin typeface="Verdana" panose="020B0604030504040204" pitchFamily="34" charset="0"/>
                <a:ea typeface="Verdana" panose="020B0604030504040204" pitchFamily="34" charset="0"/>
              </a:rPr>
              <a:t>Jos kirjautumisessa on ongelmia, ota yhteyttä Satakunnan Sydänpiiriin </a:t>
            </a:r>
          </a:p>
          <a:p>
            <a:pPr marL="0" indent="0">
              <a:lnSpc>
                <a:spcPct val="100000"/>
              </a:lnSpc>
              <a:spcBef>
                <a:spcPts val="600"/>
              </a:spcBef>
              <a:spcAft>
                <a:spcPct val="0"/>
              </a:spcAft>
              <a:buNone/>
            </a:pPr>
            <a:r>
              <a:rPr lang="fi-FI" sz="2000" dirty="0">
                <a:latin typeface="Verdana" panose="020B0604030504040204" pitchFamily="34" charset="0"/>
                <a:ea typeface="Verdana" panose="020B0604030504040204" pitchFamily="34" charset="0"/>
              </a:rPr>
              <a:t>050 342 8945 tai </a:t>
            </a:r>
            <a:r>
              <a:rPr lang="fi-FI" sz="2000" dirty="0">
                <a:latin typeface="Verdana" panose="020B0604030504040204" pitchFamily="34" charset="0"/>
                <a:ea typeface="Verdana" panose="020B0604030504040204" pitchFamily="34" charset="0"/>
                <a:hlinkClick r:id="rId5"/>
              </a:rPr>
              <a:t>verkkopuntari@sydan.fi</a:t>
            </a:r>
            <a:endParaRPr lang="fi-FI" sz="2000" dirty="0">
              <a:latin typeface="Verdana" panose="020B0604030504040204" pitchFamily="34" charset="0"/>
              <a:ea typeface="Verdana" panose="020B0604030504040204" pitchFamily="34" charset="0"/>
            </a:endParaRPr>
          </a:p>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sz="2000" dirty="0"/>
          </a:p>
          <a:p>
            <a:endParaRPr lang="en-US" sz="2000" dirty="0"/>
          </a:p>
        </p:txBody>
      </p:sp>
      <p:sp>
        <p:nvSpPr>
          <p:cNvPr id="6" name="Tekstiruutu 5">
            <a:extLst>
              <a:ext uri="{FF2B5EF4-FFF2-40B4-BE49-F238E27FC236}">
                <a16:creationId xmlns:a16="http://schemas.microsoft.com/office/drawing/2014/main" id="{67B1DB6C-C7B1-48E1-9A13-25153A14212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Kirjautuminen</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6" name="Tekstiruutu 5">
            <a:extLst>
              <a:ext uri="{FF2B5EF4-FFF2-40B4-BE49-F238E27FC236}">
                <a16:creationId xmlns:a16="http://schemas.microsoft.com/office/drawing/2014/main" id="{67B1DB6C-C7B1-48E1-9A13-25153A14212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pic>
        <p:nvPicPr>
          <p:cNvPr id="7" name="Kuva 6">
            <a:extLst>
              <a:ext uri="{FF2B5EF4-FFF2-40B4-BE49-F238E27FC236}">
                <a16:creationId xmlns:a16="http://schemas.microsoft.com/office/drawing/2014/main" id="{D7B7D802-60B5-4D3D-A2B3-3E19906F6CC1}"/>
              </a:ext>
            </a:extLst>
          </p:cNvPr>
          <p:cNvPicPr>
            <a:picLocks noChangeAspect="1"/>
          </p:cNvPicPr>
          <p:nvPr/>
        </p:nvPicPr>
        <p:blipFill>
          <a:blip r:embed="rId4"/>
          <a:stretch>
            <a:fillRect/>
          </a:stretch>
        </p:blipFill>
        <p:spPr>
          <a:xfrm>
            <a:off x="1443677" y="1241742"/>
            <a:ext cx="8828880" cy="5289338"/>
          </a:xfrm>
          <a:prstGeom prst="rect">
            <a:avLst/>
          </a:prstGeom>
        </p:spPr>
      </p:pic>
    </p:spTree>
    <p:extLst>
      <p:ext uri="{BB962C8B-B14F-4D97-AF65-F5344CB8AC3E}">
        <p14:creationId xmlns:p14="http://schemas.microsoft.com/office/powerpoint/2010/main" val="244321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Etusivu</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6" name="Tekstiruutu 5">
            <a:extLst>
              <a:ext uri="{FF2B5EF4-FFF2-40B4-BE49-F238E27FC236}">
                <a16:creationId xmlns:a16="http://schemas.microsoft.com/office/drawing/2014/main" id="{67B1DB6C-C7B1-48E1-9A13-25153A14212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pic>
        <p:nvPicPr>
          <p:cNvPr id="7" name="Kuva 6">
            <a:extLst>
              <a:ext uri="{FF2B5EF4-FFF2-40B4-BE49-F238E27FC236}">
                <a16:creationId xmlns:a16="http://schemas.microsoft.com/office/drawing/2014/main" id="{921E2992-C5B7-45D6-9FF8-0E77EC8EC4A9}"/>
              </a:ext>
            </a:extLst>
          </p:cNvPr>
          <p:cNvPicPr>
            <a:picLocks noChangeAspect="1"/>
          </p:cNvPicPr>
          <p:nvPr/>
        </p:nvPicPr>
        <p:blipFill>
          <a:blip r:embed="rId4"/>
          <a:stretch>
            <a:fillRect/>
          </a:stretch>
        </p:blipFill>
        <p:spPr>
          <a:xfrm>
            <a:off x="688084" y="1247338"/>
            <a:ext cx="7604540" cy="4909260"/>
          </a:xfrm>
          <a:prstGeom prst="rect">
            <a:avLst/>
          </a:prstGeom>
        </p:spPr>
      </p:pic>
      <p:sp>
        <p:nvSpPr>
          <p:cNvPr id="9" name="Tekstiruutu 8">
            <a:extLst>
              <a:ext uri="{FF2B5EF4-FFF2-40B4-BE49-F238E27FC236}">
                <a16:creationId xmlns:a16="http://schemas.microsoft.com/office/drawing/2014/main" id="{4FCE0EE2-7CEE-4FC5-84AA-891C98B66CA7}"/>
              </a:ext>
            </a:extLst>
          </p:cNvPr>
          <p:cNvSpPr txBox="1"/>
          <p:nvPr/>
        </p:nvSpPr>
        <p:spPr>
          <a:xfrm>
            <a:off x="9406639" y="1887386"/>
            <a:ext cx="2097277" cy="2862322"/>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Kun olet kirjautunut, olet etusivulla.</a:t>
            </a:r>
          </a:p>
          <a:p>
            <a:r>
              <a:rPr lang="fi-FI" sz="2000" dirty="0">
                <a:latin typeface="Verdana" panose="020B0604030504040204" pitchFamily="34" charset="0"/>
                <a:ea typeface="Verdana" panose="020B0604030504040204" pitchFamily="34" charset="0"/>
              </a:rPr>
              <a:t> </a:t>
            </a:r>
          </a:p>
          <a:p>
            <a:r>
              <a:rPr lang="fi-FI" sz="2000" dirty="0">
                <a:latin typeface="Verdana" panose="020B0604030504040204" pitchFamily="34" charset="0"/>
                <a:ea typeface="Verdana" panose="020B0604030504040204" pitchFamily="34" charset="0"/>
              </a:rPr>
              <a:t>Pääset palaamaan etusivulle omena-kuvasta.</a:t>
            </a:r>
          </a:p>
        </p:txBody>
      </p:sp>
    </p:spTree>
    <p:extLst>
      <p:ext uri="{BB962C8B-B14F-4D97-AF65-F5344CB8AC3E}">
        <p14:creationId xmlns:p14="http://schemas.microsoft.com/office/powerpoint/2010/main" val="292076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5" name="Content Placeholder 4">
            <a:extLst>
              <a:ext uri="{FF2B5EF4-FFF2-40B4-BE49-F238E27FC236}">
                <a16:creationId xmlns:a16="http://schemas.microsoft.com/office/drawing/2014/main" id="{6B5CB82A-B849-4C8F-9BC2-7934148D7B19}"/>
              </a:ext>
            </a:extLst>
          </p:cNvPr>
          <p:cNvSpPr>
            <a:spLocks noGrp="1"/>
          </p:cNvSpPr>
          <p:nvPr/>
        </p:nvSpPr>
        <p:spPr>
          <a:xfrm>
            <a:off x="514350" y="1467843"/>
            <a:ext cx="11159066" cy="4661430"/>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200" dirty="0">
                <a:latin typeface="Verdana" panose="020B0604030504040204" pitchFamily="34" charset="0"/>
                <a:ea typeface="Verdana" panose="020B0604030504040204" pitchFamily="34" charset="0"/>
              </a:rPr>
              <a:t>TÄSTÄ SE LÄHTEE!</a:t>
            </a:r>
          </a:p>
          <a:p>
            <a:r>
              <a:rPr lang="fi-FI" sz="2200" dirty="0">
                <a:latin typeface="Verdana" panose="020B0604030504040204" pitchFamily="34" charset="0"/>
                <a:ea typeface="Verdana" panose="020B0604030504040204" pitchFamily="34" charset="0"/>
              </a:rPr>
              <a:t>Mitä odotuksia sinulla on kurssille? </a:t>
            </a:r>
          </a:p>
          <a:p>
            <a:r>
              <a:rPr lang="fi-FI" sz="2200" dirty="0">
                <a:latin typeface="Verdana" panose="020B0604030504040204" pitchFamily="34" charset="0"/>
                <a:ea typeface="Verdana" panose="020B0604030504040204" pitchFamily="34" charset="0"/>
              </a:rPr>
              <a:t>Ryhmän säännöt</a:t>
            </a:r>
          </a:p>
          <a:p>
            <a:r>
              <a:rPr lang="fi-FI" sz="2200" dirty="0">
                <a:latin typeface="Verdana" panose="020B0604030504040204" pitchFamily="34" charset="0"/>
                <a:ea typeface="Verdana" panose="020B0604030504040204" pitchFamily="34" charset="0"/>
              </a:rPr>
              <a:t>Näin kurssi etenee</a:t>
            </a:r>
          </a:p>
          <a:p>
            <a:pPr marL="0" indent="0">
              <a:buNone/>
            </a:pPr>
            <a:endParaRPr lang="fi-FI" sz="2200" dirty="0">
              <a:latin typeface="Verdana" panose="020B0604030504040204" pitchFamily="34" charset="0"/>
              <a:ea typeface="Verdana" panose="020B0604030504040204" pitchFamily="34" charset="0"/>
            </a:endParaRPr>
          </a:p>
          <a:p>
            <a:pPr marL="0" indent="0">
              <a:buNone/>
            </a:pPr>
            <a:r>
              <a:rPr lang="fi-FI" sz="2200" dirty="0">
                <a:latin typeface="Verdana" panose="020B0604030504040204" pitchFamily="34" charset="0"/>
                <a:ea typeface="Verdana" panose="020B0604030504040204" pitchFamily="34" charset="0"/>
              </a:rPr>
              <a:t>PIKARATKAISUJA VAI PYSYVIÄ MUUTOKSIA?</a:t>
            </a:r>
          </a:p>
          <a:p>
            <a:r>
              <a:rPr lang="fi-FI" sz="2200" dirty="0">
                <a:latin typeface="Verdana" panose="020B0604030504040204" pitchFamily="34" charset="0"/>
                <a:ea typeface="Verdana" panose="020B0604030504040204" pitchFamily="34" charset="0"/>
              </a:rPr>
              <a:t>Mikä on sinun tapasi tehdä muutoksia? </a:t>
            </a:r>
          </a:p>
          <a:p>
            <a:pPr marL="0" indent="0">
              <a:buNone/>
            </a:pPr>
            <a:endParaRPr lang="fi-FI" sz="2200" dirty="0">
              <a:latin typeface="Verdana" panose="020B0604030504040204" pitchFamily="34" charset="0"/>
              <a:ea typeface="Verdana" panose="020B0604030504040204" pitchFamily="34" charset="0"/>
            </a:endParaRPr>
          </a:p>
          <a:p>
            <a:pPr marL="0" indent="0">
              <a:buNone/>
            </a:pPr>
            <a:r>
              <a:rPr lang="fi-FI" sz="2200" dirty="0">
                <a:latin typeface="Verdana" panose="020B0604030504040204" pitchFamily="34" charset="0"/>
                <a:ea typeface="Verdana" panose="020B0604030504040204" pitchFamily="34" charset="0"/>
              </a:rPr>
              <a:t>TUUMASTA TOIMEEN!</a:t>
            </a:r>
          </a:p>
          <a:p>
            <a:r>
              <a:rPr lang="fi-FI" sz="2200" dirty="0">
                <a:latin typeface="Verdana" panose="020B0604030504040204" pitchFamily="34" charset="0"/>
                <a:ea typeface="Verdana" panose="020B0604030504040204" pitchFamily="34" charset="0"/>
              </a:rPr>
              <a:t>Näin käytät Verkkopuntaria </a:t>
            </a:r>
          </a:p>
          <a:p>
            <a:r>
              <a:rPr lang="fi-FI" sz="2200" dirty="0">
                <a:latin typeface="Verdana" panose="020B0604030504040204" pitchFamily="34" charset="0"/>
                <a:ea typeface="Verdana" panose="020B0604030504040204" pitchFamily="34" charset="0"/>
              </a:rPr>
              <a:t>Askarruttavat asiat</a:t>
            </a:r>
          </a:p>
          <a:p>
            <a:r>
              <a:rPr lang="fi-FI" sz="2200" dirty="0">
                <a:latin typeface="Verdana" panose="020B0604030504040204" pitchFamily="34" charset="0"/>
                <a:ea typeface="Verdana" panose="020B0604030504040204" pitchFamily="34" charset="0"/>
              </a:rPr>
              <a:t>Yhteenveto ja lopetus</a:t>
            </a:r>
          </a:p>
          <a:p>
            <a:pPr marL="0" indent="0">
              <a:buNone/>
            </a:pPr>
            <a:endParaRPr lang="fi-FI" dirty="0"/>
          </a:p>
          <a:p>
            <a:pPr marL="0" inden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Materiaali</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11" name="Tekstiruutu 10">
            <a:extLst>
              <a:ext uri="{FF2B5EF4-FFF2-40B4-BE49-F238E27FC236}">
                <a16:creationId xmlns:a16="http://schemas.microsoft.com/office/drawing/2014/main" id="{AE14C96C-6B68-49ED-90C4-0C5CE5BFA7DE}"/>
              </a:ext>
            </a:extLst>
          </p:cNvPr>
          <p:cNvSpPr txBox="1"/>
          <p:nvPr/>
        </p:nvSpPr>
        <p:spPr>
          <a:xfrm>
            <a:off x="6093883" y="1490008"/>
            <a:ext cx="7271483" cy="1631216"/>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Löydät kurssin materiaalin etusivulta.</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Paina oikeasta ylänurkasta omenan kuvaa. </a:t>
            </a:r>
          </a:p>
          <a:p>
            <a:r>
              <a:rPr lang="fi-FI" sz="2000" dirty="0">
                <a:latin typeface="Verdana" panose="020B0604030504040204" pitchFamily="34" charset="0"/>
                <a:ea typeface="Verdana" panose="020B0604030504040204" pitchFamily="34" charset="0"/>
              </a:rPr>
              <a:t>Vieritä sivua alas ja valitse valmennuksesi.   </a:t>
            </a:r>
          </a:p>
          <a:p>
            <a:endParaRPr lang="fi-FI" sz="2000" dirty="0">
              <a:latin typeface="Verdana" panose="020B0604030504040204" pitchFamily="34" charset="0"/>
              <a:ea typeface="Verdana" panose="020B0604030504040204" pitchFamily="34" charset="0"/>
            </a:endParaRPr>
          </a:p>
        </p:txBody>
      </p:sp>
      <p:pic>
        <p:nvPicPr>
          <p:cNvPr id="3" name="Kuva 2">
            <a:extLst>
              <a:ext uri="{FF2B5EF4-FFF2-40B4-BE49-F238E27FC236}">
                <a16:creationId xmlns:a16="http://schemas.microsoft.com/office/drawing/2014/main" id="{09B61CCA-437A-4FE5-81A4-D1B92A988308}"/>
              </a:ext>
            </a:extLst>
          </p:cNvPr>
          <p:cNvPicPr>
            <a:picLocks noChangeAspect="1"/>
          </p:cNvPicPr>
          <p:nvPr/>
        </p:nvPicPr>
        <p:blipFill>
          <a:blip r:embed="rId3"/>
          <a:stretch>
            <a:fillRect/>
          </a:stretch>
        </p:blipFill>
        <p:spPr>
          <a:xfrm>
            <a:off x="647095" y="1229819"/>
            <a:ext cx="4409149" cy="5313184"/>
          </a:xfrm>
          <a:prstGeom prst="rect">
            <a:avLst/>
          </a:prstGeom>
        </p:spPr>
      </p:pic>
    </p:spTree>
    <p:extLst>
      <p:ext uri="{BB962C8B-B14F-4D97-AF65-F5344CB8AC3E}">
        <p14:creationId xmlns:p14="http://schemas.microsoft.com/office/powerpoint/2010/main" val="2712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Materiaali</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3" name="Kuva 2">
            <a:extLst>
              <a:ext uri="{FF2B5EF4-FFF2-40B4-BE49-F238E27FC236}">
                <a16:creationId xmlns:a16="http://schemas.microsoft.com/office/drawing/2014/main" id="{92D467D5-6C45-42AE-AA9A-A7B399705E1F}"/>
              </a:ext>
            </a:extLst>
          </p:cNvPr>
          <p:cNvPicPr>
            <a:picLocks noChangeAspect="1"/>
          </p:cNvPicPr>
          <p:nvPr/>
        </p:nvPicPr>
        <p:blipFill>
          <a:blip r:embed="rId3"/>
          <a:stretch>
            <a:fillRect/>
          </a:stretch>
        </p:blipFill>
        <p:spPr>
          <a:xfrm>
            <a:off x="6876319" y="988711"/>
            <a:ext cx="4908854" cy="2560861"/>
          </a:xfrm>
          <a:prstGeom prst="rect">
            <a:avLst/>
          </a:prstGeom>
        </p:spPr>
      </p:pic>
      <p:pic>
        <p:nvPicPr>
          <p:cNvPr id="7" name="Kuva 6">
            <a:extLst>
              <a:ext uri="{FF2B5EF4-FFF2-40B4-BE49-F238E27FC236}">
                <a16:creationId xmlns:a16="http://schemas.microsoft.com/office/drawing/2014/main" id="{2B49A435-B499-4BC9-971D-E1F7F49E185D}"/>
              </a:ext>
            </a:extLst>
          </p:cNvPr>
          <p:cNvPicPr>
            <a:picLocks noChangeAspect="1"/>
          </p:cNvPicPr>
          <p:nvPr/>
        </p:nvPicPr>
        <p:blipFill rotWithShape="1">
          <a:blip r:embed="rId4"/>
          <a:srcRect l="39598"/>
          <a:stretch/>
        </p:blipFill>
        <p:spPr>
          <a:xfrm>
            <a:off x="8054273" y="3042915"/>
            <a:ext cx="3840539" cy="3413777"/>
          </a:xfrm>
          <a:prstGeom prst="rect">
            <a:avLst/>
          </a:prstGeom>
        </p:spPr>
      </p:pic>
      <p:sp>
        <p:nvSpPr>
          <p:cNvPr id="8" name="Tekstiruutu 7">
            <a:extLst>
              <a:ext uri="{FF2B5EF4-FFF2-40B4-BE49-F238E27FC236}">
                <a16:creationId xmlns:a16="http://schemas.microsoft.com/office/drawing/2014/main" id="{0BC83FFC-9719-4EFF-87AD-ADE064D943F3}"/>
              </a:ext>
            </a:extLst>
          </p:cNvPr>
          <p:cNvSpPr txBox="1"/>
          <p:nvPr/>
        </p:nvSpPr>
        <p:spPr>
          <a:xfrm>
            <a:off x="512233" y="1866622"/>
            <a:ext cx="6364086" cy="4093428"/>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Verkkopuntarissa avautuu ensimmäisen 11 viikon ajan uutta materiaalia.</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Joka viikko sisältää tietoa, liikuntavinkkejä, pohdintakysymyksiä ja vapaaehtoisen viikkotehtävän.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Ensimmäisellä, viidennellä ja 11 viikolla voit halutessasi vastata ”Mikä on sinun tyylisi syödä, liikkua ja levätä?” -kyselyyn.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Toisella viikolla asetetaan tavoite. Tavoitetta tarkastellaan uudelleen viikoilla 5 ja 11. </a:t>
            </a:r>
          </a:p>
        </p:txBody>
      </p:sp>
    </p:spTree>
    <p:extLst>
      <p:ext uri="{BB962C8B-B14F-4D97-AF65-F5344CB8AC3E}">
        <p14:creationId xmlns:p14="http://schemas.microsoft.com/office/powerpoint/2010/main" val="2640969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Omaseuranta</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7" name="Kuva 6">
            <a:extLst>
              <a:ext uri="{FF2B5EF4-FFF2-40B4-BE49-F238E27FC236}">
                <a16:creationId xmlns:a16="http://schemas.microsoft.com/office/drawing/2014/main" id="{1C0CAF87-DCC9-4A3D-8CE8-F105739AE365}"/>
              </a:ext>
            </a:extLst>
          </p:cNvPr>
          <p:cNvPicPr>
            <a:picLocks noChangeAspect="1"/>
          </p:cNvPicPr>
          <p:nvPr/>
        </p:nvPicPr>
        <p:blipFill rotWithShape="1">
          <a:blip r:embed="rId4"/>
          <a:srcRect r="-10872" b="-2927"/>
          <a:stretch/>
        </p:blipFill>
        <p:spPr>
          <a:xfrm>
            <a:off x="1969550" y="1063787"/>
            <a:ext cx="5962854" cy="5645248"/>
          </a:xfrm>
          <a:prstGeom prst="rect">
            <a:avLst/>
          </a:prstGeom>
        </p:spPr>
      </p:pic>
      <p:sp>
        <p:nvSpPr>
          <p:cNvPr id="9" name="Tekstiruutu 8">
            <a:extLst>
              <a:ext uri="{FF2B5EF4-FFF2-40B4-BE49-F238E27FC236}">
                <a16:creationId xmlns:a16="http://schemas.microsoft.com/office/drawing/2014/main" id="{7DD0F1B8-7762-4252-B5C6-B1EEE8D99B18}"/>
              </a:ext>
            </a:extLst>
          </p:cNvPr>
          <p:cNvSpPr txBox="1"/>
          <p:nvPr/>
        </p:nvSpPr>
        <p:spPr>
          <a:xfrm>
            <a:off x="8615361" y="2167463"/>
            <a:ext cx="2295329" cy="2554545"/>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Voit halutessasi tallentaa kohtaan ”Omaseuranta” motivaatiotasi, liikuntaa ja unen määrää ja laatua.</a:t>
            </a:r>
          </a:p>
        </p:txBody>
      </p:sp>
    </p:spTree>
    <p:extLst>
      <p:ext uri="{BB962C8B-B14F-4D97-AF65-F5344CB8AC3E}">
        <p14:creationId xmlns:p14="http://schemas.microsoft.com/office/powerpoint/2010/main" val="944743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8840B8D-7CFE-4DC8-AE8C-E53DD630473F}"/>
              </a:ext>
            </a:extLst>
          </p:cNvPr>
          <p:cNvSpPr txBox="1"/>
          <p:nvPr/>
        </p:nvSpPr>
        <p:spPr>
          <a:xfrm>
            <a:off x="493572" y="205693"/>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Ohjauskeskustelu</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7" name="Kuva 6">
            <a:extLst>
              <a:ext uri="{FF2B5EF4-FFF2-40B4-BE49-F238E27FC236}">
                <a16:creationId xmlns:a16="http://schemas.microsoft.com/office/drawing/2014/main" id="{30CADE5E-EB75-4242-AAA5-89C056B1FE85}"/>
              </a:ext>
            </a:extLst>
          </p:cNvPr>
          <p:cNvPicPr>
            <a:picLocks noChangeAspect="1"/>
          </p:cNvPicPr>
          <p:nvPr/>
        </p:nvPicPr>
        <p:blipFill>
          <a:blip r:embed="rId3"/>
          <a:stretch>
            <a:fillRect/>
          </a:stretch>
        </p:blipFill>
        <p:spPr>
          <a:xfrm>
            <a:off x="313352" y="1335772"/>
            <a:ext cx="7157509" cy="4733438"/>
          </a:xfrm>
          <a:prstGeom prst="rect">
            <a:avLst/>
          </a:prstGeom>
        </p:spPr>
      </p:pic>
      <p:sp>
        <p:nvSpPr>
          <p:cNvPr id="10" name="Tekstiruutu 9">
            <a:extLst>
              <a:ext uri="{FF2B5EF4-FFF2-40B4-BE49-F238E27FC236}">
                <a16:creationId xmlns:a16="http://schemas.microsoft.com/office/drawing/2014/main" id="{8D874C6C-978B-471A-8756-06BE8299D616}"/>
              </a:ext>
            </a:extLst>
          </p:cNvPr>
          <p:cNvSpPr txBox="1"/>
          <p:nvPr/>
        </p:nvSpPr>
        <p:spPr>
          <a:xfrm>
            <a:off x="8098950" y="1254921"/>
            <a:ext cx="3557922" cy="4401205"/>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Ohjauskeskustelu on yksilöllinen keskustelu, jossa ovat mukana sinä ja ohjaajasi.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Siellä sinun on mahdollista käydä keskustelua ja lähettää kuulumisiasi ohjaajillesi.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Ohjauskeskustelu on hyödynnettävissäsi ensimmäisen 12 viikon ajan. </a:t>
            </a:r>
          </a:p>
        </p:txBody>
      </p:sp>
    </p:spTree>
    <p:extLst>
      <p:ext uri="{BB962C8B-B14F-4D97-AF65-F5344CB8AC3E}">
        <p14:creationId xmlns:p14="http://schemas.microsoft.com/office/powerpoint/2010/main" val="4109854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493572" y="205693"/>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Ryhmäkeskustelu</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8" name="Kuva 7">
            <a:extLst>
              <a:ext uri="{FF2B5EF4-FFF2-40B4-BE49-F238E27FC236}">
                <a16:creationId xmlns:a16="http://schemas.microsoft.com/office/drawing/2014/main" id="{208BA134-F9C7-4331-9B1C-2934E1005CB1}"/>
              </a:ext>
            </a:extLst>
          </p:cNvPr>
          <p:cNvPicPr>
            <a:picLocks noChangeAspect="1"/>
          </p:cNvPicPr>
          <p:nvPr/>
        </p:nvPicPr>
        <p:blipFill rotWithShape="1">
          <a:blip r:embed="rId4"/>
          <a:srcRect l="46140"/>
          <a:stretch/>
        </p:blipFill>
        <p:spPr>
          <a:xfrm>
            <a:off x="597043" y="1137631"/>
            <a:ext cx="4068823" cy="4991642"/>
          </a:xfrm>
          <a:prstGeom prst="rect">
            <a:avLst/>
          </a:prstGeom>
        </p:spPr>
      </p:pic>
      <p:sp>
        <p:nvSpPr>
          <p:cNvPr id="9" name="Tekstiruutu 8">
            <a:extLst>
              <a:ext uri="{FF2B5EF4-FFF2-40B4-BE49-F238E27FC236}">
                <a16:creationId xmlns:a16="http://schemas.microsoft.com/office/drawing/2014/main" id="{2EFA6CDA-83F0-4213-B4FD-D4039D0C2DBD}"/>
              </a:ext>
            </a:extLst>
          </p:cNvPr>
          <p:cNvSpPr txBox="1"/>
          <p:nvPr/>
        </p:nvSpPr>
        <p:spPr>
          <a:xfrm>
            <a:off x="5113176" y="1555960"/>
            <a:ext cx="6758998" cy="2000548"/>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Ryhmäkeskustelussa voit vaihtaa kuulumisiasi muiden ryhmäläisten kanssa ja kysellä vaikka lenkkikaveria.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Ryhmäkeskustelu on käytössäsi vuoden ajan.</a:t>
            </a:r>
          </a:p>
          <a:p>
            <a:endParaRPr lang="fi-FI" sz="2400" dirty="0"/>
          </a:p>
        </p:txBody>
      </p:sp>
    </p:spTree>
    <p:extLst>
      <p:ext uri="{BB962C8B-B14F-4D97-AF65-F5344CB8AC3E}">
        <p14:creationId xmlns:p14="http://schemas.microsoft.com/office/powerpoint/2010/main" val="2613488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493572" y="205693"/>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Kirjautumistiedot</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84492"/>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9" name="Tekstiruutu 8">
            <a:extLst>
              <a:ext uri="{FF2B5EF4-FFF2-40B4-BE49-F238E27FC236}">
                <a16:creationId xmlns:a16="http://schemas.microsoft.com/office/drawing/2014/main" id="{2EFA6CDA-83F0-4213-B4FD-D4039D0C2DBD}"/>
              </a:ext>
            </a:extLst>
          </p:cNvPr>
          <p:cNvSpPr txBox="1"/>
          <p:nvPr/>
        </p:nvSpPr>
        <p:spPr>
          <a:xfrm>
            <a:off x="996397" y="1954748"/>
            <a:ext cx="3544789" cy="2862322"/>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Voit tarvittaessa vaihtaa sähköpostiosoitteesi ja salasanasi omasta profiilistasi.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Valitse:</a:t>
            </a:r>
          </a:p>
          <a:p>
            <a:r>
              <a:rPr lang="fi-FI" sz="2000" dirty="0">
                <a:latin typeface="Verdana" panose="020B0604030504040204" pitchFamily="34" charset="0"/>
                <a:ea typeface="Verdana" panose="020B0604030504040204" pitchFamily="34" charset="0"/>
              </a:rPr>
              <a:t>- 1. ”Asetukset” </a:t>
            </a:r>
          </a:p>
          <a:p>
            <a:r>
              <a:rPr lang="fi-FI" sz="2000" dirty="0">
                <a:latin typeface="Verdana" panose="020B0604030504040204" pitchFamily="34" charset="0"/>
                <a:ea typeface="Verdana" panose="020B0604030504040204" pitchFamily="34" charset="0"/>
              </a:rPr>
              <a:t>- 2. ”Kirjautumistiedot”</a:t>
            </a:r>
          </a:p>
          <a:p>
            <a:r>
              <a:rPr lang="fi-FI" sz="2000" dirty="0">
                <a:latin typeface="Verdana" panose="020B0604030504040204" pitchFamily="34" charset="0"/>
                <a:ea typeface="Verdana" panose="020B0604030504040204" pitchFamily="34" charset="0"/>
              </a:rPr>
              <a:t>- Muokkaa ja tallenna</a:t>
            </a:r>
          </a:p>
        </p:txBody>
      </p:sp>
      <p:pic>
        <p:nvPicPr>
          <p:cNvPr id="6" name="Kuva 5">
            <a:extLst>
              <a:ext uri="{FF2B5EF4-FFF2-40B4-BE49-F238E27FC236}">
                <a16:creationId xmlns:a16="http://schemas.microsoft.com/office/drawing/2014/main" id="{FC729789-D5D3-7323-B119-890A7421A960}"/>
              </a:ext>
            </a:extLst>
          </p:cNvPr>
          <p:cNvPicPr>
            <a:picLocks noChangeAspect="1"/>
          </p:cNvPicPr>
          <p:nvPr/>
        </p:nvPicPr>
        <p:blipFill>
          <a:blip r:embed="rId4"/>
          <a:stretch>
            <a:fillRect/>
          </a:stretch>
        </p:blipFill>
        <p:spPr>
          <a:xfrm>
            <a:off x="4696330" y="1487409"/>
            <a:ext cx="6824059" cy="4350999"/>
          </a:xfrm>
          <a:prstGeom prst="rect">
            <a:avLst/>
          </a:prstGeom>
        </p:spPr>
      </p:pic>
    </p:spTree>
    <p:extLst>
      <p:ext uri="{BB962C8B-B14F-4D97-AF65-F5344CB8AC3E}">
        <p14:creationId xmlns:p14="http://schemas.microsoft.com/office/powerpoint/2010/main" val="1630335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773" y="5838407"/>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493572" y="205693"/>
            <a:ext cx="11163300" cy="769441"/>
          </a:xfrm>
          <a:prstGeom prst="rect">
            <a:avLst/>
          </a:prstGeom>
          <a:solidFill>
            <a:srgbClr val="00747A"/>
          </a:solidFill>
        </p:spPr>
        <p:txBody>
          <a:bodyPr wrap="square" rtlCol="0">
            <a:spAutoFit/>
          </a:bodyPr>
          <a:lstStyle/>
          <a:p>
            <a:pPr algn="ctr"/>
            <a:r>
              <a:rPr lang="fi-FI" sz="4400">
                <a:solidFill>
                  <a:schemeClr val="bg1"/>
                </a:solidFill>
                <a:latin typeface="Verdana" panose="020B0604030504040204" pitchFamily="34" charset="0"/>
              </a:rPr>
              <a:t>Ilmoitukset sähköpostiin</a:t>
            </a:r>
            <a:endParaRPr lang="fi-FI" sz="4400" dirty="0">
              <a:solidFill>
                <a:schemeClr val="bg1"/>
              </a:solidFill>
              <a:latin typeface="Verdana" panose="020B0604030504040204" pitchFamily="34" charset="0"/>
            </a:endParaRP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9" name="Tekstiruutu 8">
            <a:extLst>
              <a:ext uri="{FF2B5EF4-FFF2-40B4-BE49-F238E27FC236}">
                <a16:creationId xmlns:a16="http://schemas.microsoft.com/office/drawing/2014/main" id="{2EFA6CDA-83F0-4213-B4FD-D4039D0C2DBD}"/>
              </a:ext>
            </a:extLst>
          </p:cNvPr>
          <p:cNvSpPr txBox="1"/>
          <p:nvPr/>
        </p:nvSpPr>
        <p:spPr>
          <a:xfrm>
            <a:off x="739451" y="1785875"/>
            <a:ext cx="4019922" cy="3477875"/>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Ilmoitukset Verkkopuntariin avautuvasta uudesta sisällöstä ja vastauksista keskusteluihin tulevat oletuksena sähköpostiisi.</a:t>
            </a:r>
          </a:p>
          <a:p>
            <a:r>
              <a:rPr lang="fi-FI" sz="2000" dirty="0">
                <a:latin typeface="Verdana" panose="020B0604030504040204" pitchFamily="34" charset="0"/>
                <a:ea typeface="Verdana" panose="020B0604030504040204" pitchFamily="34" charset="0"/>
              </a:rPr>
              <a:t> </a:t>
            </a:r>
          </a:p>
          <a:p>
            <a:r>
              <a:rPr lang="fi-FI" sz="2000" dirty="0">
                <a:latin typeface="Verdana" panose="020B0604030504040204" pitchFamily="34" charset="0"/>
                <a:ea typeface="Verdana" panose="020B0604030504040204" pitchFamily="34" charset="0"/>
              </a:rPr>
              <a:t>Jos haluat muokata ilmoitusasetuksia, valitse omasta profiilistasi: </a:t>
            </a:r>
          </a:p>
          <a:p>
            <a:r>
              <a:rPr lang="fi-FI" sz="2000" dirty="0">
                <a:latin typeface="Verdana" panose="020B0604030504040204" pitchFamily="34" charset="0"/>
                <a:ea typeface="Verdana" panose="020B0604030504040204" pitchFamily="34" charset="0"/>
              </a:rPr>
              <a:t>”asetukset” ja sen jälkeen ”ilmoitusasetukset”.</a:t>
            </a:r>
          </a:p>
        </p:txBody>
      </p:sp>
      <p:pic>
        <p:nvPicPr>
          <p:cNvPr id="10" name="Kuva 9">
            <a:extLst>
              <a:ext uri="{FF2B5EF4-FFF2-40B4-BE49-F238E27FC236}">
                <a16:creationId xmlns:a16="http://schemas.microsoft.com/office/drawing/2014/main" id="{D3AFB531-A9F3-7C52-8D67-969E95E31AB9}"/>
              </a:ext>
            </a:extLst>
          </p:cNvPr>
          <p:cNvPicPr>
            <a:picLocks noChangeAspect="1"/>
          </p:cNvPicPr>
          <p:nvPr/>
        </p:nvPicPr>
        <p:blipFill rotWithShape="1">
          <a:blip r:embed="rId4"/>
          <a:srcRect l="12531" r="8615"/>
          <a:stretch/>
        </p:blipFill>
        <p:spPr>
          <a:xfrm>
            <a:off x="5087007" y="1133411"/>
            <a:ext cx="7104993" cy="5570519"/>
          </a:xfrm>
          <a:prstGeom prst="rect">
            <a:avLst/>
          </a:prstGeom>
        </p:spPr>
      </p:pic>
    </p:spTree>
    <p:extLst>
      <p:ext uri="{BB962C8B-B14F-4D97-AF65-F5344CB8AC3E}">
        <p14:creationId xmlns:p14="http://schemas.microsoft.com/office/powerpoint/2010/main" val="1139607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0217" y="6191625"/>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2233" y="187032"/>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 Näin lisäät Verkkopuntari-”</a:t>
            </a:r>
            <a:r>
              <a:rPr lang="fi-FI" sz="4400" dirty="0" err="1">
                <a:solidFill>
                  <a:schemeClr val="bg1"/>
                </a:solidFill>
                <a:latin typeface="Verdana" panose="020B0604030504040204" pitchFamily="34" charset="0"/>
              </a:rPr>
              <a:t>app</a:t>
            </a:r>
            <a:r>
              <a:rPr lang="fi-FI" sz="4400" dirty="0">
                <a:solidFill>
                  <a:schemeClr val="bg1"/>
                </a:solidFill>
                <a:latin typeface="Verdana" panose="020B0604030504040204" pitchFamily="34" charset="0"/>
              </a:rPr>
              <a:t>”:in</a:t>
            </a:r>
          </a:p>
        </p:txBody>
      </p:sp>
      <p:sp>
        <p:nvSpPr>
          <p:cNvPr id="5" name="Content Placeholder 2">
            <a:extLst>
              <a:ext uri="{FF2B5EF4-FFF2-40B4-BE49-F238E27FC236}">
                <a16:creationId xmlns:a16="http://schemas.microsoft.com/office/drawing/2014/main" id="{5A0D9387-9395-42E1-9AA7-F0860170332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6" name="Tekstiruutu 5">
            <a:extLst>
              <a:ext uri="{FF2B5EF4-FFF2-40B4-BE49-F238E27FC236}">
                <a16:creationId xmlns:a16="http://schemas.microsoft.com/office/drawing/2014/main" id="{67B1DB6C-C7B1-48E1-9A13-25153A142122}"/>
              </a:ext>
            </a:extLst>
          </p:cNvPr>
          <p:cNvSpPr txBox="1"/>
          <p:nvPr/>
        </p:nvSpPr>
        <p:spPr>
          <a:xfrm>
            <a:off x="7757631" y="6363191"/>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pic>
        <p:nvPicPr>
          <p:cNvPr id="10" name="Kuva 9">
            <a:extLst>
              <a:ext uri="{FF2B5EF4-FFF2-40B4-BE49-F238E27FC236}">
                <a16:creationId xmlns:a16="http://schemas.microsoft.com/office/drawing/2014/main" id="{C250C1D6-B0B2-4709-886D-B6C82C18909E}"/>
              </a:ext>
            </a:extLst>
          </p:cNvPr>
          <p:cNvPicPr>
            <a:picLocks noChangeAspect="1"/>
          </p:cNvPicPr>
          <p:nvPr/>
        </p:nvPicPr>
        <p:blipFill>
          <a:blip r:embed="rId4"/>
          <a:stretch>
            <a:fillRect/>
          </a:stretch>
        </p:blipFill>
        <p:spPr>
          <a:xfrm>
            <a:off x="748779" y="1020330"/>
            <a:ext cx="11163301" cy="5150432"/>
          </a:xfrm>
          <a:prstGeom prst="rect">
            <a:avLst/>
          </a:prstGeom>
        </p:spPr>
      </p:pic>
    </p:spTree>
    <p:extLst>
      <p:ext uri="{BB962C8B-B14F-4D97-AF65-F5344CB8AC3E}">
        <p14:creationId xmlns:p14="http://schemas.microsoft.com/office/powerpoint/2010/main" val="11990672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Yhteenveto</a:t>
            </a:r>
          </a:p>
        </p:txBody>
      </p:sp>
      <p:sp>
        <p:nvSpPr>
          <p:cNvPr id="5" name="Tekstiruutu 4">
            <a:extLst>
              <a:ext uri="{FF2B5EF4-FFF2-40B4-BE49-F238E27FC236}">
                <a16:creationId xmlns:a16="http://schemas.microsoft.com/office/drawing/2014/main" id="{656DB4AB-1CE9-43B5-AE04-E9E38ACAC5B0}"/>
              </a:ext>
            </a:extLst>
          </p:cNvPr>
          <p:cNvSpPr txBox="1"/>
          <p:nvPr/>
        </p:nvSpPr>
        <p:spPr>
          <a:xfrm>
            <a:off x="514350" y="1861158"/>
            <a:ext cx="9713383" cy="2554545"/>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Mikä oli keskeisin oivalluksesi tästä tapaamisesta?</a:t>
            </a: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Jäikö jokin asia epäselväksi? </a:t>
            </a: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Mistä aiheista toivoisit jatkossa lisää keskustelua?</a:t>
            </a:r>
          </a:p>
          <a:p>
            <a:endParaRPr lang="fi-FI" sz="2000" dirty="0">
              <a:latin typeface="Verdana" panose="020B0604030504040204" pitchFamily="34" charset="0"/>
              <a:ea typeface="Verdana" panose="020B0604030504040204" pitchFamily="34" charset="0"/>
            </a:endParaRP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Jos tarvitset jatkossa tukea teknisissä asioissa esim. kirjautuminen, voit olla yhteydessä Satakunnan Sydänpiirin Verkkopuntari-tiimiin </a:t>
            </a:r>
            <a:r>
              <a:rPr lang="en-US" sz="2000" dirty="0">
                <a:latin typeface="Verdana" panose="020B0604030504040204" pitchFamily="34" charset="0"/>
                <a:ea typeface="Verdana" panose="020B0604030504040204" pitchFamily="34" charset="0"/>
                <a:hlinkClick r:id="rId4"/>
              </a:rPr>
              <a:t>verkkopuntari@sydan.fi</a:t>
            </a:r>
            <a:r>
              <a:rPr lang="en-US" sz="2000" dirty="0">
                <a:latin typeface="Verdana" panose="020B0604030504040204" pitchFamily="34" charset="0"/>
                <a:ea typeface="Verdana" panose="020B0604030504040204" pitchFamily="34" charset="0"/>
              </a:rPr>
              <a:t> </a:t>
            </a:r>
            <a:r>
              <a:rPr lang="fi-FI" sz="2000" dirty="0">
                <a:latin typeface="Verdana" panose="020B0604030504040204" pitchFamily="34" charset="0"/>
                <a:ea typeface="Verdana" panose="020B0604030504040204" pitchFamily="34" charset="0"/>
              </a:rPr>
              <a:t>tai ma-to klo 9-15 puhelimitse 050 3428945</a:t>
            </a:r>
          </a:p>
        </p:txBody>
      </p:sp>
      <p:sp>
        <p:nvSpPr>
          <p:cNvPr id="6" name="Tekstiruutu 5">
            <a:extLst>
              <a:ext uri="{FF2B5EF4-FFF2-40B4-BE49-F238E27FC236}">
                <a16:creationId xmlns:a16="http://schemas.microsoft.com/office/drawing/2014/main" id="{D7443BB7-35AF-4761-A278-D25E74592C97}"/>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340724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Tästä se alkaa! Mitä jatkossa?</a:t>
            </a:r>
          </a:p>
        </p:txBody>
      </p:sp>
      <p:sp>
        <p:nvSpPr>
          <p:cNvPr id="5" name="Tekstiruutu 4">
            <a:extLst>
              <a:ext uri="{FF2B5EF4-FFF2-40B4-BE49-F238E27FC236}">
                <a16:creationId xmlns:a16="http://schemas.microsoft.com/office/drawing/2014/main" id="{E45CD45F-5027-4BCB-91CE-8D79568991BF}"/>
              </a:ext>
            </a:extLst>
          </p:cNvPr>
          <p:cNvSpPr txBox="1"/>
          <p:nvPr/>
        </p:nvSpPr>
        <p:spPr>
          <a:xfrm>
            <a:off x="514350" y="1634836"/>
            <a:ext cx="8072581" cy="2862322"/>
          </a:xfrm>
          <a:prstGeom prst="rect">
            <a:avLst/>
          </a:prstGeom>
          <a:noFill/>
        </p:spPr>
        <p:txBody>
          <a:bodyPr wrap="square" rtlCol="0">
            <a:spAutoFit/>
          </a:bodyPr>
          <a:lstStyle/>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Uusi aihe avautuu kerran viikossa</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Sinulla on mahdollisuus ryhmäkeskusteluun ja ohjaajan henkilökohtaiseen ohjaukseen verkossa. Käytä näitä mahdollisuuksia hyödyksesi!</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5 viikon tapaaminen __/__ 20__</a:t>
            </a:r>
          </a:p>
          <a:p>
            <a:endParaRPr lang="fi-FI" sz="20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000" dirty="0">
                <a:latin typeface="Verdana" panose="020B0604030504040204" pitchFamily="34" charset="0"/>
                <a:ea typeface="Verdana" panose="020B0604030504040204" pitchFamily="34" charset="0"/>
              </a:rPr>
              <a:t>12 viikon tapaaminen __/__20__</a:t>
            </a:r>
          </a:p>
        </p:txBody>
      </p:sp>
      <p:sp>
        <p:nvSpPr>
          <p:cNvPr id="6" name="Tekstiruutu 5">
            <a:extLst>
              <a:ext uri="{FF2B5EF4-FFF2-40B4-BE49-F238E27FC236}">
                <a16:creationId xmlns:a16="http://schemas.microsoft.com/office/drawing/2014/main" id="{68B49D86-EBB7-4E78-8999-E82833287E19}"/>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91121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352F5DDD-8F91-40F7-BF14-C38727FFAC6A}"/>
              </a:ext>
            </a:extLst>
          </p:cNvPr>
          <p:cNvPicPr>
            <a:picLocks noChangeAspect="1"/>
          </p:cNvPicPr>
          <p:nvPr/>
        </p:nvPicPr>
        <p:blipFill>
          <a:blip r:embed="rId3"/>
          <a:stretch>
            <a:fillRect/>
          </a:stretch>
        </p:blipFill>
        <p:spPr>
          <a:xfrm>
            <a:off x="1743075" y="1471612"/>
            <a:ext cx="8705850" cy="3914775"/>
          </a:xfrm>
          <a:prstGeom prst="rect">
            <a:avLst/>
          </a:prstGeom>
        </p:spPr>
      </p:pic>
      <p:sp>
        <p:nvSpPr>
          <p:cNvPr id="4" name="Tekstiruutu 3">
            <a:extLst>
              <a:ext uri="{FF2B5EF4-FFF2-40B4-BE49-F238E27FC236}">
                <a16:creationId xmlns:a16="http://schemas.microsoft.com/office/drawing/2014/main" id="{6450648E-1C7F-42B0-83FD-A78FBE947970}"/>
              </a:ext>
            </a:extLst>
          </p:cNvPr>
          <p:cNvSpPr txBox="1"/>
          <p:nvPr/>
        </p:nvSpPr>
        <p:spPr>
          <a:xfrm>
            <a:off x="535128" y="396248"/>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Toiminnot</a:t>
            </a:r>
          </a:p>
        </p:txBody>
      </p:sp>
    </p:spTree>
    <p:extLst>
      <p:ext uri="{BB962C8B-B14F-4D97-AF65-F5344CB8AC3E}">
        <p14:creationId xmlns:p14="http://schemas.microsoft.com/office/powerpoint/2010/main" val="260899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446550"/>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Millä fiiliksellä? Valitse numero ja kerro, miksi valitsit juuri sen numeron. </a:t>
            </a:r>
          </a:p>
        </p:txBody>
      </p:sp>
      <p:sp>
        <p:nvSpPr>
          <p:cNvPr id="6" name="Tekstiruutu 5">
            <a:extLst>
              <a:ext uri="{FF2B5EF4-FFF2-40B4-BE49-F238E27FC236}">
                <a16:creationId xmlns:a16="http://schemas.microsoft.com/office/drawing/2014/main" id="{D7443BB7-35AF-4761-A278-D25E74592C97}"/>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pic>
        <p:nvPicPr>
          <p:cNvPr id="2050" name="Picture 2">
            <a:extLst>
              <a:ext uri="{FF2B5EF4-FFF2-40B4-BE49-F238E27FC236}">
                <a16:creationId xmlns:a16="http://schemas.microsoft.com/office/drawing/2014/main" id="{B6152913-C595-4B19-80C8-C0EDE09FDB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097"/>
          <a:stretch/>
        </p:blipFill>
        <p:spPr bwMode="auto">
          <a:xfrm>
            <a:off x="1772817" y="1853895"/>
            <a:ext cx="9415948" cy="4719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965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83127" y="4422173"/>
            <a:ext cx="12192000" cy="1200329"/>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rPr>
              <a:t>Sinulla on keinot</a:t>
            </a:r>
          </a:p>
          <a:p>
            <a:pPr algn="ctr"/>
            <a:r>
              <a:rPr lang="fi-FI" sz="3600" dirty="0">
                <a:solidFill>
                  <a:schemeClr val="bg1"/>
                </a:solidFill>
                <a:latin typeface="Verdana" panose="020B0604030504040204" pitchFamily="34" charset="0"/>
              </a:rPr>
              <a:t>- yhdessä me löydämme ne!</a:t>
            </a:r>
          </a:p>
        </p:txBody>
      </p:sp>
      <p:pic>
        <p:nvPicPr>
          <p:cNvPr id="6" name="Kuva 5">
            <a:extLst>
              <a:ext uri="{FF2B5EF4-FFF2-40B4-BE49-F238E27FC236}">
                <a16:creationId xmlns:a16="http://schemas.microsoft.com/office/drawing/2014/main" id="{C4BF9BF4-9AD9-4DCE-8816-FCAFD7D837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3783" y="232479"/>
            <a:ext cx="6844434" cy="3849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F941D655-7696-4D6B-87AF-0C8248EFEED8}"/>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Tekninen tuki</a:t>
            </a:r>
          </a:p>
        </p:txBody>
      </p:sp>
      <p:sp>
        <p:nvSpPr>
          <p:cNvPr id="5" name="Content Placeholder 4">
            <a:extLst>
              <a:ext uri="{FF2B5EF4-FFF2-40B4-BE49-F238E27FC236}">
                <a16:creationId xmlns:a16="http://schemas.microsoft.com/office/drawing/2014/main" id="{6B5CB82A-B849-4C8F-9BC2-7934148D7B19}"/>
              </a:ext>
            </a:extLst>
          </p:cNvPr>
          <p:cNvSpPr>
            <a:spLocks noGrp="1"/>
          </p:cNvSpPr>
          <p:nvPr/>
        </p:nvSpPr>
        <p:spPr>
          <a:xfrm>
            <a:off x="514350" y="1467843"/>
            <a:ext cx="11159066" cy="46614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000" dirty="0">
                <a:latin typeface="Verdana" panose="020B0604030504040204" pitchFamily="34" charset="0"/>
                <a:ea typeface="Verdana" panose="020B0604030504040204" pitchFamily="34" charset="0"/>
              </a:rPr>
              <a:t>Jos tapaamisen aikana ilmenee teknisiä ongelmia, voit ottaa yhteyttä:</a:t>
            </a:r>
          </a:p>
          <a:p>
            <a:pPr marL="0" indent="0">
              <a:buNone/>
            </a:pPr>
            <a:r>
              <a:rPr lang="fi-FI" sz="2000" dirty="0">
                <a:latin typeface="Verdana" panose="020B0604030504040204" pitchFamily="34" charset="0"/>
                <a:ea typeface="Verdana" panose="020B0604030504040204" pitchFamily="34" charset="0"/>
              </a:rPr>
              <a:t> </a:t>
            </a:r>
          </a:p>
          <a:p>
            <a:pPr marL="0" indent="0">
              <a:buNone/>
            </a:pPr>
            <a:r>
              <a:rPr lang="fi-FI" sz="2000" dirty="0">
                <a:latin typeface="Verdana" panose="020B0604030504040204" pitchFamily="34" charset="0"/>
                <a:ea typeface="Verdana" panose="020B0604030504040204" pitchFamily="34" charset="0"/>
              </a:rPr>
              <a:t>Puhelimitse 12345678</a:t>
            </a:r>
          </a:p>
          <a:p>
            <a:pPr marL="0" indent="0">
              <a:buNone/>
            </a:pPr>
            <a:r>
              <a:rPr lang="fi-FI" sz="2000" dirty="0">
                <a:latin typeface="Verdana" panose="020B0604030504040204" pitchFamily="34" charset="0"/>
                <a:ea typeface="Verdana" panose="020B0604030504040204" pitchFamily="34" charset="0"/>
              </a:rPr>
              <a:t>Sähköposti etunimi.sukunimi@organisaatio.fi</a:t>
            </a:r>
          </a:p>
          <a:p>
            <a:pPr marL="0" indent="0">
              <a:buNone/>
            </a:pPr>
            <a:endParaRPr lang="fi-FI" sz="2000" dirty="0">
              <a:latin typeface="Verdana" panose="020B0604030504040204" pitchFamily="34" charset="0"/>
              <a:ea typeface="Verdana" panose="020B0604030504040204" pitchFamily="34" charset="0"/>
            </a:endParaRPr>
          </a:p>
          <a:p>
            <a:pPr marL="0" indent="0">
              <a:buNone/>
            </a:pPr>
            <a:r>
              <a:rPr lang="fi-FI" sz="2000" dirty="0">
                <a:latin typeface="Verdana" panose="020B0604030504040204" pitchFamily="34" charset="0"/>
                <a:ea typeface="Verdana" panose="020B0604030504040204" pitchFamily="34" charset="0"/>
              </a:rPr>
              <a:t>(Mahdollisesti tukihenkilön kuva tällä dialla)</a:t>
            </a:r>
            <a:endParaRPr lang="en-FI"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344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AC14138B-D1DA-480E-85CD-EBD6CDB51950}"/>
              </a:ext>
            </a:extLst>
          </p:cNvPr>
          <p:cNvSpPr txBox="1"/>
          <p:nvPr/>
        </p:nvSpPr>
        <p:spPr>
          <a:xfrm>
            <a:off x="0" y="0"/>
            <a:ext cx="121920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ea typeface="Verdana" panose="020B0604030504040204" pitchFamily="34" charset="0"/>
              </a:rPr>
              <a:t>1. Tästä se lähtee</a:t>
            </a:r>
          </a:p>
        </p:txBody>
      </p:sp>
      <p:pic>
        <p:nvPicPr>
          <p:cNvPr id="6" name="Kuva 5">
            <a:extLst>
              <a:ext uri="{FF2B5EF4-FFF2-40B4-BE49-F238E27FC236}">
                <a16:creationId xmlns:a16="http://schemas.microsoft.com/office/drawing/2014/main" id="{6D727A83-209D-45A4-8226-D3C8E600C3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4560" y="1234440"/>
            <a:ext cx="7802880" cy="4389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kstiruutu 6">
            <a:extLst>
              <a:ext uri="{FF2B5EF4-FFF2-40B4-BE49-F238E27FC236}">
                <a16:creationId xmlns:a16="http://schemas.microsoft.com/office/drawing/2014/main" id="{71298911-A7C5-4B8F-B24B-46FF05D51173}"/>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21451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Omat vahvuudet</a:t>
            </a:r>
          </a:p>
        </p:txBody>
      </p:sp>
      <p:sp>
        <p:nvSpPr>
          <p:cNvPr id="5" name="Content Placeholder 4">
            <a:extLst>
              <a:ext uri="{FF2B5EF4-FFF2-40B4-BE49-F238E27FC236}">
                <a16:creationId xmlns:a16="http://schemas.microsoft.com/office/drawing/2014/main" id="{6B5CB82A-B849-4C8F-9BC2-7934148D7B19}"/>
              </a:ext>
            </a:extLst>
          </p:cNvPr>
          <p:cNvSpPr>
            <a:spLocks noGrp="1"/>
          </p:cNvSpPr>
          <p:nvPr/>
        </p:nvSpPr>
        <p:spPr>
          <a:xfrm>
            <a:off x="514350" y="1467843"/>
            <a:ext cx="11159066" cy="466143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latin typeface="Verdana" panose="020B0604030504040204" pitchFamily="34" charset="0"/>
                <a:ea typeface="Verdana" panose="020B0604030504040204" pitchFamily="34" charset="0"/>
              </a:rPr>
              <a:t>Nimi ja mitä odotuksia sinulla on kurssille?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Mikä on sinun vahvuutesi? Asia, jossa olet hyvä tai ominaisuus, jonka koet vahvuudeksesi</a:t>
            </a:r>
          </a:p>
          <a:p>
            <a:pPr marL="0" indent="0">
              <a:buNone/>
            </a:pPr>
            <a:endParaRPr lang="fi-FI" dirty="0"/>
          </a:p>
          <a:p>
            <a:pPr marL="0" indent="0">
              <a:buNone/>
            </a:pPr>
            <a:endParaRPr lang="en-FI" dirty="0"/>
          </a:p>
        </p:txBody>
      </p:sp>
    </p:spTree>
    <p:extLst>
      <p:ext uri="{BB962C8B-B14F-4D97-AF65-F5344CB8AC3E}">
        <p14:creationId xmlns:p14="http://schemas.microsoft.com/office/powerpoint/2010/main" val="3994990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ea typeface="Verdana" panose="020B0604030504040204" pitchFamily="34" charset="0"/>
              </a:rPr>
              <a:t>Tutustuminen, odotukset ja säännöt</a:t>
            </a:r>
            <a:endParaRPr lang="en-US" sz="3600" dirty="0">
              <a:solidFill>
                <a:schemeClr val="bg1"/>
              </a:solidFill>
              <a:latin typeface="Verdana" panose="020B0604030504040204" pitchFamily="34" charset="0"/>
              <a:ea typeface="Verdana" panose="020B0604030504040204" pitchFamily="34" charset="0"/>
            </a:endParaRPr>
          </a:p>
        </p:txBody>
      </p:sp>
      <p:sp>
        <p:nvSpPr>
          <p:cNvPr id="5" name="Content Placeholder 5">
            <a:extLst>
              <a:ext uri="{FF2B5EF4-FFF2-40B4-BE49-F238E27FC236}">
                <a16:creationId xmlns:a16="http://schemas.microsoft.com/office/drawing/2014/main" id="{A9B11AB3-4DAA-4D9E-9B46-28F8628363B7}"/>
              </a:ext>
            </a:extLst>
          </p:cNvPr>
          <p:cNvSpPr txBox="1">
            <a:spLocks/>
          </p:cNvSpPr>
          <p:nvPr/>
        </p:nvSpPr>
        <p:spPr>
          <a:xfrm>
            <a:off x="514350" y="1674081"/>
            <a:ext cx="5580062" cy="4005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2000" b="1" dirty="0">
                <a:latin typeface="Verdana" panose="020B0604030504040204" pitchFamily="34" charset="0"/>
                <a:ea typeface="Verdana" panose="020B0604030504040204" pitchFamily="34" charset="0"/>
              </a:rPr>
              <a:t>Ryhmän säännöt</a:t>
            </a:r>
          </a:p>
          <a:p>
            <a:pPr marL="0" indent="0" algn="ctr">
              <a:buFont typeface="Arial" panose="020B0604020202020204" pitchFamily="34" charset="0"/>
              <a:buNone/>
            </a:pPr>
            <a:endParaRPr lang="fi-FI" sz="2000" b="1"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2000" dirty="0">
                <a:latin typeface="Verdana" panose="020B0604030504040204" pitchFamily="34" charset="0"/>
                <a:ea typeface="Verdana" panose="020B0604030504040204" pitchFamily="34" charset="0"/>
              </a:rPr>
              <a:t>Kaikki käsiteltävät asiat ovat luottamuksellisia. </a:t>
            </a:r>
          </a:p>
          <a:p>
            <a:pPr marL="0" indent="0">
              <a:buFont typeface="Arial" panose="020B0604020202020204" pitchFamily="34" charset="0"/>
              <a:buNone/>
            </a:pPr>
            <a:endParaRPr lang="fi-FI" sz="20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2000" dirty="0">
                <a:latin typeface="Verdana" panose="020B0604030504040204" pitchFamily="34" charset="0"/>
                <a:ea typeface="Verdana" panose="020B0604030504040204" pitchFamily="34" charset="0"/>
              </a:rPr>
              <a:t>Ryhmän ulkopuolella voin puhua asioista jotka koskevat minua tai sitä, mitä olen oppinut. </a:t>
            </a:r>
          </a:p>
          <a:p>
            <a:pPr marL="0" indent="0">
              <a:buFont typeface="Arial" panose="020B0604020202020204" pitchFamily="34" charset="0"/>
              <a:buNone/>
            </a:pPr>
            <a:endParaRPr lang="fi-FI" sz="2000" dirty="0">
              <a:latin typeface="Verdana" panose="020B0604030504040204" pitchFamily="34" charset="0"/>
              <a:ea typeface="Verdana" panose="020B0604030504040204" pitchFamily="34" charset="0"/>
            </a:endParaRPr>
          </a:p>
          <a:p>
            <a:pPr marL="0" indent="0">
              <a:buFont typeface="Arial" panose="020B0604020202020204" pitchFamily="34" charset="0"/>
              <a:buNone/>
            </a:pPr>
            <a:r>
              <a:rPr lang="fi-FI" sz="2000" dirty="0">
                <a:latin typeface="Verdana" panose="020B0604030504040204" pitchFamily="34" charset="0"/>
                <a:ea typeface="Verdana" panose="020B0604030504040204" pitchFamily="34" charset="0"/>
              </a:rPr>
              <a:t>Ryhmän toimivuuden kannalta on tärkeää sitoutua ryhmään ja osallistua sen toimintaan.</a:t>
            </a:r>
          </a:p>
          <a:p>
            <a:endParaRPr lang="fi-FI" sz="2000" dirty="0"/>
          </a:p>
          <a:p>
            <a:endParaRPr lang="fi-FI" sz="2000" dirty="0"/>
          </a:p>
          <a:p>
            <a:endParaRPr lang="fi-FI" sz="2000" dirty="0"/>
          </a:p>
          <a:p>
            <a:endParaRPr lang="fi-FI" sz="2000" dirty="0"/>
          </a:p>
          <a:p>
            <a:endParaRPr lang="en-FI" sz="2000" dirty="0"/>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872" y="1907316"/>
            <a:ext cx="5309486"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977FD534-F95A-416B-93A2-A3FA00CD0893}"/>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F2308106-5A47-4677-A82F-5254F5EF29B4}"/>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Mikä Verkkopuntari on?</a:t>
            </a:r>
          </a:p>
        </p:txBody>
      </p:sp>
      <p:sp>
        <p:nvSpPr>
          <p:cNvPr id="5" name="Content Placeholder 5">
            <a:extLst>
              <a:ext uri="{FF2B5EF4-FFF2-40B4-BE49-F238E27FC236}">
                <a16:creationId xmlns:a16="http://schemas.microsoft.com/office/drawing/2014/main" id="{C7574594-CB4A-4AAE-A8ED-221AA764721E}"/>
              </a:ext>
            </a:extLst>
          </p:cNvPr>
          <p:cNvSpPr txBox="1">
            <a:spLocks/>
          </p:cNvSpPr>
          <p:nvPr/>
        </p:nvSpPr>
        <p:spPr>
          <a:xfrm>
            <a:off x="514350" y="1812374"/>
            <a:ext cx="5580062" cy="345475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000" dirty="0">
                <a:latin typeface="Verdana" panose="020B0604030504040204" pitchFamily="34" charset="0"/>
                <a:ea typeface="Verdana" panose="020B0604030504040204" pitchFamily="34" charset="0"/>
              </a:rPr>
              <a:t>Ohjelma painonhallinnan ja pysyvien elintapamuutosten tekemiseen</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Pääteemat ovat ravitsemus, liikunta ja lepo</a:t>
            </a:r>
          </a:p>
          <a:p>
            <a:pPr marL="0" indent="0">
              <a:buNone/>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Verkkopuntarissa tuetaan jokaisen omaa tapa syödä, liikkua ja levätä</a:t>
            </a:r>
          </a:p>
          <a:p>
            <a:endParaRPr lang="en-FI" sz="2000" dirty="0"/>
          </a:p>
        </p:txBody>
      </p:sp>
      <p:pic>
        <p:nvPicPr>
          <p:cNvPr id="7" name="Kuva 6">
            <a:extLst>
              <a:ext uri="{FF2B5EF4-FFF2-40B4-BE49-F238E27FC236}">
                <a16:creationId xmlns:a16="http://schemas.microsoft.com/office/drawing/2014/main" id="{8C2436D9-F0BD-483E-AFC1-0DA8693475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1701622"/>
            <a:ext cx="5515738" cy="36762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kstiruutu 7">
            <a:extLst>
              <a:ext uri="{FF2B5EF4-FFF2-40B4-BE49-F238E27FC236}">
                <a16:creationId xmlns:a16="http://schemas.microsoft.com/office/drawing/2014/main" id="{5A15B041-DC4E-4AA7-9DCD-962C3166059F}"/>
              </a:ext>
            </a:extLst>
          </p:cNvPr>
          <p:cNvSpPr txBox="1"/>
          <p:nvPr/>
        </p:nvSpPr>
        <p:spPr>
          <a:xfrm>
            <a:off x="7701647" y="6129273"/>
            <a:ext cx="2526086"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386099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Verkkopuntarin sisältö</a:t>
            </a:r>
          </a:p>
        </p:txBody>
      </p:sp>
      <p:pic>
        <p:nvPicPr>
          <p:cNvPr id="1026" name="Picture 2">
            <a:extLst>
              <a:ext uri="{FF2B5EF4-FFF2-40B4-BE49-F238E27FC236}">
                <a16:creationId xmlns:a16="http://schemas.microsoft.com/office/drawing/2014/main" id="{7EB1091E-1D29-0C1B-2477-331621D702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9405" y="1297711"/>
            <a:ext cx="9153190" cy="527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49916"/>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E34F8C6D79BF049ACDD18B394081083" ma:contentTypeVersion="9" ma:contentTypeDescription="Luo uusi asiakirja." ma:contentTypeScope="" ma:versionID="ac2681a7049c2954df5a5ed77c33634c">
  <xsd:schema xmlns:xsd="http://www.w3.org/2001/XMLSchema" xmlns:xs="http://www.w3.org/2001/XMLSchema" xmlns:p="http://schemas.microsoft.com/office/2006/metadata/properties" xmlns:ns2="d73be425-a255-4053-9f19-718f935cc00a" xmlns:ns3="cc107790-3bce-468b-949e-bbbdd88c1116" targetNamespace="http://schemas.microsoft.com/office/2006/metadata/properties" ma:root="true" ma:fieldsID="4a6608882e63bfb285c87154644bbcfb" ns2:_="" ns3:_="">
    <xsd:import namespace="d73be425-a255-4053-9f19-718f935cc00a"/>
    <xsd:import namespace="cc107790-3bce-468b-949e-bbbdd88c1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3be425-a255-4053-9f19-718f935cc0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107790-3bce-468b-949e-bbbdd88c1116"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045342-E6BB-45FA-A760-C59A04BE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3be425-a255-4053-9f19-718f935cc00a"/>
    <ds:schemaRef ds:uri="cc107790-3bce-468b-949e-bbbdd88c1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611170-24E4-4FF7-AC96-220031DB42CA}">
  <ds:schemaRefs>
    <ds:schemaRef ds:uri="http://schemas.microsoft.com/office/2006/documentManagement/types"/>
    <ds:schemaRef ds:uri="http://purl.org/dc/elements/1.1/"/>
    <ds:schemaRef ds:uri="d73be425-a255-4053-9f19-718f935cc00a"/>
    <ds:schemaRef ds:uri="http://schemas.microsoft.com/office/infopath/2007/PartnerControls"/>
    <ds:schemaRef ds:uri="http://purl.org/dc/terms/"/>
    <ds:schemaRef ds:uri="cc107790-3bce-468b-949e-bbbdd88c1116"/>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D3F22F7-21F0-4371-A4F6-64BCACC9C6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552</TotalTime>
  <Words>1949</Words>
  <Application>Microsoft Office PowerPoint</Application>
  <PresentationFormat>Bredbild</PresentationFormat>
  <Paragraphs>330</Paragraphs>
  <Slides>31</Slides>
  <Notes>31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Calibri Light</vt:lpstr>
      <vt:lpstr>Verdana</vt:lpstr>
      <vt:lpstr>Office-teema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35</cp:revision>
  <dcterms:created xsi:type="dcterms:W3CDTF">2020-04-23T05:12:49Z</dcterms:created>
  <dcterms:modified xsi:type="dcterms:W3CDTF">2024-02-15T12:01:51Z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0x010100AE34F8C6D79BF049ACDD18B394081083</vt:lpwstr>
  </property>
</Properties>
</file>