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90" r:id="rId8"/>
    <p:sldId id="289" r:id="rId9"/>
    <p:sldId id="260" r:id="rId10"/>
    <p:sldId id="261" r:id="rId11"/>
    <p:sldId id="268" r:id="rId12"/>
    <p:sldId id="274" r:id="rId13"/>
    <p:sldId id="276" r:id="rId14"/>
    <p:sldId id="275" r:id="rId15"/>
    <p:sldId id="283" r:id="rId16"/>
    <p:sldId id="277" r:id="rId17"/>
    <p:sldId id="278" r:id="rId18"/>
    <p:sldId id="294" r:id="rId19"/>
    <p:sldId id="288" r:id="rId20"/>
    <p:sldId id="293" r:id="rId21"/>
    <p:sldId id="291" r:id="rId22"/>
    <p:sldId id="292" r:id="rId23"/>
    <p:sldId id="267" r:id="rId24"/>
    <p:sldId id="271" r:id="rId25"/>
    <p:sldId id="272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3392" autoAdjust="0"/>
  </p:normalViewPr>
  <p:slideViewPr>
    <p:cSldViewPr snapToGrid="0">
      <p:cViewPr varScale="1">
        <p:scale>
          <a:sx n="41" d="100"/>
          <a:sy n="41" d="100"/>
        </p:scale>
        <p:origin x="22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8871-31C4-4F2A-9ABF-BB723D0923BA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307D-81D9-4C7B-B973-6E6C2C31537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068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kkopuntari.fi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effectLst/>
                <a:latin typeface="+mn-lt"/>
                <a:ea typeface="+mn-ea"/>
                <a:cs typeface="+mn-cs"/>
              </a:rPr>
              <a:t>Tervetuloa, ohjaajan/ohjaajien esittäytyminen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39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Kun olet kirjautunut, olet etusivulla. </a:t>
            </a:r>
          </a:p>
          <a:p>
            <a:r>
              <a:rPr lang="fi-FI" dirty="0"/>
              <a:t>Pääset palaamaan etusivulle omenan kuvasta.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946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/>
              <a:t>Löydät kurssin materiaalin etusivulta.</a:t>
            </a:r>
          </a:p>
          <a:p>
            <a:endParaRPr lang="fi-FI" sz="1200" dirty="0"/>
          </a:p>
          <a:p>
            <a:r>
              <a:rPr lang="fi-FI" sz="1200" dirty="0"/>
              <a:t>Paina oikeasta ylänurkasta omenan kuvaa. </a:t>
            </a:r>
          </a:p>
          <a:p>
            <a:r>
              <a:rPr lang="fi-FI" sz="1200" dirty="0"/>
              <a:t>Vieritä sivua alas ja valitse valmennuksesi.   </a:t>
            </a:r>
          </a:p>
          <a:p>
            <a:endParaRPr lang="fi-FI" dirty="0"/>
          </a:p>
          <a:p>
            <a:r>
              <a:rPr lang="fi-FI" dirty="0"/>
              <a:t>Verkkopuntarissa avautuu ensimmäisen 11 viikon ajan uutta materiaalia.</a:t>
            </a:r>
          </a:p>
          <a:p>
            <a:endParaRPr lang="fi-FI" dirty="0"/>
          </a:p>
          <a:p>
            <a:r>
              <a:rPr lang="fi-FI" dirty="0"/>
              <a:t>Joka viikko sisältää tietoa, liikuntavinkkejä, pohdintakysymyksiä ja vapaaehtoisen viikkotehtävän. </a:t>
            </a:r>
          </a:p>
          <a:p>
            <a:endParaRPr lang="fi-FI" dirty="0"/>
          </a:p>
          <a:p>
            <a:r>
              <a:rPr lang="fi-FI" dirty="0"/>
              <a:t>Ensimmäisellä, viidennellä ja 11 viikolla voit halutessasi vastata ”Mikä on sinun tyylisi syödä, liikkua ja levätä?” -kyselyyn. </a:t>
            </a:r>
          </a:p>
          <a:p>
            <a:endParaRPr lang="fi-FI" dirty="0"/>
          </a:p>
          <a:p>
            <a:r>
              <a:rPr lang="fi-FI" dirty="0"/>
              <a:t>Toisella viikolla asetetaan tavoite. Tavoitetta tarkastellaan uudelleen viikoilla 5 ja 11.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7765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Verkkopuntarissa avautuu ensimmäisen 11 viikon ajan uutta materiaalia.</a:t>
            </a:r>
          </a:p>
          <a:p>
            <a:endParaRPr lang="fi-FI" dirty="0"/>
          </a:p>
          <a:p>
            <a:r>
              <a:rPr lang="fi-FI" dirty="0"/>
              <a:t>Joka viikko sisältää tietoa, liikuntavinkkejä, pohdintakysymyksiä ja vapaaehtoisen viikkotehtävän. </a:t>
            </a:r>
          </a:p>
          <a:p>
            <a:endParaRPr lang="fi-FI" dirty="0"/>
          </a:p>
          <a:p>
            <a:r>
              <a:rPr lang="fi-FI" dirty="0"/>
              <a:t>Ensimmäisellä, viidennellä ja 11 viikolla voit halutessasi vastata ”Mikä on sinun tyylisi syödä, liikkua ja levätä?” -kyselyyn. </a:t>
            </a:r>
          </a:p>
          <a:p>
            <a:endParaRPr lang="fi-FI" dirty="0"/>
          </a:p>
          <a:p>
            <a:r>
              <a:rPr lang="fi-FI" dirty="0"/>
              <a:t>Toisella viikolla asetetaan tavoite. Tavoitetta tarkastellaan uudelleen viikoilla 5 ja 11.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1365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Voit halutessasi tallentaa kohtaan ”Omaseuranta” motivaatiotasi, liikuntaa ja unen määrää ja laatua.</a:t>
            </a:r>
          </a:p>
          <a:p>
            <a:r>
              <a:rPr lang="fi-FI" dirty="0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8843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Ohjauskeskustelu on yksilöllinen keskustelu, jossa ovat mukana sinä ja ohjaajasi. </a:t>
            </a:r>
          </a:p>
          <a:p>
            <a:r>
              <a:rPr lang="fi-FI" dirty="0"/>
              <a:t>Siellä sinun on mahdollista käydä keskustelua ja lähettää kuulumisiasi ohjaajillesi. </a:t>
            </a:r>
          </a:p>
          <a:p>
            <a:endParaRPr lang="fi-FI" dirty="0"/>
          </a:p>
          <a:p>
            <a:r>
              <a:rPr lang="fi-FI" dirty="0"/>
              <a:t>Kun olet lähettänyt viestin, omat ohjaajasi näkevät viestisi ja saat vastauksen viikon sisään viestisi lähettämisestä. (jos näin ohjaajille sopii </a:t>
            </a:r>
            <a:r>
              <a:rPr lang="fi-FI" dirty="0" err="1"/>
              <a:t>tms</a:t>
            </a:r>
            <a:r>
              <a:rPr lang="fi-FI" dirty="0"/>
              <a:t>)</a:t>
            </a:r>
          </a:p>
          <a:p>
            <a:r>
              <a:rPr lang="fi-FI" dirty="0"/>
              <a:t>Ohjauskeskustelu on hyödynnettävissäsi ensimmäisen 12 viikon ajan. 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Ohjelmassa aukeaa myös kyselyitä ja tavoitteen tarkastelu -tehtäviä. Sovi ohjaajasi kanssa, haluatko niihin automaattisesti palautetta vai vain silloin, jos pyydät sitä ohjauskeskustelussa.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8937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81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4106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  <a:t>Voit tehdä Verkkopuntari-pikakuvakkeen puhelimesi aloitusnäytölle, jolloin Verkkopuntarin sivusto on saatavilla kuten muutkin sovellukset.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  <a:t>Verkkopuntari on rakennettu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mobiiliresponsiiviseksi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  <a:t>, eli näkymä mukautuu sen mukaan, mitä laitetta käytät. 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  <a:t>Mene mobiililaitteellasi sivulle www.verkkopuntari.fi ja valitse ”kirjaudu”. Kirjautumissivulla valitse oikeasta yläkulmasta kolme pistettä tai vastaava kohta. 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  <a:t>Valitse ”lisää aloitusnäyttöön” tai vastaava toiminto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  <a:t>Lisää Verkkopuntari-kuvake aloitusnäyttöön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AutoNum type="arabicPeriod" startAt="2"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  <a:t>Pääset jatkossa nopeammin Verkkopuntariin kuvakkeen kautta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0697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7720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227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Kerrotaan tapaamisen sisältö 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7252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Tämän fiilis-kortin voi käyttää myös muussa kohtaa tapaamista.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9856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1558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484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450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81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Kerrotaan tapaamisen sisältö 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571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Kerro lyhyesti, mikä Verkkopuntari on 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44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Vuoden ohjelma jakautuu 12 viikon ohjattuun vaiheeseen ja sen jälkeen alkavaan ylläpitovaiheeseen.</a:t>
            </a:r>
          </a:p>
          <a:p>
            <a:endParaRPr lang="fi-FI" dirty="0"/>
          </a:p>
          <a:p>
            <a:pPr>
              <a:defRPr/>
            </a:pPr>
            <a:r>
              <a:rPr lang="fi-FI" dirty="0"/>
              <a:t>Verkkopuntariin osallistuminen tapahtuu pääosin verkossa. Tapaamme sopimuksen mukaan myös kasvokkain. </a:t>
            </a:r>
            <a:endParaRPr lang="fi-FI" dirty="0">
              <a:cs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r>
              <a:rPr lang="fi-FI" dirty="0"/>
              <a:t>Sinulla on mahdollisuus käydä henkilökohtaista ohjauskeskustelua ensimmäisen kahdentoista viikon ajan. </a:t>
            </a:r>
            <a:r>
              <a:rPr lang="fi-FI" dirty="0">
                <a:cs typeface="Calibri"/>
              </a:rPr>
              <a:t> </a:t>
            </a:r>
            <a:endParaRPr lang="fi-FI" dirty="0"/>
          </a:p>
          <a:p>
            <a:r>
              <a:rPr lang="fi-FI" dirty="0"/>
              <a:t>Ohjelman </a:t>
            </a:r>
            <a:r>
              <a:rPr lang="fi-FI" dirty="0">
                <a:cs typeface="Calibri"/>
              </a:rPr>
              <a:t>materiaali on käytössäsi vuoden ajan. 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840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0501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  <a:t>Jatkossa kirjaudu: 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www.verkkopuntari.fi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</a:rPr>
              <a:t> oikeasta yläkulmasta kohdasta ”Kirjaudu”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512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567A0B-2FEE-4ED3-BF82-D0B1FB59B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1644E6-EA59-403D-8AFD-CE61E4DA9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2C32B6-217A-467E-A148-6528E4C4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463B4-6C3C-41A2-B517-877E259C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216842-416E-4A8C-89BB-830A0BA1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85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CBE237-F9D7-413D-9EF6-1412A34D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B854B8-0477-4367-A60F-0ED5A492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B7D9B8-2F6C-4C3E-9F1B-DC099A94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0AE60A-B0A0-4583-91F2-95AC4D42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3E7214-E5DD-4DD2-B2BB-CAF448ED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452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269C698-0171-4238-A018-F91543EF6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E76F70-ABA9-4579-B1E8-ADFC2DEB7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AFDE14-7A23-474D-B597-C6723695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B70A61-C3BA-4E07-963A-C8D6F4F1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979CC2-E878-4630-8562-7068CE86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98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226D7B-F569-41C5-9BEC-630CA32E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404174-0919-4F30-B8A9-69CCB04D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122589-0810-4686-AD29-72D66B07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EAE28C-3067-454C-A906-4F78CEB9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09AC4A-BAEE-46D0-9D48-126A6586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587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BA4D6D-AC55-4304-A52F-5D0CD93C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270076-13D4-4D5C-922B-C5211B694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9F45BF-EB45-4B57-A149-66335EEC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B8206E-D0FB-4DF9-A554-90A266E5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525C91-DAD6-4FF6-84BD-63ECA77E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15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2CD7FB-FB6E-4306-808A-3D7609F7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A1A9DF-A418-46C8-ABDD-F8AD58064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DE8E48-B7B3-437C-AFAC-044216CBB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C3823F-A5EE-4370-A3F1-07460DA8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F0C185-605D-411B-8565-6DC400BE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D1B7DA-2C4D-4DCD-9DD8-C5F8404C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95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CF6DC9-A84A-43D0-B6D4-0E9270EA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831203-38E2-48B5-8C8B-20C60D038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706CA2-75A9-44D0-ACDF-7C3A9775E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718DF28-5257-48A4-B113-C9795A84E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240A5C1-E00D-473D-AEF1-432DEC6D5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10B9D60-4B49-4418-B61D-CC376E7D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911B529-BB69-46E4-97D5-278F22FC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FE0AF98-09DB-40DC-B6DD-E2DEE546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36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BA8CB-DD92-441D-BDEE-660FBC4A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F58BA7-AA2D-4951-8A6E-03BDB817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64B7BA-6AA1-44C3-BF6C-76736BDC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4EFB26-B54D-4176-A5CB-9832CD7E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163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0FAE3C-0F7E-4EEA-9B0A-B79C46AF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5B653E6-4DE2-4057-A0F7-E7953D76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5CFEDFD-FE2E-47C3-B79B-D83D162B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265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6AB4A3-CFF8-434D-B7ED-0D22B061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66CC8-33CF-4DA3-93AF-9BEF4F49B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6E69E5-5CD6-4AB1-9A6D-770E3FA9C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FD720D-AD83-4AF7-96C9-530B92B0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2B23E6-EBC4-4A5B-82DB-3E2EE9F0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96EA4F-4711-4F60-BE38-C03CE36D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97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75A97-AF3D-426C-B9FE-667B4977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CD60AAC-C42A-4D1C-889D-24AF20D1B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3B71F0-92FE-41F7-8C1D-2681FE4A3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0E7DE7-E701-4B40-827E-06A8CD4E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539A41-9E34-4D8A-A1D9-E63EE154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823E80-2482-41F7-9C68-1F22C117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989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0FB4578-067C-4C48-9D67-60CEF778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67BCE6-6E0D-4BC0-ADAB-65041A54F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D16BB6-4F78-4D57-802E-12C5DB09F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A497-ECF2-4F08-A239-9FB73662D252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2FD7D7-9903-44BA-8145-9CF5D1226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844253-3C94-4127-B42D-3DEE7300F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779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erkkopuntari.fi/" TargetMode="External"/><Relationship Id="rId4" Type="http://schemas.openxmlformats.org/officeDocument/2006/relationships/hyperlink" Target="mailto:verkkopuntari@sydan.f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FC86BB0-8349-45A1-AF78-2E99A4BFE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1" y="722153"/>
            <a:ext cx="5714869" cy="229625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F889F61-2F2E-4A87-A2B7-5C82CC11CA07}"/>
              </a:ext>
            </a:extLst>
          </p:cNvPr>
          <p:cNvSpPr txBox="1"/>
          <p:nvPr/>
        </p:nvSpPr>
        <p:spPr>
          <a:xfrm>
            <a:off x="3703224" y="3018408"/>
            <a:ext cx="2805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0B0D2C3-F189-400D-B04B-B8280233410D}"/>
              </a:ext>
            </a:extLst>
          </p:cNvPr>
          <p:cNvSpPr/>
          <p:nvPr/>
        </p:nvSpPr>
        <p:spPr>
          <a:xfrm>
            <a:off x="0" y="4495626"/>
            <a:ext cx="12192000" cy="1157591"/>
          </a:xfrm>
          <a:prstGeom prst="rect">
            <a:avLst/>
          </a:prstGeom>
          <a:solidFill>
            <a:srgbClr val="007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Tervetuloa mukaan yksilövalmennukseen!</a:t>
            </a:r>
          </a:p>
        </p:txBody>
      </p:sp>
    </p:spTree>
    <p:extLst>
      <p:ext uri="{BB962C8B-B14F-4D97-AF65-F5344CB8AC3E}">
        <p14:creationId xmlns:p14="http://schemas.microsoft.com/office/powerpoint/2010/main" val="311041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Etusivu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7B1DB6C-C7B1-48E1-9A13-25153A14212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21E2992-C5B7-45D6-9FF8-0E77EC8EC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84" y="1247338"/>
            <a:ext cx="7604540" cy="490926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FCE0EE2-7CEE-4FC5-84AA-891C98B66CA7}"/>
              </a:ext>
            </a:extLst>
          </p:cNvPr>
          <p:cNvSpPr txBox="1"/>
          <p:nvPr/>
        </p:nvSpPr>
        <p:spPr>
          <a:xfrm>
            <a:off x="9406639" y="1887386"/>
            <a:ext cx="20972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Kun olet kirjautunut, olet etusivulla.</a:t>
            </a:r>
          </a:p>
          <a:p>
            <a:r>
              <a:rPr lang="fi-FI" sz="2400" dirty="0"/>
              <a:t> </a:t>
            </a:r>
          </a:p>
          <a:p>
            <a:r>
              <a:rPr lang="fi-FI" sz="2400" dirty="0"/>
              <a:t>Pääset palaamaan etusivulle omena-kuvasta.</a:t>
            </a:r>
          </a:p>
        </p:txBody>
      </p:sp>
    </p:spTree>
    <p:extLst>
      <p:ext uri="{BB962C8B-B14F-4D97-AF65-F5344CB8AC3E}">
        <p14:creationId xmlns:p14="http://schemas.microsoft.com/office/powerpoint/2010/main" val="292076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Materiaali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E14C96C-6B68-49ED-90C4-0C5CE5BFA7DE}"/>
              </a:ext>
            </a:extLst>
          </p:cNvPr>
          <p:cNvSpPr txBox="1"/>
          <p:nvPr/>
        </p:nvSpPr>
        <p:spPr>
          <a:xfrm>
            <a:off x="6093883" y="1490008"/>
            <a:ext cx="7271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Löydät kurssin materiaalin etusivulta.</a:t>
            </a:r>
          </a:p>
          <a:p>
            <a:endParaRPr lang="fi-FI" sz="2400" dirty="0"/>
          </a:p>
          <a:p>
            <a:r>
              <a:rPr lang="fi-FI" sz="2400" dirty="0"/>
              <a:t>Paina oikeasta ylänurkasta omenan kuvaa. </a:t>
            </a:r>
          </a:p>
          <a:p>
            <a:r>
              <a:rPr lang="fi-FI" sz="2400" dirty="0"/>
              <a:t>Vieritä sivua alas ja valitse valmennuksesi.   </a:t>
            </a:r>
          </a:p>
          <a:p>
            <a:endParaRPr lang="fi-FI" sz="24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9B61CCA-437A-4FE5-81A4-D1B92A988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95" y="1229819"/>
            <a:ext cx="4409149" cy="53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Materiaali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2D467D5-6C45-42AE-AA9A-A7B399705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04" y="1118791"/>
            <a:ext cx="4453729" cy="232343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B49A435-B499-4BC9-971D-E1F7F49E1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98"/>
          <a:stretch/>
        </p:blipFill>
        <p:spPr>
          <a:xfrm>
            <a:off x="7759057" y="956473"/>
            <a:ext cx="2981649" cy="265032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0BC83FFC-9719-4EFF-87AD-ADE064D943F3}"/>
              </a:ext>
            </a:extLst>
          </p:cNvPr>
          <p:cNvSpPr txBox="1"/>
          <p:nvPr/>
        </p:nvSpPr>
        <p:spPr>
          <a:xfrm>
            <a:off x="660137" y="3626051"/>
            <a:ext cx="11468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Verkkopuntarissa avautuu ensimmäisen 11 viikon ajan uutta materiaalia.</a:t>
            </a:r>
          </a:p>
          <a:p>
            <a:endParaRPr lang="fi-FI" dirty="0"/>
          </a:p>
          <a:p>
            <a:r>
              <a:rPr lang="fi-FI" dirty="0"/>
              <a:t>Joka viikko sisältää tietoa, liikuntavinkkejä, pohdintakysymyksiä ja vapaaehtoisen viikkotehtävän. </a:t>
            </a:r>
          </a:p>
          <a:p>
            <a:endParaRPr lang="fi-FI" dirty="0"/>
          </a:p>
          <a:p>
            <a:r>
              <a:rPr lang="fi-FI" dirty="0"/>
              <a:t>Ensimmäisellä, viidennellä ja 11 viikolla voit halutessasi vastata ”Mikä on sinun tyylisi syödä, liikkua ja levätä?” -kyselyyn. </a:t>
            </a:r>
          </a:p>
          <a:p>
            <a:endParaRPr lang="fi-FI" dirty="0"/>
          </a:p>
          <a:p>
            <a:r>
              <a:rPr lang="fi-FI" dirty="0"/>
              <a:t>Toisella viikolla asetetaan tavoite. Tavoitetta tarkastellaan uudelleen viikoilla 5 ja 11. </a:t>
            </a:r>
          </a:p>
          <a:p>
            <a:endParaRPr lang="fi-FI" dirty="0"/>
          </a:p>
          <a:p>
            <a:r>
              <a:rPr lang="fi-FI" dirty="0"/>
              <a:t>Sovitaan, haluatko automaattisesti palautteen myös kyselyistä ja tavoite-osiosta vai pyydätkö niitä tarvittaessa ohjauskeskustelun kautta. </a:t>
            </a:r>
          </a:p>
        </p:txBody>
      </p:sp>
    </p:spTree>
    <p:extLst>
      <p:ext uri="{BB962C8B-B14F-4D97-AF65-F5344CB8AC3E}">
        <p14:creationId xmlns:p14="http://schemas.microsoft.com/office/powerpoint/2010/main" val="264096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Omaseuranta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0CAF87-DCC9-4A3D-8CE8-F105739A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0872" b="-2927"/>
          <a:stretch/>
        </p:blipFill>
        <p:spPr>
          <a:xfrm>
            <a:off x="1969550" y="1063787"/>
            <a:ext cx="5962854" cy="564524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DD0F1B8-7762-4252-B5C6-B1EEE8D99B18}"/>
              </a:ext>
            </a:extLst>
          </p:cNvPr>
          <p:cNvSpPr txBox="1"/>
          <p:nvPr/>
        </p:nvSpPr>
        <p:spPr>
          <a:xfrm>
            <a:off x="8656304" y="2167463"/>
            <a:ext cx="229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Voit halutessasi tallentaa kohtaan ”Omaseuranta” motivaatiotasi, liikuntaa ja unen määrää ja laatua.</a:t>
            </a:r>
          </a:p>
        </p:txBody>
      </p:sp>
    </p:spTree>
    <p:extLst>
      <p:ext uri="{BB962C8B-B14F-4D97-AF65-F5344CB8AC3E}">
        <p14:creationId xmlns:p14="http://schemas.microsoft.com/office/powerpoint/2010/main" val="94474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493572" y="205693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Ohjauskeskustelu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0CADE5E-EB75-4242-AAA5-89C056B1F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52" y="1335772"/>
            <a:ext cx="7157509" cy="473343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D874C6C-978B-471A-8756-06BE8299D616}"/>
              </a:ext>
            </a:extLst>
          </p:cNvPr>
          <p:cNvSpPr txBox="1"/>
          <p:nvPr/>
        </p:nvSpPr>
        <p:spPr>
          <a:xfrm>
            <a:off x="8098950" y="1254921"/>
            <a:ext cx="35579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Ohjauskeskustelu on yksilöllinen keskustelu, jossa ovat mukana sinä ja ohjaajasi. </a:t>
            </a:r>
          </a:p>
          <a:p>
            <a:endParaRPr lang="fi-FI" sz="2400" dirty="0"/>
          </a:p>
          <a:p>
            <a:r>
              <a:rPr lang="fi-FI" sz="2400" dirty="0"/>
              <a:t>Siellä sinun on mahdollista käydä keskustelua ja lähettää kuulumisiasi ohjaajillesi. </a:t>
            </a:r>
          </a:p>
          <a:p>
            <a:endParaRPr lang="fi-FI" sz="2400" dirty="0"/>
          </a:p>
          <a:p>
            <a:r>
              <a:rPr lang="fi-FI" sz="2400" dirty="0"/>
              <a:t>Ohjauskeskustelu on hyödynnettävissäsi ensimmäisen 12 viikon ajan. </a:t>
            </a:r>
          </a:p>
        </p:txBody>
      </p:sp>
    </p:spTree>
    <p:extLst>
      <p:ext uri="{BB962C8B-B14F-4D97-AF65-F5344CB8AC3E}">
        <p14:creationId xmlns:p14="http://schemas.microsoft.com/office/powerpoint/2010/main" val="410985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493572" y="205693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Kirjautumistiedot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84492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EFA6CDA-83F0-4213-B4FD-D4039D0C2DBD}"/>
              </a:ext>
            </a:extLst>
          </p:cNvPr>
          <p:cNvSpPr txBox="1"/>
          <p:nvPr/>
        </p:nvSpPr>
        <p:spPr>
          <a:xfrm>
            <a:off x="996397" y="1954748"/>
            <a:ext cx="3544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</a:rPr>
              <a:t>Voit tarvittaessa vaihtaa sähköpostiosoitteesi ja salasanasi omasta profiilistasi. </a:t>
            </a:r>
          </a:p>
          <a:p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</a:rPr>
              <a:t>Valitse:</a:t>
            </a:r>
          </a:p>
          <a:p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</a:rPr>
              <a:t>- 1. ”Asetukset” </a:t>
            </a:r>
          </a:p>
          <a:p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</a:rPr>
              <a:t>- 2. ”Kirjautumistiedot”</a:t>
            </a:r>
          </a:p>
          <a:p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</a:rPr>
              <a:t>- Muokkaa ja tallenna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C729789-D5D3-7323-B119-890A7421A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330" y="1487409"/>
            <a:ext cx="6824059" cy="43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3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" y="5838407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493572" y="205693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>
                <a:solidFill>
                  <a:schemeClr val="bg1"/>
                </a:solidFill>
                <a:latin typeface="Verdana" panose="020B0604030504040204" pitchFamily="34" charset="0"/>
              </a:rPr>
              <a:t>Ilmoitukset sähköpostiin</a:t>
            </a:r>
            <a:endParaRPr lang="fi-FI" sz="4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EFA6CDA-83F0-4213-B4FD-D4039D0C2DBD}"/>
              </a:ext>
            </a:extLst>
          </p:cNvPr>
          <p:cNvSpPr txBox="1"/>
          <p:nvPr/>
        </p:nvSpPr>
        <p:spPr>
          <a:xfrm>
            <a:off x="739451" y="1785875"/>
            <a:ext cx="40199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</a:rPr>
              <a:t>Ilmoitukset Verkkopuntariin avautuvasta uudesta sisällöstä ja vastauksista keskusteluihin tulevat oletuksena sähköpostiisi.</a:t>
            </a:r>
          </a:p>
          <a:p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</a:rPr>
              <a:t>Jos haluat muokata ilmoitusasetuksia, valitse omasta profiilistasi: </a:t>
            </a:r>
          </a:p>
          <a:p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</a:rPr>
              <a:t>”asetukset” ja sen jälkeen ”ilmoitusasetukset”.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3AFB531-A9F3-7C52-8D67-969E95E31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31" r="8615"/>
          <a:stretch/>
        </p:blipFill>
        <p:spPr>
          <a:xfrm>
            <a:off x="5087007" y="1133411"/>
            <a:ext cx="7104993" cy="55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0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493572" y="205693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Näin lisäät Verkkopuntari ”</a:t>
            </a:r>
            <a:r>
              <a:rPr lang="fi-FI" sz="4400" dirty="0" err="1">
                <a:solidFill>
                  <a:schemeClr val="bg1"/>
                </a:solidFill>
                <a:latin typeface="Verdana" panose="020B0604030504040204" pitchFamily="34" charset="0"/>
              </a:rPr>
              <a:t>app</a:t>
            </a:r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”:in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F0CC093-B4C7-4AFB-8792-BD296D606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71" y="1269707"/>
            <a:ext cx="11163301" cy="51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7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514350" y="3122973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3. Jatkosuunnitelma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CB82A-B849-4C8F-9BC2-7934148D7B19}"/>
              </a:ext>
            </a:extLst>
          </p:cNvPr>
          <p:cNvSpPr>
            <a:spLocks noGrp="1"/>
          </p:cNvSpPr>
          <p:nvPr/>
        </p:nvSpPr>
        <p:spPr>
          <a:xfrm>
            <a:off x="514350" y="1467843"/>
            <a:ext cx="11159066" cy="4661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170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514350" y="28428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Mitä seuraavaksi?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CB82A-B849-4C8F-9BC2-7934148D7B19}"/>
              </a:ext>
            </a:extLst>
          </p:cNvPr>
          <p:cNvSpPr>
            <a:spLocks noGrp="1"/>
          </p:cNvSpPr>
          <p:nvPr/>
        </p:nvSpPr>
        <p:spPr>
          <a:xfrm>
            <a:off x="514350" y="2060510"/>
            <a:ext cx="11159066" cy="4661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 dirty="0"/>
              <a:t>Mihin voisit ensimmäisenä tarttua? </a:t>
            </a:r>
          </a:p>
          <a:p>
            <a:pPr marL="0" indent="0">
              <a:buNone/>
            </a:pPr>
            <a:r>
              <a:rPr lang="fi-FI" sz="2800" dirty="0"/>
              <a:t>Mikä muutos olisi helpoin tehdä? </a:t>
            </a:r>
          </a:p>
          <a:p>
            <a:pPr marL="0" indent="0">
              <a:buNone/>
            </a:pPr>
            <a:r>
              <a:rPr lang="fi-FI" sz="2800" dirty="0"/>
              <a:t>Onko jotain missä toivot muiden apua? </a:t>
            </a:r>
          </a:p>
          <a:p>
            <a:pPr marL="0" indent="0">
              <a:buNone/>
            </a:pPr>
            <a:r>
              <a:rPr lang="fi-FI" sz="2800" dirty="0"/>
              <a:t>Miten arvioit muutoksen tärkeyttä 0-10 asteikolla? </a:t>
            </a:r>
          </a:p>
          <a:p>
            <a:pPr marL="0" indent="0">
              <a:buNone/>
            </a:pPr>
            <a:r>
              <a:rPr lang="fi-FI" sz="2800" dirty="0"/>
              <a:t>Miksi valitsit juuri tuon luvun? </a:t>
            </a:r>
          </a:p>
          <a:p>
            <a:pPr marL="0" indent="0">
              <a:buNone/>
            </a:pPr>
            <a:r>
              <a:rPr lang="fi-FI" sz="2800" dirty="0"/>
              <a:t>Yhteenveto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0553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514350" y="28428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Tänään ohjelmassa: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CB82A-B849-4C8F-9BC2-7934148D7B19}"/>
              </a:ext>
            </a:extLst>
          </p:cNvPr>
          <p:cNvSpPr>
            <a:spLocks noGrp="1"/>
          </p:cNvSpPr>
          <p:nvPr/>
        </p:nvSpPr>
        <p:spPr>
          <a:xfrm>
            <a:off x="514350" y="1467843"/>
            <a:ext cx="11159066" cy="4661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1. TÄSTÄ SE LÄHTEE!</a:t>
            </a: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Mitä odotuksia sinulla on? </a:t>
            </a:r>
          </a:p>
          <a:p>
            <a:pPr marL="0" indent="0"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2. TUUMASTA TOIMEEN!</a:t>
            </a: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Tietoa osallistumisesta </a:t>
            </a:r>
          </a:p>
          <a:p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Näin käytät Verkkopuntaria </a:t>
            </a:r>
          </a:p>
          <a:p>
            <a:pPr marL="0" indent="0"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3. JATKOSUUNNITELMA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02449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1446550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Millä fiiliksellä? Valitse numero ja kerro, miksi valitsit juuri sen numeron.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7443BB7-35AF-4761-A278-D25E74592C97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152913-C595-4B19-80C8-C0EDE09FD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7"/>
          <a:stretch/>
        </p:blipFill>
        <p:spPr bwMode="auto">
          <a:xfrm>
            <a:off x="1772817" y="1853895"/>
            <a:ext cx="9415948" cy="47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65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Tästä se alkaa!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45CD45F-5027-4BCB-91CE-8D79568991BF}"/>
              </a:ext>
            </a:extLst>
          </p:cNvPr>
          <p:cNvSpPr txBox="1"/>
          <p:nvPr/>
        </p:nvSpPr>
        <p:spPr>
          <a:xfrm>
            <a:off x="514350" y="1519426"/>
            <a:ext cx="104397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</a:rPr>
              <a:t>Noin viiden viikon kuluttua aloituksesta,     .     .202X klo           tapaamme/soitan sinulle/pidämme etätapaamisen. Silloin keskustellaan siitä, miten sinulla menee ja mitkä ovat suunnitelmasi tulevan suhteen. </a:t>
            </a:r>
          </a:p>
          <a:p>
            <a:endParaRPr lang="fi-FI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</a:rPr>
              <a:t>12 viikon kohdalla päättyy ohjelman ns. ohjattu vaihe. Tällöin,       .    .202X  klo       on sopimamme mukaan joko tapaaminen / soitto / etätapaaminen ja sovimme jatkosuunnitelmista. </a:t>
            </a:r>
          </a:p>
          <a:p>
            <a:endParaRPr lang="fi-FI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2800" dirty="0">
                <a:latin typeface="Verdana" panose="020B0604030504040204" pitchFamily="34" charset="0"/>
                <a:ea typeface="Verdana" panose="020B0604030504040204" pitchFamily="34" charset="0"/>
              </a:rPr>
              <a:t>Ohjelman materiaali on käytössäsi vuoden ajan. </a:t>
            </a:r>
          </a:p>
        </p:txBody>
      </p:sp>
    </p:spTree>
    <p:extLst>
      <p:ext uri="{BB962C8B-B14F-4D97-AF65-F5344CB8AC3E}">
        <p14:creationId xmlns:p14="http://schemas.microsoft.com/office/powerpoint/2010/main" val="291121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-83127" y="4422173"/>
            <a:ext cx="12192000" cy="1200329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  <a:latin typeface="Verdana" panose="020B0604030504040204" pitchFamily="34" charset="0"/>
              </a:rPr>
              <a:t>Sinulla on keinot</a:t>
            </a:r>
          </a:p>
          <a:p>
            <a:pPr algn="ctr"/>
            <a:r>
              <a:rPr lang="fi-FI" sz="3600" dirty="0">
                <a:solidFill>
                  <a:schemeClr val="bg1"/>
                </a:solidFill>
                <a:latin typeface="Verdana" panose="020B0604030504040204" pitchFamily="34" charset="0"/>
              </a:rPr>
              <a:t>- yhdessä me löydämme ne!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4BF9BF4-9AD9-4DCE-8816-FCAFD7D83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157" y="232479"/>
            <a:ext cx="5785685" cy="384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941D655-7696-4D6B-87AF-0C8248EFEED8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82904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C14138B-D1DA-480E-85CD-EBD6CDB5195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Tästä se lähtee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D727A83-209D-45A4-8226-D3C8E600C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234440"/>
            <a:ext cx="7802880" cy="438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71298911-A7C5-4B8F-B24B-46FF05D51173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221451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514350" y="28428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Miksi haluat tehdä muutosta?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CB82A-B849-4C8F-9BC2-7934148D7B19}"/>
              </a:ext>
            </a:extLst>
          </p:cNvPr>
          <p:cNvSpPr>
            <a:spLocks noGrp="1"/>
          </p:cNvSpPr>
          <p:nvPr/>
        </p:nvSpPr>
        <p:spPr>
          <a:xfrm>
            <a:off x="514350" y="1467843"/>
            <a:ext cx="11159066" cy="4661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 dirty="0"/>
              <a:t>Mikä muutos sinulla on mielessä? </a:t>
            </a:r>
          </a:p>
          <a:p>
            <a:pPr marL="0" indent="0">
              <a:buNone/>
            </a:pPr>
            <a:r>
              <a:rPr lang="fi-FI" sz="2800" dirty="0"/>
              <a:t>Miksi haluat tehdä muutosta?</a:t>
            </a:r>
          </a:p>
          <a:p>
            <a:pPr marL="0" indent="0">
              <a:buNone/>
            </a:pPr>
            <a:r>
              <a:rPr lang="fi-FI" sz="2800" dirty="0"/>
              <a:t>Mitkä ovat 2-3 tärkeintä syytä tehdä muutosta? </a:t>
            </a:r>
          </a:p>
          <a:p>
            <a:pPr marL="0" indent="0">
              <a:buNone/>
            </a:pPr>
            <a:r>
              <a:rPr lang="fi-FI" sz="2800" dirty="0"/>
              <a:t>Mitä jo nyt teet/mitä olet kokeillut? </a:t>
            </a:r>
          </a:p>
          <a:p>
            <a:pPr marL="0" indent="0">
              <a:buNone/>
            </a:pPr>
            <a:r>
              <a:rPr lang="fi-FI" sz="2800" dirty="0"/>
              <a:t>Voitko lisätä jotakin jota jo teet? </a:t>
            </a:r>
          </a:p>
          <a:p>
            <a:pPr marL="0" indent="0">
              <a:buNone/>
            </a:pPr>
            <a:r>
              <a:rPr lang="fi-FI" sz="2800" dirty="0"/>
              <a:t>Mitä voisit tehdä lisää? </a:t>
            </a:r>
          </a:p>
          <a:p>
            <a:pPr marL="0" indent="0">
              <a:buNone/>
            </a:pPr>
            <a:r>
              <a:rPr lang="fi-FI" sz="2800" dirty="0"/>
              <a:t>Mitä muutosta elämäntavoissa haluaisit lähteä kokeilemaan? 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5330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383721" y="287819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2. Tuumasta toimeen! </a:t>
            </a:r>
          </a:p>
        </p:txBody>
      </p:sp>
    </p:spTree>
    <p:extLst>
      <p:ext uri="{BB962C8B-B14F-4D97-AF65-F5344CB8AC3E}">
        <p14:creationId xmlns:p14="http://schemas.microsoft.com/office/powerpoint/2010/main" val="174036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2308106-5A47-4677-A82F-5254F5EF29B4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Mikä Verkkopuntari on?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7574594-CB4A-4AAE-A8ED-221AA764721E}"/>
              </a:ext>
            </a:extLst>
          </p:cNvPr>
          <p:cNvSpPr txBox="1">
            <a:spLocks/>
          </p:cNvSpPr>
          <p:nvPr/>
        </p:nvSpPr>
        <p:spPr>
          <a:xfrm>
            <a:off x="514350" y="1812374"/>
            <a:ext cx="5580062" cy="34547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>
                <a:latin typeface="Verdana" panose="020B0604030504040204" pitchFamily="34" charset="0"/>
                <a:ea typeface="Verdana" panose="020B0604030504040204" pitchFamily="34" charset="0"/>
              </a:rPr>
              <a:t>Ohjelma painonhallinnan ja pysyvien elintapamuutosten tekemiseen</a:t>
            </a:r>
          </a:p>
          <a:p>
            <a:pPr marL="0" indent="0">
              <a:buNone/>
            </a:pPr>
            <a:endParaRPr lang="fi-F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2400" dirty="0">
                <a:latin typeface="Verdana" panose="020B0604030504040204" pitchFamily="34" charset="0"/>
                <a:ea typeface="Verdana" panose="020B0604030504040204" pitchFamily="34" charset="0"/>
              </a:rPr>
              <a:t>Pääteemat ovat ravitsemus, liikunta ja lepo</a:t>
            </a:r>
          </a:p>
          <a:p>
            <a:pPr marL="0" indent="0">
              <a:buNone/>
            </a:pPr>
            <a:endParaRPr lang="fi-FI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i-FI" sz="2400" dirty="0">
                <a:latin typeface="Verdana" panose="020B0604030504040204" pitchFamily="34" charset="0"/>
                <a:ea typeface="Verdana" panose="020B0604030504040204" pitchFamily="34" charset="0"/>
              </a:rPr>
              <a:t>Verkkopuntarissa tuetaan jokaisen omaa tapa syödä, liikkua ja levätä</a:t>
            </a:r>
          </a:p>
          <a:p>
            <a:endParaRPr lang="en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C2436D9-F0BD-483E-AFC1-0DA869347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701622"/>
            <a:ext cx="5515738" cy="3676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A15B041-DC4E-4AA7-9DCD-962C3166059F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338609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Verkkopuntarin sisältö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673CF09-8A71-44E3-93DB-0C7B5EAB0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68" y="1053722"/>
            <a:ext cx="9378663" cy="54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Kirjautuminen Verkkopuntariin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Saat sähköpostiisi ohjeet Verkkopuntariin kirjautumiseen. Tarkistathan kaikki kansiot.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Salasana kannattaa vaihtaa ensimmäisen kirjautumisen yhteydessä ja jatkossa ainakin 2 kuukauden välein.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Jos kirjautumisessa on ongelmia, ota yhteyttä Satakunnan Sydänpiiriin 050 342 8945 tai </a:t>
            </a: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verkkopuntari@sydan.fi</a:t>
            </a: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Jatkossa kirjaudu: </a:t>
            </a: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www.verkkopuntari.fi</a:t>
            </a:r>
            <a:r>
              <a:rPr lang="fi-FI" sz="2200" dirty="0">
                <a:latin typeface="Verdana" panose="020B0604030504040204" pitchFamily="34" charset="0"/>
                <a:ea typeface="Verdana" panose="020B0604030504040204" pitchFamily="34" charset="0"/>
              </a:rPr>
              <a:t> oikeasta yläkulmasta kohdasta ”Kirjaudu”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7B1DB6C-C7B1-48E1-9A13-25153A14212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164919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67" y="5855319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2233" y="187032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latin typeface="Verdana" panose="020B0604030504040204" pitchFamily="34" charset="0"/>
              </a:rPr>
              <a:t>Kirjautuminen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D9387-9395-42E1-9AA7-F08601703323}"/>
              </a:ext>
            </a:extLst>
          </p:cNvPr>
          <p:cNvSpPr txBox="1">
            <a:spLocks/>
          </p:cNvSpPr>
          <p:nvPr/>
        </p:nvSpPr>
        <p:spPr>
          <a:xfrm>
            <a:off x="516467" y="1643549"/>
            <a:ext cx="11159066" cy="448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7B1DB6C-C7B1-48E1-9A13-25153A142122}"/>
              </a:ext>
            </a:extLst>
          </p:cNvPr>
          <p:cNvSpPr txBox="1"/>
          <p:nvPr/>
        </p:nvSpPr>
        <p:spPr>
          <a:xfrm>
            <a:off x="7701647" y="6129273"/>
            <a:ext cx="252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7B7D802-60B5-4D3D-A2B3-3E19906F6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677" y="1241742"/>
            <a:ext cx="8828880" cy="52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1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E34F8C6D79BF049ACDD18B394081083" ma:contentTypeVersion="9" ma:contentTypeDescription="Luo uusi asiakirja." ma:contentTypeScope="" ma:versionID="ac2681a7049c2954df5a5ed77c33634c">
  <xsd:schema xmlns:xsd="http://www.w3.org/2001/XMLSchema" xmlns:xs="http://www.w3.org/2001/XMLSchema" xmlns:p="http://schemas.microsoft.com/office/2006/metadata/properties" xmlns:ns2="d73be425-a255-4053-9f19-718f935cc00a" xmlns:ns3="cc107790-3bce-468b-949e-bbbdd88c1116" targetNamespace="http://schemas.microsoft.com/office/2006/metadata/properties" ma:root="true" ma:fieldsID="4a6608882e63bfb285c87154644bbcfb" ns2:_="" ns3:_="">
    <xsd:import namespace="d73be425-a255-4053-9f19-718f935cc00a"/>
    <xsd:import namespace="cc107790-3bce-468b-949e-bbbdd88c1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be425-a255-4053-9f19-718f935cc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07790-3bce-468b-949e-bbbdd88c111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611170-24E4-4FF7-AC96-220031DB42CA}">
  <ds:schemaRefs>
    <ds:schemaRef ds:uri="http://schemas.microsoft.com/office/2006/documentManagement/types"/>
    <ds:schemaRef ds:uri="http://purl.org/dc/elements/1.1/"/>
    <ds:schemaRef ds:uri="d73be425-a255-4053-9f19-718f935cc00a"/>
    <ds:schemaRef ds:uri="http://schemas.microsoft.com/office/infopath/2007/PartnerControls"/>
    <ds:schemaRef ds:uri="http://purl.org/dc/terms/"/>
    <ds:schemaRef ds:uri="cc107790-3bce-468b-949e-bbbdd88c1116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045342-E6BB-45FA-A760-C59A04BEF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be425-a255-4053-9f19-718f935cc00a"/>
    <ds:schemaRef ds:uri="cc107790-3bce-468b-949e-bbbdd88c11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3F22F7-21F0-4371-A4F6-64BCACC9C6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996</Words>
  <Application>Microsoft Office PowerPoint</Application>
  <PresentationFormat>Bredbild</PresentationFormat>
  <Paragraphs>193</Paragraphs>
  <Slides>22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Office-teema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Kirsi Järvinen</dc:creator>
  <cp:lastModifiedBy>Johanna Toivola</cp:lastModifiedBy>
  <cp:revision>43</cp:revision>
  <dcterms:created xsi:type="dcterms:W3CDTF">2020-04-23T05:12:49Z</dcterms:created>
  <dcterms:modified xsi:type="dcterms:W3CDTF">2024-02-15T12:13:47Z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0x010100AE34F8C6D79BF049ACDD18B394081083</vt:lpwstr>
  </property>
</Properties>
</file>