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73" r:id="rId5"/>
    <p:sldId id="265" r:id="rId6"/>
    <p:sldId id="264" r:id="rId7"/>
    <p:sldId id="274" r:id="rId8"/>
    <p:sldId id="268" r:id="rId9"/>
    <p:sldId id="271" r:id="rId10"/>
    <p:sldId id="457" r:id="rId11"/>
    <p:sldId id="458" r:id="rId12"/>
    <p:sldId id="272"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5" autoAdjust="0"/>
  </p:normalViewPr>
  <p:slideViewPr>
    <p:cSldViewPr snapToGrid="0">
      <p:cViewPr varScale="1">
        <p:scale>
          <a:sx n="78" d="100"/>
          <a:sy n="78" d="100"/>
        </p:scale>
        <p:origin x="87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oivola" userId="4ad7af51-7fe4-4719-823d-fe3cb6bd24b8" providerId="ADAL" clId="{BB6D1435-5B54-457C-815D-B90AD186B442}"/>
    <pc:docChg chg="modSld">
      <pc:chgData name="Johanna Toivola" userId="4ad7af51-7fe4-4719-823d-fe3cb6bd24b8" providerId="ADAL" clId="{BB6D1435-5B54-457C-815D-B90AD186B442}" dt="2024-03-07T08:44:13.322" v="4" actId="1076"/>
      <pc:docMkLst>
        <pc:docMk/>
      </pc:docMkLst>
      <pc:sldChg chg="modSp mod">
        <pc:chgData name="Johanna Toivola" userId="4ad7af51-7fe4-4719-823d-fe3cb6bd24b8" providerId="ADAL" clId="{BB6D1435-5B54-457C-815D-B90AD186B442}" dt="2024-03-07T08:44:13.322" v="4" actId="1076"/>
        <pc:sldMkLst>
          <pc:docMk/>
          <pc:sldMk cId="2658379610" sldId="457"/>
        </pc:sldMkLst>
        <pc:picChg chg="mod">
          <ac:chgData name="Johanna Toivola" userId="4ad7af51-7fe4-4719-823d-fe3cb6bd24b8" providerId="ADAL" clId="{BB6D1435-5B54-457C-815D-B90AD186B442}" dt="2024-03-07T08:44:13.322" v="4" actId="1076"/>
          <ac:picMkLst>
            <pc:docMk/>
            <pc:sldMk cId="2658379610" sldId="457"/>
            <ac:picMk id="9" creationId="{650C6F46-1B25-52F4-C0B2-C764F9220962}"/>
          </ac:picMkLst>
        </pc:picChg>
      </pc:sldChg>
      <pc:sldChg chg="modSp mod">
        <pc:chgData name="Johanna Toivola" userId="4ad7af51-7fe4-4719-823d-fe3cb6bd24b8" providerId="ADAL" clId="{BB6D1435-5B54-457C-815D-B90AD186B442}" dt="2024-03-07T08:44:06.737" v="1" actId="1076"/>
        <pc:sldMkLst>
          <pc:docMk/>
          <pc:sldMk cId="3274726811" sldId="458"/>
        </pc:sldMkLst>
        <pc:picChg chg="mod">
          <ac:chgData name="Johanna Toivola" userId="4ad7af51-7fe4-4719-823d-fe3cb6bd24b8" providerId="ADAL" clId="{BB6D1435-5B54-457C-815D-B90AD186B442}" dt="2024-03-07T08:44:06.737" v="1" actId="1076"/>
          <ac:picMkLst>
            <pc:docMk/>
            <pc:sldMk cId="3274726811" sldId="458"/>
            <ac:picMk id="6" creationId="{A21F8687-73D3-0E7C-C3E1-84C5164475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7.3.2024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Tervetuloa, ohjaajan/ohjaajien esittäytyminen</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12</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Kerrotaan tapaamisen sisältö </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Pystyvyyden kannalta on merkittävää, että tuodaan esille asioita joissa on onnistuttu. Yleensä ihmiset tuovat esille epäonnistumisia tai onnistumisten yhteydessäkin tuovat esille epäonnistumisia. Esimerkiksi: Olen lisännyt liikuntaa, mutta edelleen syön paljon herkkuja. Ohjaajan kannattaa painottaa näissä, että onnistumiset erikseen ja seuraavat muutokset eri lauseessa. Olen lisännyt liikuntaa ja syön edelleen herkkuja – lauseessa on jo erilainen viesti. Ei tarkoita että pitää olla vain positiivinen vaan enemmän tuoda esille sitä, että onnistumiset auttavat eteenpäin ja innostavat muutoksessa. Epäonnistumisia ja esteitä ihminen kerää matkaansa yleensä automaattisesti. </a:t>
            </a:r>
          </a:p>
          <a:p>
            <a:endParaRPr lang="fi-FI" dirty="0"/>
          </a:p>
          <a:p>
            <a:r>
              <a:rPr lang="fi-FI" dirty="0"/>
              <a:t>Jos jollakin on tunne, ettei ole onnistunut missään, kannattaa esittää jatko kysymyksiä: onko yksittäinen kerta jolloin on onnistunut? Esim. edes kerran käynyt liikkumassa tai jonkun kerran pystynyt muuttamaan syömistä tai mennyt ajoissa nukkumaan. On myös hyvä miettiä, onko suunnitelma ollut alun perinkään realistinen ja onko epäonnistuminen sitä, että tavoite oli alkujaan liian iso. </a:t>
            </a:r>
          </a:p>
          <a:p>
            <a:endParaRPr lang="fi-FI" dirty="0"/>
          </a:p>
          <a:p>
            <a:r>
              <a:rPr lang="fi-FI" dirty="0"/>
              <a:t>Tähän kannattaa varata 10-20 min, riippuen ryhmän koosta ja puheliaisuudesta</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182069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Harjoituksen avulla pyritään näkemään ensin toisessa ajatteluansoja ja toimintamalleja, jotka ovat haitaksi itselleen ja joiden huomaaminen voisi herättää muutokseen.  Ihmisten on helpompi yleensä ensin tunnistaa toisessa käyttäytymismalleja, ja siitä voidaan ohjata huomaamaan omassa elämässään samankaltaisia tai muita toimintamalleja, joita voidaan muuttaa. </a:t>
            </a:r>
          </a:p>
          <a:p>
            <a:r>
              <a:rPr lang="fi-FI" sz="1200" kern="1200" dirty="0">
                <a:solidFill>
                  <a:schemeClr val="tx1"/>
                </a:solidFill>
                <a:effectLst/>
                <a:latin typeface="+mn-lt"/>
                <a:ea typeface="+mn-ea"/>
                <a:cs typeface="+mn-cs"/>
              </a:rPr>
              <a:t>Painonhallinnan haasteeksi nimetään usein ajanpuuteen ja lisäisin siihen itse, että myös voimavarat hupenevat muualle kuin itsensä huomiseen.</a:t>
            </a:r>
          </a:p>
          <a:p>
            <a:r>
              <a:rPr lang="fi-FI" sz="1200" kern="1200" dirty="0">
                <a:solidFill>
                  <a:schemeClr val="tx1"/>
                </a:solidFill>
                <a:effectLst/>
                <a:latin typeface="+mn-lt"/>
                <a:ea typeface="+mn-ea"/>
                <a:cs typeface="+mn-cs"/>
              </a:rPr>
              <a:t>Harjoitus tuo näkyväksi yleisen haasteen ja kun harjoitusta puretaan, se nousee esille (tai jos ei nouse, ohjaaja voi nostaa)</a:t>
            </a:r>
          </a:p>
          <a:p>
            <a:r>
              <a:rPr lang="fi-FI" sz="1200" kern="1200" dirty="0">
                <a:solidFill>
                  <a:schemeClr val="tx1"/>
                </a:solidFill>
                <a:effectLst/>
                <a:latin typeface="+mn-lt"/>
                <a:ea typeface="+mn-ea"/>
                <a:cs typeface="+mn-cs"/>
              </a:rPr>
              <a:t>Jos ryhmässä on vain eläkeläisiä, voidaan tätä harjoitusta sanoittaa uudestaan, jotta myös muut kuin eläkeläiset hyötyvät. Toisaalta vaikka elämäntilanne ei ole täysin samaistuttava, se ei haittaa. Koska tarkoituksena on tuoda esille merkittäviä asioita, jotka vaikuttavat painonhallintaan. </a:t>
            </a:r>
          </a:p>
          <a:p>
            <a:r>
              <a:rPr lang="fi-FI" sz="1200" kern="1200" dirty="0">
                <a:solidFill>
                  <a:schemeClr val="tx1"/>
                </a:solidFill>
                <a:effectLst/>
                <a:latin typeface="+mn-lt"/>
                <a:ea typeface="+mn-ea"/>
                <a:cs typeface="+mn-cs"/>
              </a:rPr>
              <a:t>-   Keskeistä on itsensä arvostaminen, jämäkkyyden harjoittaminen, ettei kaikki voimavarat mene työhön tai muiden hoivaamiseen </a:t>
            </a:r>
          </a:p>
          <a:p>
            <a:r>
              <a:rPr lang="fi-FI" sz="1200" kern="1200" dirty="0">
                <a:solidFill>
                  <a:schemeClr val="tx1"/>
                </a:solidFill>
                <a:effectLst/>
                <a:latin typeface="+mn-lt"/>
                <a:ea typeface="+mn-ea"/>
                <a:cs typeface="+mn-cs"/>
              </a:rPr>
              <a:t>-Laihduttelu, kannattaako dieetille ryhtyä vai olisiko elämäntapamuutos</a:t>
            </a:r>
          </a:p>
          <a:p>
            <a:r>
              <a:rPr lang="fi-FI" sz="1200" kern="1200" dirty="0">
                <a:solidFill>
                  <a:schemeClr val="tx1"/>
                </a:solidFill>
                <a:effectLst/>
                <a:latin typeface="+mn-lt"/>
                <a:ea typeface="+mn-ea"/>
                <a:cs typeface="+mn-cs"/>
              </a:rPr>
              <a:t>-Kiire &gt; ajankäyttö, voinko vaikuttaa ja mihin voin vaikuttaa</a:t>
            </a:r>
          </a:p>
          <a:p>
            <a:r>
              <a:rPr lang="fi-FI" sz="1200" kern="1200" dirty="0">
                <a:solidFill>
                  <a:schemeClr val="tx1"/>
                </a:solidFill>
                <a:effectLst/>
                <a:latin typeface="+mn-lt"/>
                <a:ea typeface="+mn-ea"/>
                <a:cs typeface="+mn-cs"/>
              </a:rPr>
              <a:t>-Töiden liiallinen tekeminen &gt; itsensä unohtaminen, tässä on hyvä muistuttaa, että joillakin se on työ joillakin vaikka muiden tarpeista huolehtiminen menee oman hyvinvoinnin edelle</a:t>
            </a:r>
          </a:p>
          <a:p>
            <a:r>
              <a:rPr lang="fi-FI" sz="1200" kern="1200" dirty="0">
                <a:solidFill>
                  <a:schemeClr val="tx1"/>
                </a:solidFill>
                <a:effectLst/>
                <a:latin typeface="+mn-lt"/>
                <a:ea typeface="+mn-ea"/>
                <a:cs typeface="+mn-cs"/>
              </a:rPr>
              <a:t>-Aika puolison tai ylipäätään itselle tärkeiden ihmisten kanssa</a:t>
            </a:r>
          </a:p>
          <a:p>
            <a:r>
              <a:rPr lang="fi-FI" sz="1200" kern="1200" dirty="0">
                <a:solidFill>
                  <a:schemeClr val="tx1"/>
                </a:solidFill>
                <a:effectLst/>
                <a:latin typeface="+mn-lt"/>
                <a:ea typeface="+mn-ea"/>
                <a:cs typeface="+mn-cs"/>
              </a:rPr>
              <a:t>-Riittämätön syöminen&gt; moni asia olisi paremmin, jos syöminen olisi hyvää ja riittävää</a:t>
            </a:r>
          </a:p>
          <a:p>
            <a:r>
              <a:rPr lang="fi-FI" sz="1200" kern="1200" dirty="0">
                <a:solidFill>
                  <a:schemeClr val="tx1"/>
                </a:solidFill>
                <a:effectLst/>
                <a:latin typeface="+mn-lt"/>
                <a:ea typeface="+mn-ea"/>
                <a:cs typeface="+mn-cs"/>
              </a:rPr>
              <a:t>-Tunnesyöminen&gt; mitä keinoja täsmäsyömisen lisäksi, onko yhteys myös puolisoon ja yhteiseen aikaan</a:t>
            </a:r>
          </a:p>
          <a:p>
            <a:r>
              <a:rPr lang="fi-FI" sz="1200" kern="1200" dirty="0">
                <a:solidFill>
                  <a:schemeClr val="tx1"/>
                </a:solidFill>
                <a:effectLst/>
                <a:latin typeface="+mn-lt"/>
                <a:ea typeface="+mn-ea"/>
                <a:cs typeface="+mn-cs"/>
              </a:rPr>
              <a:t>-Pelko sairastumisesta &gt; miten voi kanavoida tekemiseen ei lamaannukseen</a:t>
            </a:r>
          </a:p>
          <a:p>
            <a:r>
              <a:rPr lang="fi-FI" sz="1200" kern="1200" dirty="0">
                <a:solidFill>
                  <a:schemeClr val="tx1"/>
                </a:solidFill>
                <a:effectLst/>
                <a:latin typeface="+mn-lt"/>
                <a:ea typeface="+mn-ea"/>
                <a:cs typeface="+mn-cs"/>
              </a:rPr>
              <a:t>-Liikunnan merkitys: mielihyvä, ilo ja toimintakyky</a:t>
            </a:r>
          </a:p>
          <a:p>
            <a:r>
              <a:rPr lang="fi-FI" sz="1200" kern="1200" dirty="0">
                <a:solidFill>
                  <a:schemeClr val="tx1"/>
                </a:solidFill>
                <a:effectLst/>
                <a:latin typeface="+mn-lt"/>
                <a:ea typeface="+mn-ea"/>
                <a:cs typeface="+mn-cs"/>
              </a:rPr>
              <a:t>-Unen merkitys, miten voisi lisätä</a:t>
            </a:r>
          </a:p>
          <a:p>
            <a:r>
              <a:rPr lang="fi-FI" sz="1200" kern="1200" dirty="0">
                <a:solidFill>
                  <a:schemeClr val="tx1"/>
                </a:solidFill>
                <a:effectLst/>
                <a:latin typeface="+mn-lt"/>
                <a:ea typeface="+mn-ea"/>
                <a:cs typeface="+mn-cs"/>
              </a:rPr>
              <a:t>-Matala mieliala ja mistä kaikesta se johtuu, miten voisi parantaa (ruoka, lepo, liike)</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Aikaa harjoitukselle on hyvä varata noin 30 min</a:t>
            </a:r>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111686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Jatkokeskusteluna, miten omassa elämässä näkyy, että aika on rajallista ja voimavaroja ei ole loputtomiin ja miten tähän voi samaistua. </a:t>
            </a:r>
          </a:p>
          <a:p>
            <a:r>
              <a:rPr lang="fi-FI" sz="1200" kern="1200" dirty="0">
                <a:solidFill>
                  <a:schemeClr val="tx1"/>
                </a:solidFill>
                <a:effectLst/>
                <a:latin typeface="+mn-lt"/>
                <a:ea typeface="+mn-ea"/>
                <a:cs typeface="+mn-cs"/>
              </a:rPr>
              <a:t>Vaikka oma elämä ei ole juuri näin kuin tarinassa, mutta mikä omassa elämässä ovat ne asiat, jotka saa aikaan härdellin tai tilanteen, ettei omalle hyvinvoinnille ole aikaa tai voimavaroja? Miten sen voisi muuttaa?</a:t>
            </a:r>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69226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Tämä osion voi tehdä keskustellen tai harjoituksena niin, että jokainen miettii omia voimavarojaan ensin ja jaetaan sitten. Riippuu hieman ryhmästä, mikä on toimivampi. </a:t>
            </a:r>
          </a:p>
          <a:p>
            <a:r>
              <a:rPr lang="fi-FI" sz="1200" kern="1200" dirty="0">
                <a:solidFill>
                  <a:schemeClr val="tx1"/>
                </a:solidFill>
                <a:effectLst/>
                <a:latin typeface="+mn-lt"/>
                <a:ea typeface="+mn-ea"/>
                <a:cs typeface="+mn-cs"/>
              </a:rPr>
              <a:t>Kannattaa koota oivalluksia taas flapille, mutta jos tähän ei haluta käyttää paljon aikaa, niin keskustelu riittää</a:t>
            </a:r>
          </a:p>
          <a:p>
            <a:r>
              <a:rPr lang="fi-FI" sz="1200" kern="1200" dirty="0">
                <a:solidFill>
                  <a:schemeClr val="tx1"/>
                </a:solidFill>
                <a:effectLst/>
                <a:latin typeface="+mn-lt"/>
                <a:ea typeface="+mn-ea"/>
                <a:cs typeface="+mn-cs"/>
              </a:rPr>
              <a:t>Aikaa voi varata 10-20 min</a:t>
            </a:r>
            <a:endParaRPr lang="fi-FI" dirty="0"/>
          </a:p>
          <a:p>
            <a:endParaRPr lang="fi-FI" dirty="0">
              <a:sym typeface="Wingdings" pitchFamily="2" charset="2"/>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132140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Ajatusten ja tunteiden tunnistaminen on ensimmäinen askel muutoksessa kohti viisasta syömisen hallintaa. </a:t>
            </a:r>
          </a:p>
          <a:p>
            <a:r>
              <a:rPr lang="fi-FI" sz="1200" kern="1200" dirty="0">
                <a:solidFill>
                  <a:schemeClr val="tx1"/>
                </a:solidFill>
                <a:effectLst/>
                <a:latin typeface="+mn-lt"/>
                <a:ea typeface="+mn-ea"/>
                <a:cs typeface="+mn-cs"/>
              </a:rPr>
              <a:t>Tunteita ei kannata pelätä, se ei tietenkään tarkoita, että kaikki tunteet ”huudellaan” ilman säätelyä, mutta on tärkeä osata tuntea kaikkia perustunteita kuten surua, vihaa, pelko ja iloa. Jos jotain tunnetta panttaa tai välttelee vaikka syömisen avulla, se yleensä kostautuu. Tunne on fyysisesti tuntemus kehossa, joten tunteiden tunnistamista voi hyvin harjoitella ihan vaan havainnoimalla mitä kehossa tapahtuu, pysähtyen tunteen äärelle. Tai joskus se tarkoittaa, että pysähtyy mieliteon äärelle, ja huomaakin että tunnetila ohjaa. Jos tunteita ei ole tottunut tuntemaan tai säätelemään viisaasti, saattaa olla, että ratkaisuna on ollut pitkään tunteisiin syöminen. Kun tämän tunnistaa, voi aloittaa harjoittelemaan tunteiden tunnistamista ja muulla tavalla säätelyä tai huomata ettei aina tunteille tarvitse tehdä mitään, voidaan vain olla ja huomata että tunne muuttuu. Tunne kestää 90 s, ei sen kauempaa, toki ajattelun avulla voimme ylläpitää tai uusia tunnetta, mutta tunnekokemus on lopulta lyhyt ja se voi auttaa myös tunteiden kanssa olemisessa, tunteet muuttuvat aina, vaihtuvat ja menettävät voimaansa, kunnes taas palaavat jne. </a:t>
            </a:r>
          </a:p>
          <a:p>
            <a:r>
              <a:rPr lang="fi-FI" sz="1200" kern="1200" dirty="0">
                <a:solidFill>
                  <a:schemeClr val="tx1"/>
                </a:solidFill>
                <a:effectLst/>
                <a:latin typeface="+mn-lt"/>
                <a:ea typeface="+mn-ea"/>
                <a:cs typeface="+mn-cs"/>
              </a:rPr>
              <a:t>Ajatukset ovat vain ajatuksia, eivät totta. Voimme olla tekemättä kuten ajatukset sanoo, se ei edes ole vaikeaa. Teemme sitä jatkuvasti elämässämme: heräämme töihin, vaikka nukuttaisi, hoidamme töitä, vaikka väsyttäisi, hoidamme lapsiamme, lemmikkejämme tai kotiamme, vaikka aina ei huvita. Tärkeintä on ymmärtää, ettei ajatus ole totta ja voimme myös päättää minkä ajatuksen toteutamme. </a:t>
            </a:r>
          </a:p>
          <a:p>
            <a:r>
              <a:rPr lang="fi-FI" sz="1200" kern="1200" dirty="0">
                <a:solidFill>
                  <a:schemeClr val="tx1"/>
                </a:solidFill>
                <a:effectLst/>
                <a:latin typeface="+mn-lt"/>
                <a:ea typeface="+mn-ea"/>
                <a:cs typeface="+mn-cs"/>
              </a:rPr>
              <a:t>Tämä on ihan perusvaihe, toki sitten olisi hyvä opetella tunnesäätelyä, oppia enemmän tunnistamaan ajatteluansoja (uskomuksia, jotka eivät ole totta ollenkaan), sisäistä puhetta jne. Ryhmässä voi tulla puheeksi, ettei nämä yksikertaiset harjoitukset auta ja siihen voi sanoa, ettei varmasti auta yksinään, eikä taatusti, jos ei lähde harjoittelemaan. Mielentaidot ovat kuin mikä muukin taito, se vahvistuu, kun harjoittelee.</a:t>
            </a:r>
          </a:p>
          <a:p>
            <a:r>
              <a:rPr lang="fi-FI" sz="1200" kern="1200" dirty="0">
                <a:solidFill>
                  <a:schemeClr val="tx1"/>
                </a:solidFill>
                <a:effectLst/>
                <a:latin typeface="+mn-lt"/>
                <a:ea typeface="+mn-ea"/>
                <a:cs typeface="+mn-cs"/>
              </a:rPr>
              <a:t>Kuunnelkaa tai ohjaaja voi myös lukea harjoitukset. Harjoitukset vievät asiaa konkreettisesti tunteiden ja ajatusten äärelle. Harjoituksen jälkeen voitte jakaa ajatuksia ja kokemuksia harjoituksista. Ohjaaja voi kannustaa kokeilemaan muitakin Oivamieli.fi-sivuston harjoituksia.</a:t>
            </a:r>
          </a:p>
          <a:p>
            <a:r>
              <a:rPr lang="fi-FI" sz="1200" kern="1200" dirty="0">
                <a:solidFill>
                  <a:schemeClr val="tx1"/>
                </a:solidFill>
                <a:effectLst/>
                <a:latin typeface="+mn-lt"/>
                <a:ea typeface="+mn-ea"/>
                <a:cs typeface="+mn-cs"/>
              </a:rPr>
              <a:t>Bussikuski harjoitus auttaa suhtautumaan omiin ajatuksiin hieman etäämmältä, muistamaan ettei niitä voi poistaa, muttei niitä myöskään kannata aina totella. </a:t>
            </a:r>
          </a:p>
          <a:p>
            <a:r>
              <a:rPr lang="fi-FI" sz="1200" kern="1200" dirty="0">
                <a:solidFill>
                  <a:schemeClr val="tx1"/>
                </a:solidFill>
                <a:effectLst/>
                <a:latin typeface="+mn-lt"/>
                <a:ea typeface="+mn-ea"/>
                <a:cs typeface="+mn-cs"/>
              </a:rPr>
              <a:t>Pysähtymisharjoitus: tietoinen istuminen auttaa taas pysähtymään tunteiden äärelle ja tunnistamaan ajatteluaan ja sisäistä puhetta. On tärkeää osata tuntea ja toisaalta myös olla tunteiden kanssa, eikä heti pyri säätelemään tunteita esim. ruuan tai muun avulla. </a:t>
            </a:r>
          </a:p>
          <a:p>
            <a:r>
              <a:rPr lang="fi-FI" sz="1200" kern="1200" dirty="0">
                <a:solidFill>
                  <a:schemeClr val="tx1"/>
                </a:solidFill>
                <a:effectLst/>
                <a:latin typeface="+mn-lt"/>
                <a:ea typeface="+mn-ea"/>
                <a:cs typeface="+mn-cs"/>
              </a:rPr>
              <a:t>Tarkkailija – harjoitus on erittäin hyvä harjoitus omien tunteiden ja ajatusten havainnointiin ja huomaamaan, että emme ole yhtä ajatusten ja tunteiden kanssa. Tämä on myös vaativin harjoitus näistä ja suosittelen tekemään tätä, jos tämä on ohjaajalle tuttu ja selkeä.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Tähän osioon kannattaa varata vähintään 30 min ja tehdä yhdessä ainakin yksi harjoitus, mieluummin enemmän ja ohjata ihmisiä harjoittelemaan lisää. </a:t>
            </a:r>
          </a:p>
        </p:txBody>
      </p:sp>
      <p:sp>
        <p:nvSpPr>
          <p:cNvPr id="4" name="Dian numeron paikkamerkki 3"/>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149050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105155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ruspohja otsikkko ja teksti_graaf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8" name="Content Placeholder 7"/>
          <p:cNvSpPr>
            <a:spLocks noGrp="1"/>
          </p:cNvSpPr>
          <p:nvPr>
            <p:ph sz="quarter" idx="12"/>
          </p:nvPr>
        </p:nvSpPr>
        <p:spPr>
          <a:xfrm>
            <a:off x="1301294" y="1415262"/>
            <a:ext cx="9589411" cy="4411045"/>
          </a:xfrm>
        </p:spPr>
        <p:txBody>
          <a:bodyPr/>
          <a:lstStyle/>
          <a:p>
            <a:pPr lvl="0"/>
            <a:r>
              <a:rPr lang="fi-FI" noProof="0"/>
              <a:t>Muokkaa tekstin perustyylejä napsauttamalla</a:t>
            </a:r>
          </a:p>
        </p:txBody>
      </p:sp>
      <p:sp>
        <p:nvSpPr>
          <p:cNvPr id="2" name="Otsikko 1"/>
          <p:cNvSpPr>
            <a:spLocks noGrp="1"/>
          </p:cNvSpPr>
          <p:nvPr>
            <p:ph type="title"/>
          </p:nvPr>
        </p:nvSpPr>
        <p:spPr>
          <a:xfrm>
            <a:off x="1301294" y="552231"/>
            <a:ext cx="9589411" cy="863031"/>
          </a:xfrm>
        </p:spPr>
        <p:txBody>
          <a:bodyPr>
            <a:normAutofit/>
          </a:bodyPr>
          <a:lstStyle>
            <a:lvl1pPr algn="l">
              <a:defRPr sz="3196"/>
            </a:lvl1pPr>
          </a:lstStyle>
          <a:p>
            <a:r>
              <a:rPr lang="fi-FI"/>
              <a:t>Muokkaa ots. perustyyl. napsautt.</a:t>
            </a:r>
          </a:p>
        </p:txBody>
      </p:sp>
    </p:spTree>
    <p:extLst>
      <p:ext uri="{BB962C8B-B14F-4D97-AF65-F5344CB8AC3E}">
        <p14:creationId xmlns:p14="http://schemas.microsoft.com/office/powerpoint/2010/main" val="7694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oivamieli.fi/tarkkailija.php" TargetMode="External"/><Relationship Id="rId5" Type="http://schemas.openxmlformats.org/officeDocument/2006/relationships/hyperlink" Target="https://oivamieli.fi/tietoinen_istuminen.php" TargetMode="External"/><Relationship Id="rId4" Type="http://schemas.openxmlformats.org/officeDocument/2006/relationships/hyperlink" Target="https://oivamieli.fi/matkustajat_bussissa.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fi-FI" sz="1600" dirty="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5155660"/>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solidFill>
                  <a:schemeClr val="bg1"/>
                </a:solidFill>
                <a:latin typeface="Verdana" panose="020B0604030504040204" pitchFamily="34" charset="0"/>
                <a:ea typeface="Verdana" panose="020B0604030504040204" pitchFamily="34" charset="0"/>
              </a:rPr>
              <a:t>Tervetuloa 12 viikon tapaamiseen!</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676215-B9CF-4387-95CB-1C980DCDE77A}"/>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10</a:t>
            </a:fld>
            <a:endParaRPr lang="uk-UA"/>
          </a:p>
        </p:txBody>
      </p:sp>
      <p:sp>
        <p:nvSpPr>
          <p:cNvPr id="3" name="Alatunnisteen paikkamerkki 2">
            <a:extLst>
              <a:ext uri="{FF2B5EF4-FFF2-40B4-BE49-F238E27FC236}">
                <a16:creationId xmlns:a16="http://schemas.microsoft.com/office/drawing/2014/main" id="{A1E1FB1A-87CC-4B9F-9D7C-652B051AFB88}"/>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9E2CC5A0-D616-4986-925F-DC76EE1F3C75}"/>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pPr marL="380533" indent="-380533">
              <a:buFont typeface="Arial"/>
              <a:buChar char="•"/>
            </a:pPr>
            <a:endParaRPr lang="fi-FI">
              <a:solidFill>
                <a:srgbClr val="000000"/>
              </a:solidFill>
              <a:latin typeface="Verdana"/>
              <a:ea typeface="Verdana"/>
              <a:cs typeface="Verdana"/>
            </a:endParaRPr>
          </a:p>
          <a:p>
            <a:pPr marL="380533" indent="-380533">
              <a:buFontTx/>
              <a:buChar char="-"/>
            </a:pPr>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42DCC243-F147-2C53-1B3F-743AF6CCB7F6}"/>
              </a:ext>
            </a:extLst>
          </p:cNvPr>
          <p:cNvSpPr txBox="1">
            <a:spLocks/>
          </p:cNvSpPr>
          <p:nvPr/>
        </p:nvSpPr>
        <p:spPr>
          <a:xfrm>
            <a:off x="1349086" y="1958190"/>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pic>
        <p:nvPicPr>
          <p:cNvPr id="9" name="Bildobjekt 8">
            <a:extLst>
              <a:ext uri="{FF2B5EF4-FFF2-40B4-BE49-F238E27FC236}">
                <a16:creationId xmlns:a16="http://schemas.microsoft.com/office/drawing/2014/main" id="{650C6F46-1B25-52F4-C0B2-C764F9220962}"/>
              </a:ext>
            </a:extLst>
          </p:cNvPr>
          <p:cNvPicPr>
            <a:picLocks noChangeAspect="1"/>
          </p:cNvPicPr>
          <p:nvPr/>
        </p:nvPicPr>
        <p:blipFill>
          <a:blip r:embed="rId2"/>
          <a:stretch>
            <a:fillRect/>
          </a:stretch>
        </p:blipFill>
        <p:spPr>
          <a:xfrm>
            <a:off x="7079236" y="1844141"/>
            <a:ext cx="3442165" cy="3447110"/>
          </a:xfrm>
          <a:prstGeom prst="rect">
            <a:avLst/>
          </a:prstGeom>
        </p:spPr>
      </p:pic>
      <p:sp>
        <p:nvSpPr>
          <p:cNvPr id="12" name="Tekstiruutu 3">
            <a:extLst>
              <a:ext uri="{FF2B5EF4-FFF2-40B4-BE49-F238E27FC236}">
                <a16:creationId xmlns:a16="http://schemas.microsoft.com/office/drawing/2014/main" id="{2EAD978A-F293-6A31-1DC8-0687C2671C9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a:t>
            </a:r>
          </a:p>
        </p:txBody>
      </p:sp>
    </p:spTree>
    <p:extLst>
      <p:ext uri="{BB962C8B-B14F-4D97-AF65-F5344CB8AC3E}">
        <p14:creationId xmlns:p14="http://schemas.microsoft.com/office/powerpoint/2010/main" val="26583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91204-EA96-4688-8BED-929598C0E85F}"/>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143C2E0-CBFA-7343-E63B-B0DB5B557705}"/>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11</a:t>
            </a:fld>
            <a:endParaRPr lang="uk-UA"/>
          </a:p>
        </p:txBody>
      </p:sp>
      <p:sp>
        <p:nvSpPr>
          <p:cNvPr id="3" name="Alatunnisteen paikkamerkki 2">
            <a:extLst>
              <a:ext uri="{FF2B5EF4-FFF2-40B4-BE49-F238E27FC236}">
                <a16:creationId xmlns:a16="http://schemas.microsoft.com/office/drawing/2014/main" id="{4C30FF03-0FAF-97EE-6E73-46325735BCE7}"/>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2F7D1664-8659-810C-CAAB-6C8BCE008232}"/>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a:p>
            <a:pPr marL="380533" indent="-380533">
              <a:buFont typeface="Arial"/>
              <a:buChar char="•"/>
            </a:pPr>
            <a:endParaRPr lang="fi-FI" dirty="0">
              <a:solidFill>
                <a:srgbClr val="000000"/>
              </a:solidFill>
              <a:latin typeface="Verdana"/>
              <a:ea typeface="Verdana"/>
              <a:cs typeface="Verdana"/>
            </a:endParaRPr>
          </a:p>
          <a:p>
            <a:pPr marL="380533" indent="-380533">
              <a:buFontTx/>
              <a:buChar char="-"/>
            </a:pPr>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60DFA341-5FAB-0C9D-B024-33845A2C2549}"/>
              </a:ext>
            </a:extLst>
          </p:cNvPr>
          <p:cNvSpPr txBox="1">
            <a:spLocks/>
          </p:cNvSpPr>
          <p:nvPr/>
        </p:nvSpPr>
        <p:spPr>
          <a:xfrm>
            <a:off x="881019" y="2685778"/>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sp>
        <p:nvSpPr>
          <p:cNvPr id="12" name="Tekstiruutu 3">
            <a:extLst>
              <a:ext uri="{FF2B5EF4-FFF2-40B4-BE49-F238E27FC236}">
                <a16:creationId xmlns:a16="http://schemas.microsoft.com/office/drawing/2014/main" id="{2FBCC954-D54F-CBC4-D831-8F7F1444ACCC}"/>
              </a:ext>
            </a:extLst>
          </p:cNvPr>
          <p:cNvSpPr txBox="1"/>
          <p:nvPr/>
        </p:nvSpPr>
        <p:spPr>
          <a:xfrm>
            <a:off x="504518" y="284281"/>
            <a:ext cx="11163300" cy="2123658"/>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 liikunnanohjausta ja</a:t>
            </a:r>
          </a:p>
          <a:p>
            <a:pPr algn="ctr"/>
            <a:r>
              <a:rPr lang="fi-FI" sz="4400" dirty="0">
                <a:solidFill>
                  <a:schemeClr val="bg1"/>
                </a:solidFill>
                <a:latin typeface="Verdana" panose="020B0604030504040204" pitchFamily="34" charset="0"/>
              </a:rPr>
              <a:t>Verkkopuntaria yhdistäneille</a:t>
            </a:r>
          </a:p>
          <a:p>
            <a:pPr algn="ctr"/>
            <a:r>
              <a:rPr lang="fi-FI" sz="4400" dirty="0">
                <a:solidFill>
                  <a:schemeClr val="bg1"/>
                </a:solidFill>
                <a:latin typeface="Verdana" panose="020B0604030504040204" pitchFamily="34" charset="0"/>
              </a:rPr>
              <a:t>valmennuksille: </a:t>
            </a:r>
          </a:p>
        </p:txBody>
      </p:sp>
      <p:pic>
        <p:nvPicPr>
          <p:cNvPr id="6" name="Bildobjekt 5">
            <a:extLst>
              <a:ext uri="{FF2B5EF4-FFF2-40B4-BE49-F238E27FC236}">
                <a16:creationId xmlns:a16="http://schemas.microsoft.com/office/drawing/2014/main" id="{A21F8687-73D3-0E7C-C3E1-84C5164475AA}"/>
              </a:ext>
            </a:extLst>
          </p:cNvPr>
          <p:cNvPicPr>
            <a:picLocks noChangeAspect="1"/>
          </p:cNvPicPr>
          <p:nvPr/>
        </p:nvPicPr>
        <p:blipFill>
          <a:blip r:embed="rId2"/>
          <a:stretch>
            <a:fillRect/>
          </a:stretch>
        </p:blipFill>
        <p:spPr>
          <a:xfrm>
            <a:off x="7322217" y="3028335"/>
            <a:ext cx="3072795" cy="3077268"/>
          </a:xfrm>
          <a:prstGeom prst="rect">
            <a:avLst/>
          </a:prstGeom>
        </p:spPr>
      </p:pic>
    </p:spTree>
    <p:extLst>
      <p:ext uri="{BB962C8B-B14F-4D97-AF65-F5344CB8AC3E}">
        <p14:creationId xmlns:p14="http://schemas.microsoft.com/office/powerpoint/2010/main" val="327472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i 13">
            <a:extLst>
              <a:ext uri="{FF2B5EF4-FFF2-40B4-BE49-F238E27FC236}">
                <a16:creationId xmlns:a16="http://schemas.microsoft.com/office/drawing/2014/main" id="{A082B905-1072-4682-A1D4-C5A377A6F90C}"/>
              </a:ext>
            </a:extLst>
          </p:cNvPr>
          <p:cNvSpPr/>
          <p:nvPr/>
        </p:nvSpPr>
        <p:spPr>
          <a:xfrm>
            <a:off x="2639566" y="149086"/>
            <a:ext cx="6680752" cy="6390861"/>
          </a:xfrm>
          <a:prstGeom prst="ellipse">
            <a:avLst/>
          </a:prstGeom>
          <a:solidFill>
            <a:srgbClr val="007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5" name="Tekstiruutu 4">
            <a:extLst>
              <a:ext uri="{FF2B5EF4-FFF2-40B4-BE49-F238E27FC236}">
                <a16:creationId xmlns:a16="http://schemas.microsoft.com/office/drawing/2014/main" id="{63306BD8-0D8E-4F9F-B9F8-57FB27C09619}"/>
              </a:ext>
            </a:extLst>
          </p:cNvPr>
          <p:cNvSpPr txBox="1"/>
          <p:nvPr/>
        </p:nvSpPr>
        <p:spPr>
          <a:xfrm>
            <a:off x="2060510" y="1539950"/>
            <a:ext cx="7838864" cy="3539430"/>
          </a:xfrm>
          <a:prstGeom prst="rect">
            <a:avLst/>
          </a:prstGeom>
          <a:noFill/>
        </p:spPr>
        <p:txBody>
          <a:bodyPr wrap="square" rtlCol="0">
            <a:spAutoFit/>
          </a:bodyPr>
          <a:lstStyle/>
          <a:p>
            <a:pPr algn="ctr"/>
            <a:r>
              <a:rPr lang="fi-FI" sz="2800" dirty="0">
                <a:solidFill>
                  <a:schemeClr val="bg1"/>
                </a:solidFill>
                <a:latin typeface="Verdana" panose="020B0604030504040204" pitchFamily="34" charset="0"/>
                <a:ea typeface="Verdana" panose="020B0604030504040204" pitchFamily="34" charset="0"/>
              </a:rPr>
              <a:t>Anna minulle tyyneyttä </a:t>
            </a:r>
          </a:p>
          <a:p>
            <a:pPr algn="ctr"/>
            <a:r>
              <a:rPr lang="fi-FI" sz="2800" dirty="0">
                <a:solidFill>
                  <a:schemeClr val="bg1"/>
                </a:solidFill>
                <a:latin typeface="Verdana" panose="020B0604030504040204" pitchFamily="34" charset="0"/>
                <a:ea typeface="Verdana" panose="020B0604030504040204" pitchFamily="34" charset="0"/>
              </a:rPr>
              <a:t>hyväksyä asiat, </a:t>
            </a:r>
          </a:p>
          <a:p>
            <a:pPr algn="ctr"/>
            <a:r>
              <a:rPr lang="fi-FI" sz="2800" dirty="0">
                <a:solidFill>
                  <a:schemeClr val="bg1"/>
                </a:solidFill>
                <a:latin typeface="Verdana" panose="020B0604030504040204" pitchFamily="34" charset="0"/>
                <a:ea typeface="Verdana" panose="020B0604030504040204" pitchFamily="34" charset="0"/>
              </a:rPr>
              <a:t>joita en voi muuttaa.</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fi-FI" sz="2800" dirty="0">
                <a:solidFill>
                  <a:schemeClr val="bg1"/>
                </a:solidFill>
                <a:latin typeface="Verdana" panose="020B0604030504040204" pitchFamily="34" charset="0"/>
                <a:ea typeface="Verdana" panose="020B0604030504040204" pitchFamily="34" charset="0"/>
              </a:rPr>
              <a:t>Rohkeutta muuttaa ne, jotka voin.</a:t>
            </a:r>
          </a:p>
          <a:p>
            <a:pPr algn="ctr"/>
            <a:endParaRPr lang="fi-FI" sz="2800" dirty="0">
              <a:solidFill>
                <a:schemeClr val="bg1"/>
              </a:solidFill>
              <a:latin typeface="Verdana" panose="020B0604030504040204" pitchFamily="34" charset="0"/>
              <a:ea typeface="Verdana" panose="020B0604030504040204" pitchFamily="34" charset="0"/>
            </a:endParaRPr>
          </a:p>
          <a:p>
            <a:pPr algn="ctr"/>
            <a:r>
              <a:rPr lang="fi-FI" sz="2800" dirty="0">
                <a:solidFill>
                  <a:schemeClr val="bg1"/>
                </a:solidFill>
                <a:latin typeface="Verdana" panose="020B0604030504040204" pitchFamily="34" charset="0"/>
                <a:ea typeface="Verdana" panose="020B0604030504040204" pitchFamily="34" charset="0"/>
              </a:rPr>
              <a:t>Sekä viisautta erottaa </a:t>
            </a:r>
          </a:p>
          <a:p>
            <a:pPr algn="ctr"/>
            <a:r>
              <a:rPr lang="fi-FI" sz="2800" dirty="0">
                <a:solidFill>
                  <a:schemeClr val="bg1"/>
                </a:solidFill>
                <a:latin typeface="Verdana" panose="020B0604030504040204" pitchFamily="34" charset="0"/>
                <a:ea typeface="Verdana" panose="020B0604030504040204" pitchFamily="34" charset="0"/>
              </a:rPr>
              <a:t>nämä asiat toisistaan.</a:t>
            </a:r>
          </a:p>
        </p:txBody>
      </p:sp>
      <p:sp>
        <p:nvSpPr>
          <p:cNvPr id="6" name="Tekstiruutu 5">
            <a:extLst>
              <a:ext uri="{FF2B5EF4-FFF2-40B4-BE49-F238E27FC236}">
                <a16:creationId xmlns:a16="http://schemas.microsoft.com/office/drawing/2014/main" id="{B3897ACE-9500-4ACC-BF75-2E2B5FDDBD3E}"/>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Tänään ohjelmassa:</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4350" y="1757311"/>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i-FI" dirty="0"/>
              <a:t>Harjoitus: Onnistumistutka</a:t>
            </a:r>
            <a:r>
              <a:rPr lang="en-US" dirty="0"/>
              <a:t>​</a:t>
            </a:r>
          </a:p>
          <a:p>
            <a:r>
              <a:rPr lang="fi-FI" dirty="0"/>
              <a:t>Harjoitus: Elämä on yhtä härdelliä</a:t>
            </a:r>
          </a:p>
          <a:p>
            <a:r>
              <a:rPr lang="fi-FI" dirty="0"/>
              <a:t>Voimavarat ja aika muutokseen </a:t>
            </a:r>
          </a:p>
          <a:p>
            <a:pPr marL="0" indent="0" fontAlgn="base">
              <a:buNone/>
            </a:pPr>
            <a:endParaRPr lang="en-US" dirty="0"/>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ea typeface="Verdana" panose="020B0604030504040204" pitchFamily="34" charset="0"/>
              </a:rPr>
              <a:t>Harjoitus: Onnistumistutka</a:t>
            </a:r>
            <a:endParaRPr lang="en-US" sz="3600" dirty="0">
              <a:solidFill>
                <a:schemeClr val="bg1"/>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095471" y="1659603"/>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a:latin typeface="Verdana" panose="020B0604030504040204" pitchFamily="34" charset="0"/>
                <a:ea typeface="Verdana" panose="020B0604030504040204" pitchFamily="34" charset="0"/>
              </a:rPr>
              <a:t>Keskustele parisi kanssa, onnistumisista ja oivalluksistasi elämäntapamuutoksessa ja painonhallinnassa</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Mitkä asiat ovat tukeneet muutostasi?</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Minkä onnistumisen tai oivalluksen haluat jakaa myös muille?</a:t>
            </a:r>
          </a:p>
          <a:p>
            <a:endParaRPr lang="fi-FI" dirty="0"/>
          </a:p>
          <a:p>
            <a:endParaRPr lang="fi-FI" dirty="0"/>
          </a:p>
          <a:p>
            <a:endParaRPr lang="fi-FI" dirty="0"/>
          </a:p>
          <a:p>
            <a:endParaRPr lang="en-FI" dirty="0"/>
          </a:p>
        </p:txBody>
      </p:sp>
      <p:sp>
        <p:nvSpPr>
          <p:cNvPr id="9" name="Tekstiruutu 8">
            <a:extLst>
              <a:ext uri="{FF2B5EF4-FFF2-40B4-BE49-F238E27FC236}">
                <a16:creationId xmlns:a16="http://schemas.microsoft.com/office/drawing/2014/main" id="{90077DB0-9382-434D-A26B-16DEB0D932FD}"/>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Harjoitus: </a:t>
            </a:r>
          </a:p>
          <a:p>
            <a:pPr algn="ctr"/>
            <a:r>
              <a:rPr lang="fi-FI" sz="4400" dirty="0">
                <a:solidFill>
                  <a:schemeClr val="bg1"/>
                </a:solidFill>
                <a:latin typeface="Verdana" panose="020B0604030504040204" pitchFamily="34" charset="0"/>
              </a:rPr>
              <a:t>Elämä on yhtä härdelliä</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Kuuntele tai lue tarina</a:t>
            </a:r>
          </a:p>
          <a:p>
            <a:r>
              <a:rPr lang="fi-FI" dirty="0"/>
              <a:t>Mieti parisi tai pienryhmän kanssa, miten tätä tilannetta voisi lähteä purkamaan? Tunnistatteko tunteita tai toimintamalleja, jotka altistavat käyttäytymiselle, joka ei tue hyvinvointia?</a:t>
            </a:r>
          </a:p>
          <a:p>
            <a:r>
              <a:rPr lang="fi-FI" dirty="0"/>
              <a:t>Mitä asioita olisi hyvä ensin tehdä? Mikä voisi motivoida muutokseen?</a:t>
            </a:r>
          </a:p>
          <a:p>
            <a:r>
              <a:rPr lang="fi-FI" dirty="0"/>
              <a:t>Kootaan lopuksi yhteen fläppitaululle</a:t>
            </a:r>
          </a:p>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265" y="2059427"/>
            <a:ext cx="4109721" cy="2739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iruutu 8">
            <a:extLst>
              <a:ext uri="{FF2B5EF4-FFF2-40B4-BE49-F238E27FC236}">
                <a16:creationId xmlns:a16="http://schemas.microsoft.com/office/drawing/2014/main" id="{A85FC029-DD88-4E16-8479-1144114A7467}"/>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Elämä on yhtä härdelliä</a:t>
            </a:r>
          </a:p>
        </p:txBody>
      </p:sp>
      <p:sp>
        <p:nvSpPr>
          <p:cNvPr id="7" name="Tekstiruutu 6">
            <a:extLst>
              <a:ext uri="{FF2B5EF4-FFF2-40B4-BE49-F238E27FC236}">
                <a16:creationId xmlns:a16="http://schemas.microsoft.com/office/drawing/2014/main" id="{312A9F4C-2F05-442C-BD28-BBA6116021B2}"/>
              </a:ext>
            </a:extLst>
          </p:cNvPr>
          <p:cNvSpPr txBox="1"/>
          <p:nvPr/>
        </p:nvSpPr>
        <p:spPr>
          <a:xfrm>
            <a:off x="283027" y="1059415"/>
            <a:ext cx="11625943" cy="4401205"/>
          </a:xfrm>
          <a:prstGeom prst="rect">
            <a:avLst/>
          </a:prstGeom>
          <a:noFill/>
        </p:spPr>
        <p:txBody>
          <a:bodyPr wrap="square" rtlCol="0">
            <a:spAutoFit/>
          </a:bodyPr>
          <a:lstStyle/>
          <a:p>
            <a:pPr marL="285750" indent="-285750">
              <a:buFont typeface="Arial" panose="020B0604020202020204" pitchFamily="34" charset="0"/>
              <a:buChar char="•"/>
            </a:pPr>
            <a:r>
              <a:rPr lang="fi-FI" sz="1400" dirty="0">
                <a:latin typeface="Verdana" panose="020B0604030504040204" pitchFamily="34" charset="0"/>
                <a:ea typeface="Verdana" panose="020B0604030504040204" pitchFamily="34" charset="0"/>
              </a:rPr>
              <a:t>Olen kamppaillut painoni kanssa vuosia. Paino on noussut viimeisen 10 vuoden aikana liki 20 kiloa. Minua harmittaa, kun en tunne kroppaani omakseni, eikä mikään vaate mahdu päälle. Kohonnut verenpaine ja paastosokeri huolettavat. Lääkäri sanoi, että pitäisi laihduttaa ja lisätä liikuntaa. Mutta kun polvet ei kestä, jos yritän vähänkin kovempaa liikkua. Tiedän, jos paino ei putoa, pitää ottaa diabetes- ja verenpainelääkitys käyttöön, mikä ei tunnu hyvältä. </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400" dirty="0">
                <a:latin typeface="Verdana" panose="020B0604030504040204" pitchFamily="34" charset="0"/>
                <a:ea typeface="Verdana" panose="020B0604030504040204" pitchFamily="34" charset="0"/>
              </a:rPr>
              <a:t>Olen yrittänyt laihduttaa useasti. Viimeksi kokeilin vähähiilihydraattista ruokavaliota. Vaikka painon saisi putoamaan, se nousee aina laihdutuksen jälkeen. En oikein jaksa enää yrittää.</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400" dirty="0">
                <a:latin typeface="Verdana" panose="020B0604030504040204" pitchFamily="34" charset="0"/>
                <a:ea typeface="Verdana" panose="020B0604030504040204" pitchFamily="34" charset="0"/>
              </a:rPr>
              <a:t>Töissä muutokset ja kiire on jatkuvaa. Minulla on paljon keskeneräisiä töitä, joissa aikataulut paukkuvat. En ehdi kunnolla syödä päivän aikana. En voi jättää töitä hoitamatta. Monesti illalla saatan kaivaa työt laukustani esille tai sitten laukku on oven pielessä muistuttamassa tekemättömistä töistä. Työasiat tulevat uniin ja pyörivät jo aamuyöstä mielessä herätessäni kesken unien. Mielialani on ollut välillä matalalla, eikä huono nukkuminen tilannetta helpota. </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400" dirty="0">
                <a:latin typeface="Verdana" panose="020B0604030504040204" pitchFamily="34" charset="0"/>
                <a:ea typeface="Verdana" panose="020B0604030504040204" pitchFamily="34" charset="0"/>
              </a:rPr>
              <a:t>Tuntuu, että juoksen arjen oravanpyörässä kellon kanssa kilpaa. Puolisonkaan kanssa ei ole yhteistä aikaa. Sitä paitsi, milloin ehtisin harrastamaan liikuntaa tai tapaamaan ystäviäni? Uimassa kävin ennen mielelläni, mutta ylipainon vuoksi en enää kehtaa.</a:t>
            </a:r>
          </a:p>
          <a:p>
            <a:endParaRPr lang="fi-FI"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fi-FI" sz="1400" dirty="0">
                <a:latin typeface="Verdana" panose="020B0604030504040204" pitchFamily="34" charset="0"/>
                <a:ea typeface="Verdana" panose="020B0604030504040204" pitchFamily="34" charset="0"/>
              </a:rPr>
              <a:t>Usein käy niin, että työpäivän jälkeen kotiin tullessa minulla on kova nälkä ja mätän ruokaa naamariin silmittömästi. Tiedän, että ei pitäisi, mutta tämä helpottaa nälkää ja muutenkin oloa. Syömisen jälkeen olen vihainen itselleni, kun tiedän painon nousevan enkä saa pidettyä syömistä aisoissa. </a:t>
            </a:r>
          </a:p>
        </p:txBody>
      </p:sp>
      <p:sp>
        <p:nvSpPr>
          <p:cNvPr id="8" name="Tekstiruutu 7">
            <a:extLst>
              <a:ext uri="{FF2B5EF4-FFF2-40B4-BE49-F238E27FC236}">
                <a16:creationId xmlns:a16="http://schemas.microsoft.com/office/drawing/2014/main" id="{9886E58E-88EC-4CF3-BE61-69676AD04974}"/>
              </a:ext>
            </a:extLst>
          </p:cNvPr>
          <p:cNvSpPr txBox="1"/>
          <p:nvPr/>
        </p:nvSpPr>
        <p:spPr>
          <a:xfrm>
            <a:off x="2363754" y="5606053"/>
            <a:ext cx="7464490" cy="523220"/>
          </a:xfrm>
          <a:prstGeom prst="rect">
            <a:avLst/>
          </a:prstGeom>
          <a:noFill/>
        </p:spPr>
        <p:txBody>
          <a:bodyPr wrap="square" rtlCol="0">
            <a:spAutoFit/>
          </a:bodyPr>
          <a:lstStyle/>
          <a:p>
            <a:pPr algn="ctr"/>
            <a:r>
              <a:rPr lang="fi-FI" sz="1400" dirty="0">
                <a:latin typeface="Verdana" panose="020B0604030504040204" pitchFamily="34" charset="0"/>
                <a:ea typeface="Verdana" panose="020B0604030504040204" pitchFamily="34" charset="0"/>
              </a:rPr>
              <a:t>Lähde: Painonhallintatalo, ammattilaisosio: </a:t>
            </a:r>
          </a:p>
          <a:p>
            <a:pPr algn="ctr"/>
            <a:r>
              <a:rPr lang="fi-FI" sz="1400" dirty="0">
                <a:latin typeface="Verdana" panose="020B0604030504040204" pitchFamily="34" charset="0"/>
                <a:ea typeface="Verdana" panose="020B0604030504040204" pitchFamily="34" charset="0"/>
              </a:rPr>
              <a:t>Teeriniemi, Jokelainen</a:t>
            </a:r>
          </a:p>
        </p:txBody>
      </p:sp>
      <p:sp>
        <p:nvSpPr>
          <p:cNvPr id="9" name="Tekstiruutu 8">
            <a:extLst>
              <a:ext uri="{FF2B5EF4-FFF2-40B4-BE49-F238E27FC236}">
                <a16:creationId xmlns:a16="http://schemas.microsoft.com/office/drawing/2014/main" id="{9E2CB822-518F-4C91-8EB4-A732CA8B7EFA}"/>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AC3320DA-8611-4692-861C-E95ED916D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67" y="314685"/>
            <a:ext cx="9936066" cy="5589037"/>
          </a:xfrm>
          <a:prstGeom prst="rect">
            <a:avLst/>
          </a:prstGeom>
        </p:spPr>
      </p:pic>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9" name="Ellipsi 8">
            <a:extLst>
              <a:ext uri="{FF2B5EF4-FFF2-40B4-BE49-F238E27FC236}">
                <a16:creationId xmlns:a16="http://schemas.microsoft.com/office/drawing/2014/main" id="{1026BAD1-8C2B-4FBF-9B44-7CE1CB78F802}"/>
              </a:ext>
            </a:extLst>
          </p:cNvPr>
          <p:cNvSpPr/>
          <p:nvPr/>
        </p:nvSpPr>
        <p:spPr>
          <a:xfrm>
            <a:off x="8360229" y="139512"/>
            <a:ext cx="3138888" cy="2969691"/>
          </a:xfrm>
          <a:prstGeom prst="ellipse">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C32F707E-1AD2-4AFD-9CF2-3533901C0659}"/>
              </a:ext>
            </a:extLst>
          </p:cNvPr>
          <p:cNvSpPr txBox="1"/>
          <p:nvPr/>
        </p:nvSpPr>
        <p:spPr>
          <a:xfrm>
            <a:off x="8674706" y="390172"/>
            <a:ext cx="2509934" cy="2308324"/>
          </a:xfrm>
          <a:prstGeom prst="rect">
            <a:avLst/>
          </a:prstGeom>
          <a:noFill/>
        </p:spPr>
        <p:txBody>
          <a:bodyPr wrap="square" rtlCol="0">
            <a:spAutoFit/>
          </a:bodyPr>
          <a:lstStyle/>
          <a:p>
            <a:pPr algn="ctr"/>
            <a:r>
              <a:rPr lang="fi-FI" sz="2400" dirty="0">
                <a:solidFill>
                  <a:schemeClr val="bg1"/>
                </a:solidFill>
                <a:latin typeface="Verdana" panose="020B0604030504040204" pitchFamily="34" charset="0"/>
                <a:ea typeface="Verdana" panose="020B0604030504040204" pitchFamily="34" charset="0"/>
              </a:rPr>
              <a:t>Onko elämässäsi voimavaroja </a:t>
            </a:r>
          </a:p>
          <a:p>
            <a:pPr algn="ctr"/>
            <a:r>
              <a:rPr lang="fi-FI" sz="2400" dirty="0">
                <a:solidFill>
                  <a:schemeClr val="bg1"/>
                </a:solidFill>
                <a:latin typeface="Verdana" panose="020B0604030504040204" pitchFamily="34" charset="0"/>
                <a:ea typeface="Verdana" panose="020B0604030504040204" pitchFamily="34" charset="0"/>
              </a:rPr>
              <a:t>ja aikaa omalle hyvinvoinnille?</a:t>
            </a:r>
          </a:p>
        </p:txBody>
      </p:sp>
      <p:sp>
        <p:nvSpPr>
          <p:cNvPr id="7" name="Tekstiruutu 6">
            <a:extLst>
              <a:ext uri="{FF2B5EF4-FFF2-40B4-BE49-F238E27FC236}">
                <a16:creationId xmlns:a16="http://schemas.microsoft.com/office/drawing/2014/main" id="{0AABE149-D6AA-4511-BFFD-88F39EFCE0F2}"/>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584775"/>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rPr>
              <a:t>Voimavarat ja aika muutokseen</a:t>
            </a:r>
          </a:p>
        </p:txBody>
      </p:sp>
      <p:sp>
        <p:nvSpPr>
          <p:cNvPr id="5" name="Tekstiruutu 4">
            <a:extLst>
              <a:ext uri="{FF2B5EF4-FFF2-40B4-BE49-F238E27FC236}">
                <a16:creationId xmlns:a16="http://schemas.microsoft.com/office/drawing/2014/main" id="{8D01743E-E9CA-49F6-8970-EED1DAB4AF35}"/>
              </a:ext>
            </a:extLst>
          </p:cNvPr>
          <p:cNvSpPr txBox="1"/>
          <p:nvPr/>
        </p:nvSpPr>
        <p:spPr>
          <a:xfrm>
            <a:off x="512234" y="1307018"/>
            <a:ext cx="11163299" cy="4093428"/>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Onko arjessa hyvä tasapaino oman ajan ja voimavarojen suhteen?</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Onko tarvetta muuttaa jotakin?</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Mitä voisit tehdä, jotta omalle hyvinvoinnille ja itselle tärkeille asioille olisi enemmän aikaa ja voimavaroja?</a:t>
            </a:r>
          </a:p>
          <a:p>
            <a:r>
              <a:rPr lang="fi-FI" sz="2000" dirty="0">
                <a:latin typeface="Verdana" panose="020B0604030504040204" pitchFamily="34" charset="0"/>
                <a:ea typeface="Verdana" panose="020B0604030504040204" pitchFamily="34" charset="0"/>
              </a:rPr>
              <a:t> </a:t>
            </a: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Voimavaroihin vaikuttaa monet tekijät, joihin emme voi vaikuttaa, kuten perimä, eletty elämä ja henkilökohtaiset ominaisuudet. Kuitenkin aina on tekijöitä, joihin voimme vaikuttaa </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Yleisesti voimavaroja lisää: läheisten tuki, avun pyytäminen vaikeassa tilanteessa, pienien konkreettisten asioiden tekeminen, kyky nähdä asioiden monet puolet. </a:t>
            </a:r>
          </a:p>
        </p:txBody>
      </p:sp>
      <p:sp>
        <p:nvSpPr>
          <p:cNvPr id="6" name="Tekstiruutu 5">
            <a:extLst>
              <a:ext uri="{FF2B5EF4-FFF2-40B4-BE49-F238E27FC236}">
                <a16:creationId xmlns:a16="http://schemas.microsoft.com/office/drawing/2014/main" id="{66327FD6-D4C8-47F9-9E27-CD26BE022818}"/>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rPr>
              <a:t>Mieliteko ruokaan – </a:t>
            </a:r>
          </a:p>
          <a:p>
            <a:pPr algn="ctr"/>
            <a:r>
              <a:rPr lang="fi-FI" sz="3200" dirty="0">
                <a:solidFill>
                  <a:schemeClr val="bg1"/>
                </a:solidFill>
                <a:latin typeface="Verdana" panose="020B0604030504040204" pitchFamily="34" charset="0"/>
              </a:rPr>
              <a:t>oletko tunteiden tai ajatusten vietävänä?</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752086"/>
            <a:ext cx="8676303" cy="3986601"/>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latin typeface="Verdana" panose="020B0604030504040204" pitchFamily="34" charset="0"/>
                <a:ea typeface="Verdana" panose="020B0604030504040204" pitchFamily="34" charset="0"/>
              </a:rPr>
              <a:t>Tunnista tunteesi ja ajatuksesi</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Tunteista selviää tuntemalla </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Ajatukset ovat vain ajatuksia, eivät aina tosiasioista</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Tunnistatko tunteesi ja osaatko ottaa välimatkaa ajatuksiisi?</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Harjoitellaan yhdessä: </a:t>
            </a:r>
          </a:p>
          <a:p>
            <a:pPr marL="0" indent="0">
              <a:buNone/>
            </a:pPr>
            <a:r>
              <a:rPr lang="en-US" sz="2000" dirty="0">
                <a:latin typeface="Verdana" panose="020B0604030504040204" pitchFamily="34" charset="0"/>
                <a:ea typeface="Verdana" panose="020B0604030504040204" pitchFamily="34" charset="0"/>
                <a:hlinkClick r:id="rId4"/>
              </a:rPr>
              <a:t>https://oivamieli.fi/matkustajat_bussissa.php</a:t>
            </a:r>
            <a:endParaRPr lang="en-US" sz="2000" dirty="0">
              <a:latin typeface="Verdana" panose="020B0604030504040204" pitchFamily="34" charset="0"/>
              <a:ea typeface="Verdana" panose="020B0604030504040204" pitchFamily="34" charset="0"/>
            </a:endParaRPr>
          </a:p>
          <a:p>
            <a:pPr marL="0" indent="0">
              <a:buNone/>
            </a:pPr>
            <a:r>
              <a:rPr lang="en-US" sz="2000" dirty="0">
                <a:latin typeface="Verdana" panose="020B0604030504040204" pitchFamily="34" charset="0"/>
                <a:ea typeface="Verdana" panose="020B0604030504040204" pitchFamily="34" charset="0"/>
                <a:hlinkClick r:id="rId5"/>
              </a:rPr>
              <a:t>https://oivamieli.fi/tietoinen_istuminen.php</a:t>
            </a:r>
            <a:endParaRPr lang="en-US" sz="2000" dirty="0">
              <a:latin typeface="Verdana" panose="020B0604030504040204" pitchFamily="34" charset="0"/>
              <a:ea typeface="Verdana" panose="020B0604030504040204" pitchFamily="34" charset="0"/>
            </a:endParaRPr>
          </a:p>
          <a:p>
            <a:pPr marL="0" indent="0">
              <a:buNone/>
            </a:pPr>
            <a:r>
              <a:rPr lang="en-US" sz="2000" dirty="0">
                <a:latin typeface="Verdana" panose="020B0604030504040204" pitchFamily="34" charset="0"/>
                <a:ea typeface="Verdana" panose="020B0604030504040204" pitchFamily="34" charset="0"/>
                <a:hlinkClick r:id="rId6"/>
              </a:rPr>
              <a:t>https://oivamieli.fi/tarkkailija.php</a:t>
            </a:r>
            <a:endParaRPr lang="en-US" sz="2000" dirty="0">
              <a:latin typeface="Verdana" panose="020B0604030504040204" pitchFamily="34" charset="0"/>
              <a:ea typeface="Verdana" panose="020B0604030504040204" pitchFamily="34" charset="0"/>
            </a:endParaRPr>
          </a:p>
          <a:p>
            <a:endParaRPr lang="fi-FI" sz="2000" dirty="0">
              <a:latin typeface="Verdana" panose="020B0604030504040204" pitchFamily="34" charset="0"/>
              <a:ea typeface="Verdana" panose="020B0604030504040204" pitchFamily="34" charset="0"/>
            </a:endParaRPr>
          </a:p>
          <a:p>
            <a:endParaRPr lang="en-US" dirty="0"/>
          </a:p>
        </p:txBody>
      </p:sp>
      <p:sp>
        <p:nvSpPr>
          <p:cNvPr id="6" name="Tekstiruutu 5">
            <a:extLst>
              <a:ext uri="{FF2B5EF4-FFF2-40B4-BE49-F238E27FC236}">
                <a16:creationId xmlns:a16="http://schemas.microsoft.com/office/drawing/2014/main" id="{D784EC9A-730A-4B45-BA60-86DA43ADBDB8}"/>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Mitä jatkossa?</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10411797" cy="1323439"/>
          </a:xfrm>
          <a:prstGeom prst="rect">
            <a:avLst/>
          </a:prstGeom>
          <a:noFill/>
        </p:spPr>
        <p:txBody>
          <a:bodyPr wrap="square" rtlCol="0">
            <a:spAutoFit/>
          </a:bodyPr>
          <a:lstStyle/>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12 kk tapaaminen __/__ 20__</a:t>
            </a:r>
          </a:p>
          <a:p>
            <a:endParaRPr lang="fi-FI" sz="2000" dirty="0">
              <a:latin typeface="Verdana" panose="020B0604030504040204" pitchFamily="34" charset="0"/>
              <a:ea typeface="Verdana" panose="020B0604030504040204" pitchFamily="34" charset="0"/>
            </a:endParaRPr>
          </a:p>
          <a:p>
            <a:endParaRPr lang="fi-FI" sz="2000" dirty="0">
              <a:latin typeface="Verdana" panose="020B0604030504040204" pitchFamily="34" charset="0"/>
              <a:ea typeface="Verdana" panose="020B0604030504040204" pitchFamily="34" charset="0"/>
            </a:endParaRPr>
          </a:p>
        </p:txBody>
      </p:sp>
      <p:sp>
        <p:nvSpPr>
          <p:cNvPr id="6" name="Tekstiruutu 5">
            <a:extLst>
              <a:ext uri="{FF2B5EF4-FFF2-40B4-BE49-F238E27FC236}">
                <a16:creationId xmlns:a16="http://schemas.microsoft.com/office/drawing/2014/main" id="{929ACA15-7769-4421-8885-32D34EAF038F}"/>
              </a:ext>
            </a:extLst>
          </p:cNvPr>
          <p:cNvSpPr txBox="1"/>
          <p:nvPr/>
        </p:nvSpPr>
        <p:spPr>
          <a:xfrm>
            <a:off x="7759312" y="6129273"/>
            <a:ext cx="2468421"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1756</Words>
  <Application>Microsoft Office PowerPoint</Application>
  <PresentationFormat>Bredbild</PresentationFormat>
  <Paragraphs>160</Paragraphs>
  <Slides>12</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Arial</vt:lpstr>
      <vt:lpstr>Calibri</vt:lpstr>
      <vt:lpstr>Calibri Light</vt:lpstr>
      <vt:lpstr>Verdana</vt:lpstr>
      <vt:lpstr>Wingdings</vt:lpstr>
      <vt:lpstr>Office-teema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34</cp:revision>
  <dcterms:created xsi:type="dcterms:W3CDTF">2020-04-23T05:12:49Z</dcterms:created>
  <dcterms:modified xsi:type="dcterms:W3CDTF">2024-03-07T08:44:14Z</dcterms:modified>
</cp:coreProperties>
</file>