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9" r:id="rId4"/>
    <p:sldId id="273" r:id="rId5"/>
    <p:sldId id="274" r:id="rId6"/>
    <p:sldId id="268" r:id="rId7"/>
    <p:sldId id="457" r:id="rId8"/>
    <p:sldId id="458" r:id="rId9"/>
    <p:sldId id="272" r:id="rId10"/>
    <p:sldId id="275" r:id="rId1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7A"/>
    <a:srgbClr val="7FD5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45" autoAdjust="0"/>
  </p:normalViewPr>
  <p:slideViewPr>
    <p:cSldViewPr snapToGrid="0">
      <p:cViewPr varScale="1">
        <p:scale>
          <a:sx n="78" d="100"/>
          <a:sy n="78" d="100"/>
        </p:scale>
        <p:origin x="878" y="4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dirty="0"/>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BA8871-31C4-4F2A-9ABF-BB723D0923BA}" type="datetimeFigureOut">
              <a:rPr lang="fi-FI" smtClean="0"/>
              <a:t>7.3.2024</a:t>
            </a:fld>
            <a:endParaRPr lang="fi-FI" dirty="0"/>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dirty="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dirty="0"/>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91307D-81D9-4C7B-B973-6E6C2C315379}" type="slidenum">
              <a:rPr lang="fi-FI" smtClean="0"/>
              <a:t>‹#›</a:t>
            </a:fld>
            <a:endParaRPr lang="fi-FI" dirty="0"/>
          </a:p>
        </p:txBody>
      </p:sp>
    </p:spTree>
    <p:extLst>
      <p:ext uri="{BB962C8B-B14F-4D97-AF65-F5344CB8AC3E}">
        <p14:creationId xmlns:p14="http://schemas.microsoft.com/office/powerpoint/2010/main" val="1370685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effectLst/>
                <a:latin typeface="+mn-lt"/>
                <a:ea typeface="+mn-ea"/>
                <a:cs typeface="+mn-cs"/>
              </a:rPr>
              <a:t>Tervetuloa, ohjaajan/ohjaajien esittäytyminen</a:t>
            </a:r>
          </a:p>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1</a:t>
            </a:fld>
            <a:endParaRPr lang="fi-FI" dirty="0"/>
          </a:p>
        </p:txBody>
      </p:sp>
    </p:spTree>
    <p:extLst>
      <p:ext uri="{BB962C8B-B14F-4D97-AF65-F5344CB8AC3E}">
        <p14:creationId xmlns:p14="http://schemas.microsoft.com/office/powerpoint/2010/main" val="3210396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Kerrotaan tapaamisen sisältö </a:t>
            </a: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2</a:t>
            </a:fld>
            <a:endParaRPr lang="fi-FI" dirty="0"/>
          </a:p>
        </p:txBody>
      </p:sp>
    </p:spTree>
    <p:extLst>
      <p:ext uri="{BB962C8B-B14F-4D97-AF65-F5344CB8AC3E}">
        <p14:creationId xmlns:p14="http://schemas.microsoft.com/office/powerpoint/2010/main" val="2287252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Pystyvyyden kannalta on merkittävää, että tuodaan esille asioita joissa on onnistuttu. Yleensä ihmiset tuovat esille epäonnistumisia tai onnistumisten yhteydessäkin tuovat esille epäonnistumisia. Esimerkiksi: Olen lisännyt liikuntaa, mutta edelleen syön paljon herkkuja. Ohjaajan kannattaa painottaa näissä, että onnistumiset erikseen ja seuraavat muutokset eri lauseessa. Olen lisännyt liikuntaa ja syön edelleen herkkuja – lauseessa on jo erilainen viesti. Ei tarkoita että pitää olla vain positiivinen vaan enemmän tuoda esille sitä, että onnistumiset auttavat eteenpäin ja innostavat muutoksessa. Epäonnistumisia ja esteitä ihminen kerää matkaansa yleensä automaattisesti. </a:t>
            </a:r>
          </a:p>
          <a:p>
            <a:endParaRPr lang="fi-FI" dirty="0"/>
          </a:p>
          <a:p>
            <a:r>
              <a:rPr lang="fi-FI" dirty="0"/>
              <a:t>Jos jollakin on tunne, ettei ole onnistunut missään, kannattaa esittää jatko kysymyksiä: onko yksittäinen kerta jolloin on onnistunut? Esim. edes kerran käynyt liikkumassa tai jonkun kerran pystynyt muuttamaan syömistä tai mennyt ajoissa nukkumaan. On myös hyvä miettiä, onko suunnitelma ollut alun perinkään realistinen ja onko epäonnistuminen sitä, että tavoite oli alkujaan liian iso. </a:t>
            </a:r>
          </a:p>
          <a:p>
            <a:endParaRPr lang="fi-FI" dirty="0"/>
          </a:p>
          <a:p>
            <a:r>
              <a:rPr lang="fi-FI" dirty="0"/>
              <a:t>Tähän kannattaa varata 10-20 min, riippuen ryhmän koosta ja puheliaisuudesta</a:t>
            </a:r>
          </a:p>
          <a:p>
            <a:endParaRPr lang="fi-FI" dirty="0"/>
          </a:p>
        </p:txBody>
      </p:sp>
      <p:sp>
        <p:nvSpPr>
          <p:cNvPr id="4" name="Dian numeron paikkamerkki 3"/>
          <p:cNvSpPr>
            <a:spLocks noGrp="1"/>
          </p:cNvSpPr>
          <p:nvPr>
            <p:ph type="sldNum" sz="quarter" idx="5"/>
          </p:nvPr>
        </p:nvSpPr>
        <p:spPr/>
        <p:txBody>
          <a:bodyPr/>
          <a:lstStyle/>
          <a:p>
            <a:fld id="{D591307D-81D9-4C7B-B973-6E6C2C315379}" type="slidenum">
              <a:rPr lang="fi-FI" smtClean="0"/>
              <a:t>3</a:t>
            </a:fld>
            <a:endParaRPr lang="fi-FI" dirty="0"/>
          </a:p>
        </p:txBody>
      </p:sp>
    </p:spTree>
    <p:extLst>
      <p:ext uri="{BB962C8B-B14F-4D97-AF65-F5344CB8AC3E}">
        <p14:creationId xmlns:p14="http://schemas.microsoft.com/office/powerpoint/2010/main" val="33628786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Mitä muutoksia olet kokeillut ja miten ne ovat toimineet arjessa?</a:t>
            </a:r>
          </a:p>
          <a:p>
            <a:r>
              <a:rPr lang="fi-FI" sz="1200" kern="1200" dirty="0">
                <a:solidFill>
                  <a:schemeClr val="tx1"/>
                </a:solidFill>
                <a:effectLst/>
                <a:latin typeface="+mn-lt"/>
                <a:ea typeface="+mn-ea"/>
                <a:cs typeface="+mn-cs"/>
              </a:rPr>
              <a:t>Mitkä tekijät ovat tukeneet painonhallintaasi?</a:t>
            </a:r>
          </a:p>
          <a:p>
            <a:r>
              <a:rPr lang="fi-FI" sz="1200" kern="1200" dirty="0">
                <a:solidFill>
                  <a:schemeClr val="tx1"/>
                </a:solidFill>
                <a:effectLst/>
                <a:latin typeface="+mn-lt"/>
                <a:ea typeface="+mn-ea"/>
                <a:cs typeface="+mn-cs"/>
              </a:rPr>
              <a:t>Mitkä asiat ovat jääneet arkeen?</a:t>
            </a:r>
          </a:p>
          <a:p>
            <a:r>
              <a:rPr lang="fi-FI" sz="1200" kern="1200" dirty="0">
                <a:solidFill>
                  <a:schemeClr val="tx1"/>
                </a:solidFill>
                <a:effectLst/>
                <a:latin typeface="+mn-lt"/>
                <a:ea typeface="+mn-ea"/>
                <a:cs typeface="+mn-cs"/>
              </a:rPr>
              <a:t> </a:t>
            </a:r>
          </a:p>
          <a:p>
            <a:r>
              <a:rPr lang="fi-FI" sz="1200" kern="1200" dirty="0">
                <a:solidFill>
                  <a:schemeClr val="tx1"/>
                </a:solidFill>
                <a:effectLst/>
                <a:latin typeface="+mn-lt"/>
                <a:ea typeface="+mn-ea"/>
                <a:cs typeface="+mn-cs"/>
              </a:rPr>
              <a:t>Kootaan toimivat keinot yhteen!</a:t>
            </a:r>
          </a:p>
          <a:p>
            <a:endParaRPr lang="fi-FI" sz="1200" kern="1200" dirty="0">
              <a:solidFill>
                <a:schemeClr val="tx1"/>
              </a:solidFill>
              <a:effectLst/>
              <a:latin typeface="+mn-lt"/>
              <a:ea typeface="+mn-ea"/>
              <a:cs typeface="+mn-cs"/>
            </a:endParaRPr>
          </a:p>
        </p:txBody>
      </p:sp>
      <p:sp>
        <p:nvSpPr>
          <p:cNvPr id="4" name="Dian numeron paikkamerkki 3"/>
          <p:cNvSpPr>
            <a:spLocks noGrp="1"/>
          </p:cNvSpPr>
          <p:nvPr>
            <p:ph type="sldNum" sz="quarter" idx="5"/>
          </p:nvPr>
        </p:nvSpPr>
        <p:spPr/>
        <p:txBody>
          <a:bodyPr/>
          <a:lstStyle/>
          <a:p>
            <a:fld id="{D591307D-81D9-4C7B-B973-6E6C2C315379}" type="slidenum">
              <a:rPr lang="fi-FI" smtClean="0"/>
              <a:t>4</a:t>
            </a:fld>
            <a:endParaRPr lang="fi-FI" dirty="0"/>
          </a:p>
        </p:txBody>
      </p:sp>
    </p:spTree>
    <p:extLst>
      <p:ext uri="{BB962C8B-B14F-4D97-AF65-F5344CB8AC3E}">
        <p14:creationId xmlns:p14="http://schemas.microsoft.com/office/powerpoint/2010/main" val="1820697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Tulevaisuuspaja -tehtävässä pohditaan muutosta onnistumisen kautta. Vuosi on kulunut ja olet onnistunut. Pohtimalla mitä konkreettisia asioita silloin. on elämässä, auttaa se myös suunnittelemaan mitä nyt kannattaa tehdä. Miettimällä myös mahdollisia haasteita onnistumisen kautta, ja miten ne voidaan ratkaista, lisätään pystyvyyden tunnetta. Lisäksi voi olla avuksi, kun yritetään muuttaa sisäistä puhetta "Jos onnistunut" suuntaan "kun onnistun". Kolmannessa kohdassa pyritään vaikuttamaan tähän. Jos tiedämme onnistuvamme, muuttuu sisäinen puhe ja vaikka emme voi tietää onnistummeko, on asenteella iso vaikutus. </a:t>
            </a:r>
          </a:p>
          <a:p>
            <a:r>
              <a:rPr lang="fi-FI" sz="1200" kern="1200" dirty="0">
                <a:solidFill>
                  <a:schemeClr val="tx1"/>
                </a:solidFill>
                <a:effectLst/>
                <a:latin typeface="+mn-lt"/>
                <a:ea typeface="+mn-ea"/>
                <a:cs typeface="+mn-cs"/>
              </a:rPr>
              <a:t> </a:t>
            </a:r>
          </a:p>
          <a:p>
            <a:r>
              <a:rPr lang="fi-FI" sz="1200" kern="1200" dirty="0">
                <a:solidFill>
                  <a:schemeClr val="tx1"/>
                </a:solidFill>
                <a:effectLst/>
                <a:latin typeface="+mn-lt"/>
                <a:ea typeface="+mn-ea"/>
                <a:cs typeface="+mn-cs"/>
              </a:rPr>
              <a:t>Harjoitus kannattaa jälleen koota yhteisesti kysymys kerralla flapille, niin että jokainen saa sanottua jotakin. On hyvä keskittyä erityisesti pelkojen ja esteiden ratkomiseen, jolloin ne eivät nouse peikoiksi. </a:t>
            </a:r>
          </a:p>
        </p:txBody>
      </p:sp>
      <p:sp>
        <p:nvSpPr>
          <p:cNvPr id="4" name="Dian numeron paikkamerkki 3"/>
          <p:cNvSpPr>
            <a:spLocks noGrp="1"/>
          </p:cNvSpPr>
          <p:nvPr>
            <p:ph type="sldNum" sz="quarter" idx="5"/>
          </p:nvPr>
        </p:nvSpPr>
        <p:spPr/>
        <p:txBody>
          <a:bodyPr/>
          <a:lstStyle/>
          <a:p>
            <a:fld id="{D591307D-81D9-4C7B-B973-6E6C2C315379}" type="slidenum">
              <a:rPr lang="fi-FI" smtClean="0"/>
              <a:t>5</a:t>
            </a:fld>
            <a:endParaRPr lang="fi-FI" dirty="0"/>
          </a:p>
        </p:txBody>
      </p:sp>
    </p:spTree>
    <p:extLst>
      <p:ext uri="{BB962C8B-B14F-4D97-AF65-F5344CB8AC3E}">
        <p14:creationId xmlns:p14="http://schemas.microsoft.com/office/powerpoint/2010/main" val="1321402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kern="1200" dirty="0">
                <a:solidFill>
                  <a:schemeClr val="tx1"/>
                </a:solidFill>
                <a:effectLst/>
                <a:latin typeface="+mn-lt"/>
                <a:ea typeface="+mn-ea"/>
                <a:cs typeface="+mn-cs"/>
              </a:rPr>
              <a:t>Oma suunnitelma tulostetaan osallistujille kotona tehtäväksi. Tulostettava versio löytyy verkkoalustalta ohjaajan materiaalisalkusta.  </a:t>
            </a:r>
          </a:p>
        </p:txBody>
      </p:sp>
      <p:sp>
        <p:nvSpPr>
          <p:cNvPr id="4" name="Dian numeron paikkamerkki 3"/>
          <p:cNvSpPr>
            <a:spLocks noGrp="1"/>
          </p:cNvSpPr>
          <p:nvPr>
            <p:ph type="sldNum" sz="quarter" idx="5"/>
          </p:nvPr>
        </p:nvSpPr>
        <p:spPr/>
        <p:txBody>
          <a:bodyPr/>
          <a:lstStyle/>
          <a:p>
            <a:fld id="{D591307D-81D9-4C7B-B973-6E6C2C315379}" type="slidenum">
              <a:rPr lang="fi-FI" smtClean="0"/>
              <a:t>6</a:t>
            </a:fld>
            <a:endParaRPr lang="fi-FI" dirty="0"/>
          </a:p>
        </p:txBody>
      </p:sp>
    </p:spTree>
    <p:extLst>
      <p:ext uri="{BB962C8B-B14F-4D97-AF65-F5344CB8AC3E}">
        <p14:creationId xmlns:p14="http://schemas.microsoft.com/office/powerpoint/2010/main" val="1490501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kern="1200" dirty="0">
                <a:solidFill>
                  <a:schemeClr val="tx1"/>
                </a:solidFill>
                <a:effectLst/>
                <a:latin typeface="+mn-lt"/>
                <a:ea typeface="+mn-ea"/>
                <a:cs typeface="+mn-cs"/>
              </a:rPr>
              <a:t>Toivotetaan hyvän jatkon toivotukset – laitetaan lautanen selkään (lähde: Painonhallitsija ryhmäohjaajan opas, Työterveyslaitos 2014)</a:t>
            </a:r>
          </a:p>
          <a:p>
            <a:r>
              <a:rPr lang="fi-FI" sz="1200" kern="1200" dirty="0">
                <a:solidFill>
                  <a:schemeClr val="tx1"/>
                </a:solidFill>
                <a:effectLst/>
                <a:latin typeface="+mn-lt"/>
                <a:ea typeface="+mn-ea"/>
                <a:cs typeface="+mn-cs"/>
              </a:rPr>
              <a:t>Tavoitteena harjoituksessa on kannustaa kaveria, antaa sosiaalista tukea ja kokea palautteen vastaanottamista. </a:t>
            </a:r>
          </a:p>
          <a:p>
            <a:r>
              <a:rPr lang="fi-FI" sz="1200" kern="1200" dirty="0">
                <a:solidFill>
                  <a:schemeClr val="tx1"/>
                </a:solidFill>
                <a:effectLst/>
                <a:latin typeface="+mn-lt"/>
                <a:ea typeface="+mn-ea"/>
                <a:cs typeface="+mn-cs"/>
              </a:rPr>
              <a:t>Miten toteutan:  </a:t>
            </a:r>
          </a:p>
          <a:p>
            <a:r>
              <a:rPr lang="fi-FI" sz="1200" kern="1200" dirty="0">
                <a:solidFill>
                  <a:schemeClr val="tx1"/>
                </a:solidFill>
                <a:effectLst/>
                <a:latin typeface="+mn-lt"/>
                <a:ea typeface="+mn-ea"/>
                <a:cs typeface="+mn-cs"/>
              </a:rPr>
              <a:t>Kiinnittäkää paksusta paperista olevat laput tai kertakäyttölautaset selkään. Pyydä, että ryhmäläiset kirjoittavat </a:t>
            </a:r>
            <a:r>
              <a:rPr lang="fi-FI" sz="1200" kern="1200" dirty="0" err="1">
                <a:solidFill>
                  <a:schemeClr val="tx1"/>
                </a:solidFill>
                <a:effectLst/>
                <a:latin typeface="+mn-lt"/>
                <a:ea typeface="+mn-ea"/>
                <a:cs typeface="+mn-cs"/>
              </a:rPr>
              <a:t>jatkotoivotukset</a:t>
            </a:r>
            <a:r>
              <a:rPr lang="fi-FI" sz="1200" kern="1200" dirty="0">
                <a:solidFill>
                  <a:schemeClr val="tx1"/>
                </a:solidFill>
                <a:effectLst/>
                <a:latin typeface="+mn-lt"/>
                <a:ea typeface="+mn-ea"/>
                <a:cs typeface="+mn-cs"/>
              </a:rPr>
              <a:t> toisilleen. Lopuksi jokainen </a:t>
            </a:r>
          </a:p>
          <a:p>
            <a:r>
              <a:rPr lang="fi-FI" sz="1200" kern="1200" dirty="0">
                <a:solidFill>
                  <a:schemeClr val="tx1"/>
                </a:solidFill>
                <a:effectLst/>
                <a:latin typeface="+mn-lt"/>
                <a:ea typeface="+mn-ea"/>
                <a:cs typeface="+mn-cs"/>
              </a:rPr>
              <a:t>lukee itsekseen omat toivotuksensa. </a:t>
            </a:r>
          </a:p>
          <a:p>
            <a:r>
              <a:rPr lang="fi-FI" sz="1200" kern="1200" dirty="0">
                <a:solidFill>
                  <a:schemeClr val="tx1"/>
                </a:solidFill>
                <a:effectLst/>
                <a:latin typeface="+mn-lt"/>
                <a:ea typeface="+mn-ea"/>
                <a:cs typeface="+mn-cs"/>
              </a:rPr>
              <a:t>Harjoituksen jälkeen muistuta ryhmäläisiä siitä, että useille onnistujille on ominaista se, että he saavat tarvittavan tuen muilta. "Mistä sinä voisit saada tukea?"</a:t>
            </a:r>
          </a:p>
        </p:txBody>
      </p:sp>
      <p:sp>
        <p:nvSpPr>
          <p:cNvPr id="4" name="Dian numeron paikkamerkki 3"/>
          <p:cNvSpPr>
            <a:spLocks noGrp="1"/>
          </p:cNvSpPr>
          <p:nvPr>
            <p:ph type="sldNum" sz="quarter" idx="5"/>
          </p:nvPr>
        </p:nvSpPr>
        <p:spPr/>
        <p:txBody>
          <a:bodyPr/>
          <a:lstStyle/>
          <a:p>
            <a:fld id="{D591307D-81D9-4C7B-B973-6E6C2C315379}" type="slidenum">
              <a:rPr lang="fi-FI" smtClean="0"/>
              <a:t>9</a:t>
            </a:fld>
            <a:endParaRPr lang="fi-FI" dirty="0"/>
          </a:p>
        </p:txBody>
      </p:sp>
    </p:spTree>
    <p:extLst>
      <p:ext uri="{BB962C8B-B14F-4D97-AF65-F5344CB8AC3E}">
        <p14:creationId xmlns:p14="http://schemas.microsoft.com/office/powerpoint/2010/main" val="23648481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sz="1200" kern="1200" dirty="0">
              <a:solidFill>
                <a:schemeClr val="tx1"/>
              </a:solidFill>
              <a:effectLst/>
              <a:latin typeface="+mn-lt"/>
              <a:ea typeface="+mn-ea"/>
              <a:cs typeface="+mn-cs"/>
            </a:endParaRPr>
          </a:p>
        </p:txBody>
      </p:sp>
      <p:sp>
        <p:nvSpPr>
          <p:cNvPr id="4" name="Dian numeron paikkamerkki 3"/>
          <p:cNvSpPr>
            <a:spLocks noGrp="1"/>
          </p:cNvSpPr>
          <p:nvPr>
            <p:ph type="sldNum" sz="quarter" idx="5"/>
          </p:nvPr>
        </p:nvSpPr>
        <p:spPr/>
        <p:txBody>
          <a:bodyPr/>
          <a:lstStyle/>
          <a:p>
            <a:fld id="{D591307D-81D9-4C7B-B973-6E6C2C315379}" type="slidenum">
              <a:rPr lang="fi-FI" smtClean="0"/>
              <a:t>10</a:t>
            </a:fld>
            <a:endParaRPr lang="fi-FI" dirty="0"/>
          </a:p>
        </p:txBody>
      </p:sp>
    </p:spTree>
    <p:extLst>
      <p:ext uri="{BB962C8B-B14F-4D97-AF65-F5344CB8AC3E}">
        <p14:creationId xmlns:p14="http://schemas.microsoft.com/office/powerpoint/2010/main" val="580898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567A0B-2FEE-4ED3-BF82-D0B1FB59BC15}"/>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541644E6-EA59-403D-8AFD-CE61E4DA988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E42C32B6-217A-467E-A148-6528E4C43213}"/>
              </a:ext>
            </a:extLst>
          </p:cNvPr>
          <p:cNvSpPr>
            <a:spLocks noGrp="1"/>
          </p:cNvSpPr>
          <p:nvPr>
            <p:ph type="dt" sz="half" idx="10"/>
          </p:nvPr>
        </p:nvSpPr>
        <p:spPr/>
        <p:txBody>
          <a:bodyPr/>
          <a:lstStyle/>
          <a:p>
            <a:fld id="{8E01A497-ECF2-4F08-A239-9FB73662D252}" type="datetimeFigureOut">
              <a:rPr lang="fi-FI" smtClean="0"/>
              <a:t>7.3.2024</a:t>
            </a:fld>
            <a:endParaRPr lang="fi-FI" dirty="0"/>
          </a:p>
        </p:txBody>
      </p:sp>
      <p:sp>
        <p:nvSpPr>
          <p:cNvPr id="5" name="Alatunnisteen paikkamerkki 4">
            <a:extLst>
              <a:ext uri="{FF2B5EF4-FFF2-40B4-BE49-F238E27FC236}">
                <a16:creationId xmlns:a16="http://schemas.microsoft.com/office/drawing/2014/main" id="{F1E463B4-6C3C-41A2-B517-877E259CBBB1}"/>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84216842-416E-4A8C-89BB-830A0BA181F1}"/>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1133859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ECBE237-F9D7-413D-9EF6-1412A34DBFA8}"/>
              </a:ext>
            </a:extLst>
          </p:cNvPr>
          <p:cNvSpPr>
            <a:spLocks noGrp="1"/>
          </p:cNvSpPr>
          <p:nvPr>
            <p:ph type="title"/>
          </p:nvPr>
        </p:nvSpPr>
        <p:spPr/>
        <p:txBody>
          <a:bodyPr/>
          <a:lstStyle/>
          <a:p>
            <a:r>
              <a:rPr lang="fi-FI"/>
              <a:t>Muokkaa ots. perustyyl. napsautt.</a:t>
            </a:r>
          </a:p>
        </p:txBody>
      </p:sp>
      <p:sp>
        <p:nvSpPr>
          <p:cNvPr id="3" name="Pystysuoran tekstin paikkamerkki 2">
            <a:extLst>
              <a:ext uri="{FF2B5EF4-FFF2-40B4-BE49-F238E27FC236}">
                <a16:creationId xmlns:a16="http://schemas.microsoft.com/office/drawing/2014/main" id="{BEB854B8-0477-4367-A60F-0ED5A49250BE}"/>
              </a:ext>
            </a:extLst>
          </p:cNvPr>
          <p:cNvSpPr>
            <a:spLocks noGrp="1"/>
          </p:cNvSpPr>
          <p:nvPr>
            <p:ph type="body" orient="vert" idx="1"/>
          </p:nvPr>
        </p:nvSpPr>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41B7D9B8-2F6C-4C3E-9F1B-DC099A94FC51}"/>
              </a:ext>
            </a:extLst>
          </p:cNvPr>
          <p:cNvSpPr>
            <a:spLocks noGrp="1"/>
          </p:cNvSpPr>
          <p:nvPr>
            <p:ph type="dt" sz="half" idx="10"/>
          </p:nvPr>
        </p:nvSpPr>
        <p:spPr/>
        <p:txBody>
          <a:bodyPr/>
          <a:lstStyle/>
          <a:p>
            <a:fld id="{8E01A497-ECF2-4F08-A239-9FB73662D252}" type="datetimeFigureOut">
              <a:rPr lang="fi-FI" smtClean="0"/>
              <a:t>7.3.2024</a:t>
            </a:fld>
            <a:endParaRPr lang="fi-FI" dirty="0"/>
          </a:p>
        </p:txBody>
      </p:sp>
      <p:sp>
        <p:nvSpPr>
          <p:cNvPr id="5" name="Alatunnisteen paikkamerkki 4">
            <a:extLst>
              <a:ext uri="{FF2B5EF4-FFF2-40B4-BE49-F238E27FC236}">
                <a16:creationId xmlns:a16="http://schemas.microsoft.com/office/drawing/2014/main" id="{E50AE60A-B0A0-4583-91F2-95AC4D42C5F2}"/>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5E3E7214-E5DD-4DD2-B2BB-CAF448EDBC19}"/>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29745243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a:extLst>
              <a:ext uri="{FF2B5EF4-FFF2-40B4-BE49-F238E27FC236}">
                <a16:creationId xmlns:a16="http://schemas.microsoft.com/office/drawing/2014/main" id="{B269C698-0171-4238-A018-F91543EF666D}"/>
              </a:ext>
            </a:extLst>
          </p:cNvPr>
          <p:cNvSpPr>
            <a:spLocks noGrp="1"/>
          </p:cNvSpPr>
          <p:nvPr>
            <p:ph type="title" orient="vert"/>
          </p:nvPr>
        </p:nvSpPr>
        <p:spPr>
          <a:xfrm>
            <a:off x="8724900" y="365125"/>
            <a:ext cx="2628900" cy="5811838"/>
          </a:xfrm>
        </p:spPr>
        <p:txBody>
          <a:bodyPr vert="eaVert"/>
          <a:lstStyle/>
          <a:p>
            <a:r>
              <a:rPr lang="fi-FI"/>
              <a:t>Muokkaa ots. perustyyl. napsautt.</a:t>
            </a:r>
          </a:p>
        </p:txBody>
      </p:sp>
      <p:sp>
        <p:nvSpPr>
          <p:cNvPr id="3" name="Pystysuoran tekstin paikkamerkki 2">
            <a:extLst>
              <a:ext uri="{FF2B5EF4-FFF2-40B4-BE49-F238E27FC236}">
                <a16:creationId xmlns:a16="http://schemas.microsoft.com/office/drawing/2014/main" id="{3CE76F70-ABA9-4579-B1E8-ADFC2DEB7620}"/>
              </a:ext>
            </a:extLst>
          </p:cNvPr>
          <p:cNvSpPr>
            <a:spLocks noGrp="1"/>
          </p:cNvSpPr>
          <p:nvPr>
            <p:ph type="body" orient="vert" idx="1"/>
          </p:nvPr>
        </p:nvSpPr>
        <p:spPr>
          <a:xfrm>
            <a:off x="838200" y="365125"/>
            <a:ext cx="7734300" cy="5811838"/>
          </a:xfrm>
        </p:spPr>
        <p:txBody>
          <a:bodyPr vert="eaVert"/>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1FAFDE14-7A23-474D-B597-C6723695307A}"/>
              </a:ext>
            </a:extLst>
          </p:cNvPr>
          <p:cNvSpPr>
            <a:spLocks noGrp="1"/>
          </p:cNvSpPr>
          <p:nvPr>
            <p:ph type="dt" sz="half" idx="10"/>
          </p:nvPr>
        </p:nvSpPr>
        <p:spPr/>
        <p:txBody>
          <a:bodyPr/>
          <a:lstStyle/>
          <a:p>
            <a:fld id="{8E01A497-ECF2-4F08-A239-9FB73662D252}" type="datetimeFigureOut">
              <a:rPr lang="fi-FI" smtClean="0"/>
              <a:t>7.3.2024</a:t>
            </a:fld>
            <a:endParaRPr lang="fi-FI" dirty="0"/>
          </a:p>
        </p:txBody>
      </p:sp>
      <p:sp>
        <p:nvSpPr>
          <p:cNvPr id="5" name="Alatunnisteen paikkamerkki 4">
            <a:extLst>
              <a:ext uri="{FF2B5EF4-FFF2-40B4-BE49-F238E27FC236}">
                <a16:creationId xmlns:a16="http://schemas.microsoft.com/office/drawing/2014/main" id="{E5B70A61-C3BA-4E07-963A-C8D6F4F1FB19}"/>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27979CC2-E878-4630-8562-7068CE86231F}"/>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2809808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eruspohja otsikkko ja teksti_graafi">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marL="33825">
              <a:spcBef>
                <a:spcPts val="140"/>
              </a:spcBef>
            </a:pPr>
            <a:fld id="{81D60167-4931-47E6-BA6A-407CBD079E47}" type="slidenum">
              <a:rPr lang="uk-UA" smtClean="0"/>
              <a:pPr marL="33825">
                <a:spcBef>
                  <a:spcPts val="140"/>
                </a:spcBef>
              </a:pPr>
              <a:t>‹#›</a:t>
            </a:fld>
            <a:endParaRPr lang="uk-UA"/>
          </a:p>
        </p:txBody>
      </p:sp>
      <p:sp>
        <p:nvSpPr>
          <p:cNvPr id="4" name="Footer Placeholder 3"/>
          <p:cNvSpPr>
            <a:spLocks noGrp="1"/>
          </p:cNvSpPr>
          <p:nvPr>
            <p:ph type="ftr" sz="quarter" idx="11"/>
          </p:nvPr>
        </p:nvSpPr>
        <p:spPr/>
        <p:txBody>
          <a:bodyPr/>
          <a:lstStyle/>
          <a:p>
            <a:r>
              <a:rPr lang="de-DE"/>
              <a:t>© </a:t>
            </a:r>
            <a:r>
              <a:rPr lang="en-US"/>
              <a:t>Sydänliitto</a:t>
            </a:r>
          </a:p>
        </p:txBody>
      </p:sp>
      <p:sp>
        <p:nvSpPr>
          <p:cNvPr id="8" name="Content Placeholder 7"/>
          <p:cNvSpPr>
            <a:spLocks noGrp="1"/>
          </p:cNvSpPr>
          <p:nvPr>
            <p:ph sz="quarter" idx="12"/>
          </p:nvPr>
        </p:nvSpPr>
        <p:spPr>
          <a:xfrm>
            <a:off x="1301294" y="1415262"/>
            <a:ext cx="9589411" cy="4411045"/>
          </a:xfrm>
        </p:spPr>
        <p:txBody>
          <a:bodyPr/>
          <a:lstStyle/>
          <a:p>
            <a:pPr lvl="0"/>
            <a:r>
              <a:rPr lang="fi-FI" noProof="0"/>
              <a:t>Muokkaa tekstin perustyylejä napsauttamalla</a:t>
            </a:r>
          </a:p>
        </p:txBody>
      </p:sp>
      <p:sp>
        <p:nvSpPr>
          <p:cNvPr id="2" name="Otsikko 1"/>
          <p:cNvSpPr>
            <a:spLocks noGrp="1"/>
          </p:cNvSpPr>
          <p:nvPr>
            <p:ph type="title"/>
          </p:nvPr>
        </p:nvSpPr>
        <p:spPr>
          <a:xfrm>
            <a:off x="1301294" y="552231"/>
            <a:ext cx="9589411" cy="863031"/>
          </a:xfrm>
        </p:spPr>
        <p:txBody>
          <a:bodyPr>
            <a:normAutofit/>
          </a:bodyPr>
          <a:lstStyle>
            <a:lvl1pPr algn="l">
              <a:defRPr sz="3196"/>
            </a:lvl1pPr>
          </a:lstStyle>
          <a:p>
            <a:r>
              <a:rPr lang="fi-FI"/>
              <a:t>Muokkaa ots. perustyyl. napsautt.</a:t>
            </a:r>
          </a:p>
        </p:txBody>
      </p:sp>
    </p:spTree>
    <p:extLst>
      <p:ext uri="{BB962C8B-B14F-4D97-AF65-F5344CB8AC3E}">
        <p14:creationId xmlns:p14="http://schemas.microsoft.com/office/powerpoint/2010/main" val="1737633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226D7B-F569-41C5-9BEC-630CA32E2481}"/>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27404174-0919-4F30-B8A9-69CCB04D85D9}"/>
              </a:ext>
            </a:extLst>
          </p:cNvPr>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2122589-0810-4686-AD29-72D66B07DA4D}"/>
              </a:ext>
            </a:extLst>
          </p:cNvPr>
          <p:cNvSpPr>
            <a:spLocks noGrp="1"/>
          </p:cNvSpPr>
          <p:nvPr>
            <p:ph type="dt" sz="half" idx="10"/>
          </p:nvPr>
        </p:nvSpPr>
        <p:spPr/>
        <p:txBody>
          <a:bodyPr/>
          <a:lstStyle/>
          <a:p>
            <a:fld id="{8E01A497-ECF2-4F08-A239-9FB73662D252}" type="datetimeFigureOut">
              <a:rPr lang="fi-FI" smtClean="0"/>
              <a:t>7.3.2024</a:t>
            </a:fld>
            <a:endParaRPr lang="fi-FI" dirty="0"/>
          </a:p>
        </p:txBody>
      </p:sp>
      <p:sp>
        <p:nvSpPr>
          <p:cNvPr id="5" name="Alatunnisteen paikkamerkki 4">
            <a:extLst>
              <a:ext uri="{FF2B5EF4-FFF2-40B4-BE49-F238E27FC236}">
                <a16:creationId xmlns:a16="http://schemas.microsoft.com/office/drawing/2014/main" id="{26EAE28C-3067-454C-A906-4F78CEB95977}"/>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5F09AC4A-BAEE-46D0-9D48-126A65863030}"/>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19358725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ABA4D6D-AC55-4304-A52F-5D0CD93C9A96}"/>
              </a:ext>
            </a:extLst>
          </p:cNvPr>
          <p:cNvSpPr>
            <a:spLocks noGrp="1"/>
          </p:cNvSpPr>
          <p:nvPr>
            <p:ph type="title"/>
          </p:nvPr>
        </p:nvSpPr>
        <p:spPr>
          <a:xfrm>
            <a:off x="831850" y="1709738"/>
            <a:ext cx="10515600" cy="2852737"/>
          </a:xfrm>
        </p:spPr>
        <p:txBody>
          <a:bodyPr anchor="b"/>
          <a:lstStyle>
            <a:lvl1pPr>
              <a:defRPr sz="6000"/>
            </a:lvl1pPr>
          </a:lstStyle>
          <a:p>
            <a:r>
              <a:rPr lang="fi-FI"/>
              <a:t>Muokkaa ots. perustyyl. napsautt.</a:t>
            </a:r>
          </a:p>
        </p:txBody>
      </p:sp>
      <p:sp>
        <p:nvSpPr>
          <p:cNvPr id="3" name="Tekstin paikkamerkki 2">
            <a:extLst>
              <a:ext uri="{FF2B5EF4-FFF2-40B4-BE49-F238E27FC236}">
                <a16:creationId xmlns:a16="http://schemas.microsoft.com/office/drawing/2014/main" id="{9F270076-13D4-4D5C-922B-C5211B694F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Muokkaa tekstin perustyylejä</a:t>
            </a:r>
          </a:p>
        </p:txBody>
      </p:sp>
      <p:sp>
        <p:nvSpPr>
          <p:cNvPr id="4" name="Päivämäärän paikkamerkki 3">
            <a:extLst>
              <a:ext uri="{FF2B5EF4-FFF2-40B4-BE49-F238E27FC236}">
                <a16:creationId xmlns:a16="http://schemas.microsoft.com/office/drawing/2014/main" id="{299F45BF-EB45-4B57-A149-66335EEC4FED}"/>
              </a:ext>
            </a:extLst>
          </p:cNvPr>
          <p:cNvSpPr>
            <a:spLocks noGrp="1"/>
          </p:cNvSpPr>
          <p:nvPr>
            <p:ph type="dt" sz="half" idx="10"/>
          </p:nvPr>
        </p:nvSpPr>
        <p:spPr/>
        <p:txBody>
          <a:bodyPr/>
          <a:lstStyle/>
          <a:p>
            <a:fld id="{8E01A497-ECF2-4F08-A239-9FB73662D252}" type="datetimeFigureOut">
              <a:rPr lang="fi-FI" smtClean="0"/>
              <a:t>7.3.2024</a:t>
            </a:fld>
            <a:endParaRPr lang="fi-FI" dirty="0"/>
          </a:p>
        </p:txBody>
      </p:sp>
      <p:sp>
        <p:nvSpPr>
          <p:cNvPr id="5" name="Alatunnisteen paikkamerkki 4">
            <a:extLst>
              <a:ext uri="{FF2B5EF4-FFF2-40B4-BE49-F238E27FC236}">
                <a16:creationId xmlns:a16="http://schemas.microsoft.com/office/drawing/2014/main" id="{09B8206E-D0FB-4DF9-A554-90A266E5E7E9}"/>
              </a:ext>
            </a:extLst>
          </p:cNvPr>
          <p:cNvSpPr>
            <a:spLocks noGrp="1"/>
          </p:cNvSpPr>
          <p:nvPr>
            <p:ph type="ftr" sz="quarter" idx="11"/>
          </p:nvPr>
        </p:nvSpPr>
        <p:spPr/>
        <p:txBody>
          <a:bodyPr/>
          <a:lstStyle/>
          <a:p>
            <a:endParaRPr lang="fi-FI" dirty="0"/>
          </a:p>
        </p:txBody>
      </p:sp>
      <p:sp>
        <p:nvSpPr>
          <p:cNvPr id="6" name="Dian numeron paikkamerkki 5">
            <a:extLst>
              <a:ext uri="{FF2B5EF4-FFF2-40B4-BE49-F238E27FC236}">
                <a16:creationId xmlns:a16="http://schemas.microsoft.com/office/drawing/2014/main" id="{93525C91-DAD6-4FF6-84BD-63ECA77EE27F}"/>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547159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2CD7FB-FB6E-4306-808A-3D7609F7D723}"/>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94A1A9DF-A418-46C8-ABDD-F8AD58064C7A}"/>
              </a:ext>
            </a:extLst>
          </p:cNvPr>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17DE8E48-B7B3-437C-AFAC-044216CBB4D5}"/>
              </a:ext>
            </a:extLst>
          </p:cNvPr>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04C3823F-A5EE-4370-A3F1-07460DA824F5}"/>
              </a:ext>
            </a:extLst>
          </p:cNvPr>
          <p:cNvSpPr>
            <a:spLocks noGrp="1"/>
          </p:cNvSpPr>
          <p:nvPr>
            <p:ph type="dt" sz="half" idx="10"/>
          </p:nvPr>
        </p:nvSpPr>
        <p:spPr/>
        <p:txBody>
          <a:bodyPr/>
          <a:lstStyle/>
          <a:p>
            <a:fld id="{8E01A497-ECF2-4F08-A239-9FB73662D252}" type="datetimeFigureOut">
              <a:rPr lang="fi-FI" smtClean="0"/>
              <a:t>7.3.2024</a:t>
            </a:fld>
            <a:endParaRPr lang="fi-FI" dirty="0"/>
          </a:p>
        </p:txBody>
      </p:sp>
      <p:sp>
        <p:nvSpPr>
          <p:cNvPr id="6" name="Alatunnisteen paikkamerkki 5">
            <a:extLst>
              <a:ext uri="{FF2B5EF4-FFF2-40B4-BE49-F238E27FC236}">
                <a16:creationId xmlns:a16="http://schemas.microsoft.com/office/drawing/2014/main" id="{B5F0C185-605D-411B-8565-6DC400BE1A76}"/>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66D1B7DA-2C4D-4DCD-9DD8-C5F8404C91A9}"/>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959546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CCF6DC9-A84A-43D0-B6D4-0E9270EA70C5}"/>
              </a:ext>
            </a:extLst>
          </p:cNvPr>
          <p:cNvSpPr>
            <a:spLocks noGrp="1"/>
          </p:cNvSpPr>
          <p:nvPr>
            <p:ph type="title"/>
          </p:nvPr>
        </p:nvSpPr>
        <p:spPr>
          <a:xfrm>
            <a:off x="839788" y="365125"/>
            <a:ext cx="10515600" cy="1325563"/>
          </a:xfrm>
        </p:spPr>
        <p:txBody>
          <a:bodyPr/>
          <a:lstStyle/>
          <a:p>
            <a:r>
              <a:rPr lang="fi-FI"/>
              <a:t>Muokkaa ots. perustyyl. napsautt.</a:t>
            </a:r>
          </a:p>
        </p:txBody>
      </p:sp>
      <p:sp>
        <p:nvSpPr>
          <p:cNvPr id="3" name="Tekstin paikkamerkki 2">
            <a:extLst>
              <a:ext uri="{FF2B5EF4-FFF2-40B4-BE49-F238E27FC236}">
                <a16:creationId xmlns:a16="http://schemas.microsoft.com/office/drawing/2014/main" id="{EE831203-38E2-48B5-8C8B-20C60D038F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4" name="Sisällön paikkamerkki 3">
            <a:extLst>
              <a:ext uri="{FF2B5EF4-FFF2-40B4-BE49-F238E27FC236}">
                <a16:creationId xmlns:a16="http://schemas.microsoft.com/office/drawing/2014/main" id="{6C706CA2-75A9-44D0-ACDF-7C3A9775E555}"/>
              </a:ext>
            </a:extLst>
          </p:cNvPr>
          <p:cNvSpPr>
            <a:spLocks noGrp="1"/>
          </p:cNvSpPr>
          <p:nvPr>
            <p:ph sz="half" idx="2"/>
          </p:nvPr>
        </p:nvSpPr>
        <p:spPr>
          <a:xfrm>
            <a:off x="839788" y="2505075"/>
            <a:ext cx="5157787"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Tekstin paikkamerkki 4">
            <a:extLst>
              <a:ext uri="{FF2B5EF4-FFF2-40B4-BE49-F238E27FC236}">
                <a16:creationId xmlns:a16="http://schemas.microsoft.com/office/drawing/2014/main" id="{9718DF28-5257-48A4-B113-C9795A84E3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a:t>
            </a:r>
          </a:p>
        </p:txBody>
      </p:sp>
      <p:sp>
        <p:nvSpPr>
          <p:cNvPr id="6" name="Sisällön paikkamerkki 5">
            <a:extLst>
              <a:ext uri="{FF2B5EF4-FFF2-40B4-BE49-F238E27FC236}">
                <a16:creationId xmlns:a16="http://schemas.microsoft.com/office/drawing/2014/main" id="{C240A5C1-E00D-473D-AEF1-432DEC6D56A1}"/>
              </a:ext>
            </a:extLst>
          </p:cNvPr>
          <p:cNvSpPr>
            <a:spLocks noGrp="1"/>
          </p:cNvSpPr>
          <p:nvPr>
            <p:ph sz="quarter" idx="4"/>
          </p:nvPr>
        </p:nvSpPr>
        <p:spPr>
          <a:xfrm>
            <a:off x="6172200" y="2505075"/>
            <a:ext cx="5183188" cy="368458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a:extLst>
              <a:ext uri="{FF2B5EF4-FFF2-40B4-BE49-F238E27FC236}">
                <a16:creationId xmlns:a16="http://schemas.microsoft.com/office/drawing/2014/main" id="{A10B9D60-4B49-4418-B61D-CC376E7D151E}"/>
              </a:ext>
            </a:extLst>
          </p:cNvPr>
          <p:cNvSpPr>
            <a:spLocks noGrp="1"/>
          </p:cNvSpPr>
          <p:nvPr>
            <p:ph type="dt" sz="half" idx="10"/>
          </p:nvPr>
        </p:nvSpPr>
        <p:spPr/>
        <p:txBody>
          <a:bodyPr/>
          <a:lstStyle/>
          <a:p>
            <a:fld id="{8E01A497-ECF2-4F08-A239-9FB73662D252}" type="datetimeFigureOut">
              <a:rPr lang="fi-FI" smtClean="0"/>
              <a:t>7.3.2024</a:t>
            </a:fld>
            <a:endParaRPr lang="fi-FI" dirty="0"/>
          </a:p>
        </p:txBody>
      </p:sp>
      <p:sp>
        <p:nvSpPr>
          <p:cNvPr id="8" name="Alatunnisteen paikkamerkki 7">
            <a:extLst>
              <a:ext uri="{FF2B5EF4-FFF2-40B4-BE49-F238E27FC236}">
                <a16:creationId xmlns:a16="http://schemas.microsoft.com/office/drawing/2014/main" id="{D911B529-BB69-46E4-97D5-278F22FCA956}"/>
              </a:ext>
            </a:extLst>
          </p:cNvPr>
          <p:cNvSpPr>
            <a:spLocks noGrp="1"/>
          </p:cNvSpPr>
          <p:nvPr>
            <p:ph type="ftr" sz="quarter" idx="11"/>
          </p:nvPr>
        </p:nvSpPr>
        <p:spPr/>
        <p:txBody>
          <a:bodyPr/>
          <a:lstStyle/>
          <a:p>
            <a:endParaRPr lang="fi-FI" dirty="0"/>
          </a:p>
        </p:txBody>
      </p:sp>
      <p:sp>
        <p:nvSpPr>
          <p:cNvPr id="9" name="Dian numeron paikkamerkki 8">
            <a:extLst>
              <a:ext uri="{FF2B5EF4-FFF2-40B4-BE49-F238E27FC236}">
                <a16:creationId xmlns:a16="http://schemas.microsoft.com/office/drawing/2014/main" id="{DFE0AF98-09DB-40DC-B6DD-E2DEE546D1D9}"/>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1504369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6ABA8CB-DD92-441D-BDEE-660FBC4AFC14}"/>
              </a:ext>
            </a:extLst>
          </p:cNvPr>
          <p:cNvSpPr>
            <a:spLocks noGrp="1"/>
          </p:cNvSpPr>
          <p:nvPr>
            <p:ph type="title"/>
          </p:nvPr>
        </p:nvSpPr>
        <p:spPr/>
        <p:txBody>
          <a:bodyPr/>
          <a:lstStyle/>
          <a:p>
            <a:r>
              <a:rPr lang="fi-FI"/>
              <a:t>Muokkaa ots. perustyyl. napsautt.</a:t>
            </a:r>
          </a:p>
        </p:txBody>
      </p:sp>
      <p:sp>
        <p:nvSpPr>
          <p:cNvPr id="3" name="Päivämäärän paikkamerkki 2">
            <a:extLst>
              <a:ext uri="{FF2B5EF4-FFF2-40B4-BE49-F238E27FC236}">
                <a16:creationId xmlns:a16="http://schemas.microsoft.com/office/drawing/2014/main" id="{7DF58BA7-AA2D-4951-8A6E-03BDB817EE69}"/>
              </a:ext>
            </a:extLst>
          </p:cNvPr>
          <p:cNvSpPr>
            <a:spLocks noGrp="1"/>
          </p:cNvSpPr>
          <p:nvPr>
            <p:ph type="dt" sz="half" idx="10"/>
          </p:nvPr>
        </p:nvSpPr>
        <p:spPr/>
        <p:txBody>
          <a:bodyPr/>
          <a:lstStyle/>
          <a:p>
            <a:fld id="{8E01A497-ECF2-4F08-A239-9FB73662D252}" type="datetimeFigureOut">
              <a:rPr lang="fi-FI" smtClean="0"/>
              <a:t>7.3.2024</a:t>
            </a:fld>
            <a:endParaRPr lang="fi-FI" dirty="0"/>
          </a:p>
        </p:txBody>
      </p:sp>
      <p:sp>
        <p:nvSpPr>
          <p:cNvPr id="4" name="Alatunnisteen paikkamerkki 3">
            <a:extLst>
              <a:ext uri="{FF2B5EF4-FFF2-40B4-BE49-F238E27FC236}">
                <a16:creationId xmlns:a16="http://schemas.microsoft.com/office/drawing/2014/main" id="{6964B7BA-6AA1-44C3-BF6C-76736BDCC560}"/>
              </a:ext>
            </a:extLst>
          </p:cNvPr>
          <p:cNvSpPr>
            <a:spLocks noGrp="1"/>
          </p:cNvSpPr>
          <p:nvPr>
            <p:ph type="ftr" sz="quarter" idx="11"/>
          </p:nvPr>
        </p:nvSpPr>
        <p:spPr/>
        <p:txBody>
          <a:bodyPr/>
          <a:lstStyle/>
          <a:p>
            <a:endParaRPr lang="fi-FI" dirty="0"/>
          </a:p>
        </p:txBody>
      </p:sp>
      <p:sp>
        <p:nvSpPr>
          <p:cNvPr id="5" name="Dian numeron paikkamerkki 4">
            <a:extLst>
              <a:ext uri="{FF2B5EF4-FFF2-40B4-BE49-F238E27FC236}">
                <a16:creationId xmlns:a16="http://schemas.microsoft.com/office/drawing/2014/main" id="{014EFB26-B54D-4176-A5CB-9832CD7EC1E3}"/>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511632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FB0FAE3C-0F7E-4EEA-9B0A-B79C46AF6B3A}"/>
              </a:ext>
            </a:extLst>
          </p:cNvPr>
          <p:cNvSpPr>
            <a:spLocks noGrp="1"/>
          </p:cNvSpPr>
          <p:nvPr>
            <p:ph type="dt" sz="half" idx="10"/>
          </p:nvPr>
        </p:nvSpPr>
        <p:spPr/>
        <p:txBody>
          <a:bodyPr/>
          <a:lstStyle/>
          <a:p>
            <a:fld id="{8E01A497-ECF2-4F08-A239-9FB73662D252}" type="datetimeFigureOut">
              <a:rPr lang="fi-FI" smtClean="0"/>
              <a:t>7.3.2024</a:t>
            </a:fld>
            <a:endParaRPr lang="fi-FI" dirty="0"/>
          </a:p>
        </p:txBody>
      </p:sp>
      <p:sp>
        <p:nvSpPr>
          <p:cNvPr id="3" name="Alatunnisteen paikkamerkki 2">
            <a:extLst>
              <a:ext uri="{FF2B5EF4-FFF2-40B4-BE49-F238E27FC236}">
                <a16:creationId xmlns:a16="http://schemas.microsoft.com/office/drawing/2014/main" id="{65B653E6-4DE2-4057-A0F7-E7953D766C1E}"/>
              </a:ext>
            </a:extLst>
          </p:cNvPr>
          <p:cNvSpPr>
            <a:spLocks noGrp="1"/>
          </p:cNvSpPr>
          <p:nvPr>
            <p:ph type="ftr" sz="quarter" idx="11"/>
          </p:nvPr>
        </p:nvSpPr>
        <p:spPr/>
        <p:txBody>
          <a:bodyPr/>
          <a:lstStyle/>
          <a:p>
            <a:endParaRPr lang="fi-FI" dirty="0"/>
          </a:p>
        </p:txBody>
      </p:sp>
      <p:sp>
        <p:nvSpPr>
          <p:cNvPr id="4" name="Dian numeron paikkamerkki 3">
            <a:extLst>
              <a:ext uri="{FF2B5EF4-FFF2-40B4-BE49-F238E27FC236}">
                <a16:creationId xmlns:a16="http://schemas.microsoft.com/office/drawing/2014/main" id="{15CFEDFD-FE2E-47C3-B79B-D83D162B0BE6}"/>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2472652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46AB4A3-CFF8-434D-B7ED-0D22B061D6FE}"/>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Sisällön paikkamerkki 2">
            <a:extLst>
              <a:ext uri="{FF2B5EF4-FFF2-40B4-BE49-F238E27FC236}">
                <a16:creationId xmlns:a16="http://schemas.microsoft.com/office/drawing/2014/main" id="{09C66CC8-33CF-4DA3-93AF-9BEF4F49B2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Tekstin paikkamerkki 3">
            <a:extLst>
              <a:ext uri="{FF2B5EF4-FFF2-40B4-BE49-F238E27FC236}">
                <a16:creationId xmlns:a16="http://schemas.microsoft.com/office/drawing/2014/main" id="{F66E69E5-5CD6-4AB1-9A6D-770E3FA9CB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57FD720D-AD83-4AF7-96C9-530B92B07352}"/>
              </a:ext>
            </a:extLst>
          </p:cNvPr>
          <p:cNvSpPr>
            <a:spLocks noGrp="1"/>
          </p:cNvSpPr>
          <p:nvPr>
            <p:ph type="dt" sz="half" idx="10"/>
          </p:nvPr>
        </p:nvSpPr>
        <p:spPr/>
        <p:txBody>
          <a:bodyPr/>
          <a:lstStyle/>
          <a:p>
            <a:fld id="{8E01A497-ECF2-4F08-A239-9FB73662D252}" type="datetimeFigureOut">
              <a:rPr lang="fi-FI" smtClean="0"/>
              <a:t>7.3.2024</a:t>
            </a:fld>
            <a:endParaRPr lang="fi-FI" dirty="0"/>
          </a:p>
        </p:txBody>
      </p:sp>
      <p:sp>
        <p:nvSpPr>
          <p:cNvPr id="6" name="Alatunnisteen paikkamerkki 5">
            <a:extLst>
              <a:ext uri="{FF2B5EF4-FFF2-40B4-BE49-F238E27FC236}">
                <a16:creationId xmlns:a16="http://schemas.microsoft.com/office/drawing/2014/main" id="{722B23E6-EBC4-4A5B-82DB-3E2EE9F0A59A}"/>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D496EA4F-4711-4F60-BE38-C03CE36D4FD7}"/>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25669710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uvatekstilline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2275A97-AF3D-426C-B9FE-667B497713B0}"/>
              </a:ext>
            </a:extLst>
          </p:cNvPr>
          <p:cNvSpPr>
            <a:spLocks noGrp="1"/>
          </p:cNvSpPr>
          <p:nvPr>
            <p:ph type="title"/>
          </p:nvPr>
        </p:nvSpPr>
        <p:spPr>
          <a:xfrm>
            <a:off x="839788" y="457200"/>
            <a:ext cx="3932237" cy="1600200"/>
          </a:xfrm>
        </p:spPr>
        <p:txBody>
          <a:bodyPr anchor="b"/>
          <a:lstStyle>
            <a:lvl1pPr>
              <a:defRPr sz="3200"/>
            </a:lvl1pPr>
          </a:lstStyle>
          <a:p>
            <a:r>
              <a:rPr lang="fi-FI"/>
              <a:t>Muokkaa ots. perustyyl. napsautt.</a:t>
            </a:r>
          </a:p>
        </p:txBody>
      </p:sp>
      <p:sp>
        <p:nvSpPr>
          <p:cNvPr id="3" name="Kuvan paikkamerkki 2">
            <a:extLst>
              <a:ext uri="{FF2B5EF4-FFF2-40B4-BE49-F238E27FC236}">
                <a16:creationId xmlns:a16="http://schemas.microsoft.com/office/drawing/2014/main" id="{ECD60AAC-C42A-4D1C-889D-24AF20D1BEB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dirty="0"/>
          </a:p>
        </p:txBody>
      </p:sp>
      <p:sp>
        <p:nvSpPr>
          <p:cNvPr id="4" name="Tekstin paikkamerkki 3">
            <a:extLst>
              <a:ext uri="{FF2B5EF4-FFF2-40B4-BE49-F238E27FC236}">
                <a16:creationId xmlns:a16="http://schemas.microsoft.com/office/drawing/2014/main" id="{4B3B71F0-92FE-41F7-8C1D-2681FE4A39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a:t>
            </a:r>
          </a:p>
        </p:txBody>
      </p:sp>
      <p:sp>
        <p:nvSpPr>
          <p:cNvPr id="5" name="Päivämäärän paikkamerkki 4">
            <a:extLst>
              <a:ext uri="{FF2B5EF4-FFF2-40B4-BE49-F238E27FC236}">
                <a16:creationId xmlns:a16="http://schemas.microsoft.com/office/drawing/2014/main" id="{BC0E7DE7-E701-4B40-827E-06A8CD4E2AFF}"/>
              </a:ext>
            </a:extLst>
          </p:cNvPr>
          <p:cNvSpPr>
            <a:spLocks noGrp="1"/>
          </p:cNvSpPr>
          <p:nvPr>
            <p:ph type="dt" sz="half" idx="10"/>
          </p:nvPr>
        </p:nvSpPr>
        <p:spPr/>
        <p:txBody>
          <a:bodyPr/>
          <a:lstStyle/>
          <a:p>
            <a:fld id="{8E01A497-ECF2-4F08-A239-9FB73662D252}" type="datetimeFigureOut">
              <a:rPr lang="fi-FI" smtClean="0"/>
              <a:t>7.3.2024</a:t>
            </a:fld>
            <a:endParaRPr lang="fi-FI" dirty="0"/>
          </a:p>
        </p:txBody>
      </p:sp>
      <p:sp>
        <p:nvSpPr>
          <p:cNvPr id="6" name="Alatunnisteen paikkamerkki 5">
            <a:extLst>
              <a:ext uri="{FF2B5EF4-FFF2-40B4-BE49-F238E27FC236}">
                <a16:creationId xmlns:a16="http://schemas.microsoft.com/office/drawing/2014/main" id="{CA539A41-9E34-4D8A-A1D9-E63EE1546184}"/>
              </a:ext>
            </a:extLst>
          </p:cNvPr>
          <p:cNvSpPr>
            <a:spLocks noGrp="1"/>
          </p:cNvSpPr>
          <p:nvPr>
            <p:ph type="ftr" sz="quarter" idx="11"/>
          </p:nvPr>
        </p:nvSpPr>
        <p:spPr/>
        <p:txBody>
          <a:bodyPr/>
          <a:lstStyle/>
          <a:p>
            <a:endParaRPr lang="fi-FI" dirty="0"/>
          </a:p>
        </p:txBody>
      </p:sp>
      <p:sp>
        <p:nvSpPr>
          <p:cNvPr id="7" name="Dian numeron paikkamerkki 6">
            <a:extLst>
              <a:ext uri="{FF2B5EF4-FFF2-40B4-BE49-F238E27FC236}">
                <a16:creationId xmlns:a16="http://schemas.microsoft.com/office/drawing/2014/main" id="{9B823E80-2482-41F7-9C68-1F22C117B842}"/>
              </a:ext>
            </a:extLst>
          </p:cNvPr>
          <p:cNvSpPr>
            <a:spLocks noGrp="1"/>
          </p:cNvSpPr>
          <p:nvPr>
            <p:ph type="sldNum" sz="quarter" idx="12"/>
          </p:nvPr>
        </p:nvSpPr>
        <p:spPr/>
        <p:txBody>
          <a:bodyPr/>
          <a:lstStyle/>
          <a:p>
            <a:fld id="{AF06E074-A016-4C8E-AF97-F17027A4BE18}" type="slidenum">
              <a:rPr lang="fi-FI" smtClean="0"/>
              <a:t>‹#›</a:t>
            </a:fld>
            <a:endParaRPr lang="fi-FI" dirty="0"/>
          </a:p>
        </p:txBody>
      </p:sp>
    </p:spTree>
    <p:extLst>
      <p:ext uri="{BB962C8B-B14F-4D97-AF65-F5344CB8AC3E}">
        <p14:creationId xmlns:p14="http://schemas.microsoft.com/office/powerpoint/2010/main" val="2389895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30FB4578-067C-4C48-9D67-60CEF77843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i-FI"/>
              <a:t>Muokkaa ots. perustyyl. napsautt.</a:t>
            </a:r>
          </a:p>
        </p:txBody>
      </p:sp>
      <p:sp>
        <p:nvSpPr>
          <p:cNvPr id="3" name="Tekstin paikkamerkki 2">
            <a:extLst>
              <a:ext uri="{FF2B5EF4-FFF2-40B4-BE49-F238E27FC236}">
                <a16:creationId xmlns:a16="http://schemas.microsoft.com/office/drawing/2014/main" id="{F367BCE6-6E0D-4BC0-ADAB-65041A54F3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a:extLst>
              <a:ext uri="{FF2B5EF4-FFF2-40B4-BE49-F238E27FC236}">
                <a16:creationId xmlns:a16="http://schemas.microsoft.com/office/drawing/2014/main" id="{D9D16BB6-4F78-4D57-802E-12C5DB09F5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01A497-ECF2-4F08-A239-9FB73662D252}" type="datetimeFigureOut">
              <a:rPr lang="fi-FI" smtClean="0"/>
              <a:t>7.3.2024</a:t>
            </a:fld>
            <a:endParaRPr lang="fi-FI" dirty="0"/>
          </a:p>
        </p:txBody>
      </p:sp>
      <p:sp>
        <p:nvSpPr>
          <p:cNvPr id="5" name="Alatunnisteen paikkamerkki 4">
            <a:extLst>
              <a:ext uri="{FF2B5EF4-FFF2-40B4-BE49-F238E27FC236}">
                <a16:creationId xmlns:a16="http://schemas.microsoft.com/office/drawing/2014/main" id="{C92FD7D7-9903-44BA-8145-9CF5D12268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i-FI" dirty="0"/>
          </a:p>
        </p:txBody>
      </p:sp>
      <p:sp>
        <p:nvSpPr>
          <p:cNvPr id="6" name="Dian numeron paikkamerkki 5">
            <a:extLst>
              <a:ext uri="{FF2B5EF4-FFF2-40B4-BE49-F238E27FC236}">
                <a16:creationId xmlns:a16="http://schemas.microsoft.com/office/drawing/2014/main" id="{34844253-3C94-4127-B42D-3DEE7300F3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06E074-A016-4C8E-AF97-F17027A4BE18}" type="slidenum">
              <a:rPr lang="fi-FI" smtClean="0"/>
              <a:t>‹#›</a:t>
            </a:fld>
            <a:endParaRPr lang="fi-FI" dirty="0"/>
          </a:p>
        </p:txBody>
      </p:sp>
    </p:spTree>
    <p:extLst>
      <p:ext uri="{BB962C8B-B14F-4D97-AF65-F5344CB8AC3E}">
        <p14:creationId xmlns:p14="http://schemas.microsoft.com/office/powerpoint/2010/main" val="3387794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EFC86BB0-8349-45A1-AF78-2E99A4BFE9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911" y="722153"/>
            <a:ext cx="5714869" cy="2296255"/>
          </a:xfrm>
          <a:prstGeom prst="rect">
            <a:avLst/>
          </a:prstGeom>
        </p:spPr>
      </p:pic>
      <p:sp>
        <p:nvSpPr>
          <p:cNvPr id="3" name="Tekstiruutu 2">
            <a:extLst>
              <a:ext uri="{FF2B5EF4-FFF2-40B4-BE49-F238E27FC236}">
                <a16:creationId xmlns:a16="http://schemas.microsoft.com/office/drawing/2014/main" id="{5F889F61-2F2E-4A87-A2B7-5C82CC11CA07}"/>
              </a:ext>
            </a:extLst>
          </p:cNvPr>
          <p:cNvSpPr txBox="1"/>
          <p:nvPr/>
        </p:nvSpPr>
        <p:spPr>
          <a:xfrm>
            <a:off x="3703224" y="3018408"/>
            <a:ext cx="2805344" cy="338554"/>
          </a:xfrm>
          <a:prstGeom prst="rect">
            <a:avLst/>
          </a:prstGeom>
          <a:noFill/>
        </p:spPr>
        <p:txBody>
          <a:bodyPr wrap="square" rtlCol="0">
            <a:spAutoFit/>
          </a:bodyPr>
          <a:lstStyle/>
          <a:p>
            <a:r>
              <a:rPr lang="fi-FI" sz="1600" dirty="0">
                <a:solidFill>
                  <a:srgbClr val="ED1B2E"/>
                </a:solidFill>
                <a:latin typeface="Verdana" panose="020B0604030504040204" pitchFamily="34" charset="0"/>
                <a:ea typeface="Verdana" panose="020B0604030504040204" pitchFamily="34" charset="0"/>
              </a:rPr>
              <a:t>Satakunnan Sydänpiiri ry</a:t>
            </a:r>
          </a:p>
        </p:txBody>
      </p:sp>
      <p:sp>
        <p:nvSpPr>
          <p:cNvPr id="4" name="Suorakulmio 3">
            <a:extLst>
              <a:ext uri="{FF2B5EF4-FFF2-40B4-BE49-F238E27FC236}">
                <a16:creationId xmlns:a16="http://schemas.microsoft.com/office/drawing/2014/main" id="{30B0D2C3-F189-400D-B04B-B8280233410D}"/>
              </a:ext>
            </a:extLst>
          </p:cNvPr>
          <p:cNvSpPr/>
          <p:nvPr/>
        </p:nvSpPr>
        <p:spPr>
          <a:xfrm>
            <a:off x="0" y="5155660"/>
            <a:ext cx="12192000" cy="1157591"/>
          </a:xfrm>
          <a:prstGeom prst="rect">
            <a:avLst/>
          </a:prstGeom>
          <a:solidFill>
            <a:srgbClr val="0074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600" dirty="0">
                <a:solidFill>
                  <a:schemeClr val="bg1"/>
                </a:solidFill>
                <a:latin typeface="Verdana" panose="020B0604030504040204" pitchFamily="34" charset="0"/>
                <a:ea typeface="Verdana" panose="020B0604030504040204" pitchFamily="34" charset="0"/>
              </a:rPr>
              <a:t>Tervetuloa Verkkopuntarin vuositapaamiseen!</a:t>
            </a:r>
          </a:p>
        </p:txBody>
      </p:sp>
    </p:spTree>
    <p:extLst>
      <p:ext uri="{BB962C8B-B14F-4D97-AF65-F5344CB8AC3E}">
        <p14:creationId xmlns:p14="http://schemas.microsoft.com/office/powerpoint/2010/main" val="31104118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6" name="Suorakulmio 5">
            <a:extLst>
              <a:ext uri="{FF2B5EF4-FFF2-40B4-BE49-F238E27FC236}">
                <a16:creationId xmlns:a16="http://schemas.microsoft.com/office/drawing/2014/main" id="{D424A665-6B4D-4515-ACB3-7F7C8C99542B}"/>
              </a:ext>
            </a:extLst>
          </p:cNvPr>
          <p:cNvSpPr/>
          <p:nvPr/>
        </p:nvSpPr>
        <p:spPr>
          <a:xfrm>
            <a:off x="0" y="433852"/>
            <a:ext cx="12192000" cy="1076828"/>
          </a:xfrm>
          <a:prstGeom prst="rect">
            <a:avLst/>
          </a:prstGeom>
          <a:solidFill>
            <a:srgbClr val="0074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200" dirty="0">
                <a:solidFill>
                  <a:schemeClr val="bg1"/>
                </a:solidFill>
                <a:latin typeface="Verdana" panose="020B0604030504040204" pitchFamily="34" charset="0"/>
                <a:ea typeface="Verdana" panose="020B0604030504040204" pitchFamily="34" charset="0"/>
              </a:rPr>
              <a:t>Pystyt mihin vaan, muttet kaikkeen kerralla</a:t>
            </a:r>
          </a:p>
        </p:txBody>
      </p:sp>
      <p:pic>
        <p:nvPicPr>
          <p:cNvPr id="7" name="Kuva 6">
            <a:extLst>
              <a:ext uri="{FF2B5EF4-FFF2-40B4-BE49-F238E27FC236}">
                <a16:creationId xmlns:a16="http://schemas.microsoft.com/office/drawing/2014/main" id="{682886A0-8123-4674-8B11-358B122C00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3533" y="1866714"/>
            <a:ext cx="6944933" cy="390652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8" name="Tekstiruutu 7">
            <a:extLst>
              <a:ext uri="{FF2B5EF4-FFF2-40B4-BE49-F238E27FC236}">
                <a16:creationId xmlns:a16="http://schemas.microsoft.com/office/drawing/2014/main" id="{AC3CC561-0CAA-4C7C-AD3D-419DA3AEDB83}"/>
              </a:ext>
            </a:extLst>
          </p:cNvPr>
          <p:cNvSpPr txBox="1"/>
          <p:nvPr/>
        </p:nvSpPr>
        <p:spPr>
          <a:xfrm>
            <a:off x="7784025" y="6129273"/>
            <a:ext cx="2443708"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3432308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3" name="Tekstiruutu 2">
            <a:extLst>
              <a:ext uri="{FF2B5EF4-FFF2-40B4-BE49-F238E27FC236}">
                <a16:creationId xmlns:a16="http://schemas.microsoft.com/office/drawing/2014/main" id="{578C7F38-C929-4D16-A62A-06CED0F38842}"/>
              </a:ext>
            </a:extLst>
          </p:cNvPr>
          <p:cNvSpPr txBox="1"/>
          <p:nvPr/>
        </p:nvSpPr>
        <p:spPr>
          <a:xfrm>
            <a:off x="7784025" y="6129273"/>
            <a:ext cx="2443708"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
        <p:nvSpPr>
          <p:cNvPr id="4" name="Tekstiruutu 3">
            <a:extLst>
              <a:ext uri="{FF2B5EF4-FFF2-40B4-BE49-F238E27FC236}">
                <a16:creationId xmlns:a16="http://schemas.microsoft.com/office/drawing/2014/main" id="{B62B401D-0B10-4EDE-9844-B2EC3AB08AF3}"/>
              </a:ext>
            </a:extLst>
          </p:cNvPr>
          <p:cNvSpPr txBox="1"/>
          <p:nvPr/>
        </p:nvSpPr>
        <p:spPr>
          <a:xfrm>
            <a:off x="514350" y="284281"/>
            <a:ext cx="11159066" cy="769441"/>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rPr>
              <a:t>Tänään ohjelmassa:</a:t>
            </a:r>
          </a:p>
        </p:txBody>
      </p:sp>
      <p:sp>
        <p:nvSpPr>
          <p:cNvPr id="7" name="Content Placeholder 4">
            <a:extLst>
              <a:ext uri="{FF2B5EF4-FFF2-40B4-BE49-F238E27FC236}">
                <a16:creationId xmlns:a16="http://schemas.microsoft.com/office/drawing/2014/main" id="{FEDF352D-0FB1-4D55-9DBB-3B3B48361122}"/>
              </a:ext>
            </a:extLst>
          </p:cNvPr>
          <p:cNvSpPr txBox="1">
            <a:spLocks/>
          </p:cNvSpPr>
          <p:nvPr/>
        </p:nvSpPr>
        <p:spPr>
          <a:xfrm>
            <a:off x="514350" y="1689582"/>
            <a:ext cx="11159066" cy="380383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fi-FI" sz="2000" dirty="0">
                <a:latin typeface="Verdana" panose="020B0604030504040204" pitchFamily="34" charset="0"/>
                <a:ea typeface="Verdana" panose="020B0604030504040204" pitchFamily="34" charset="0"/>
              </a:rPr>
              <a:t>Harjoitus: Onnistumistutka</a:t>
            </a:r>
          </a:p>
          <a:p>
            <a:pPr fontAlgn="base"/>
            <a:r>
              <a:rPr lang="fi-FI" sz="2000" dirty="0">
                <a:latin typeface="Verdana" panose="020B0604030504040204" pitchFamily="34" charset="0"/>
                <a:ea typeface="Verdana" panose="020B0604030504040204" pitchFamily="34" charset="0"/>
              </a:rPr>
              <a:t>Harjoitus: Onnistuneen painonhallinnan peruskivet</a:t>
            </a:r>
          </a:p>
          <a:p>
            <a:pPr fontAlgn="base"/>
            <a:r>
              <a:rPr lang="fi-FI" sz="2000" dirty="0">
                <a:latin typeface="Verdana" panose="020B0604030504040204" pitchFamily="34" charset="0"/>
                <a:ea typeface="Verdana" panose="020B0604030504040204" pitchFamily="34" charset="0"/>
              </a:rPr>
              <a:t>Harjoitus: Tulevaisuuspaja</a:t>
            </a:r>
          </a:p>
          <a:p>
            <a:pPr fontAlgn="base"/>
            <a:r>
              <a:rPr lang="fi-FI" sz="2000" dirty="0">
                <a:latin typeface="Verdana" panose="020B0604030504040204" pitchFamily="34" charset="0"/>
                <a:ea typeface="Verdana" panose="020B0604030504040204" pitchFamily="34" charset="0"/>
              </a:rPr>
              <a:t>Oma suunnitelma</a:t>
            </a:r>
          </a:p>
          <a:p>
            <a:pPr fontAlgn="base"/>
            <a:r>
              <a:rPr lang="fi-FI" sz="2000" dirty="0">
                <a:latin typeface="Verdana" panose="020B0604030504040204" pitchFamily="34" charset="0"/>
                <a:ea typeface="Verdana" panose="020B0604030504040204" pitchFamily="34" charset="0"/>
              </a:rPr>
              <a:t>Onnea matkaan!</a:t>
            </a:r>
          </a:p>
          <a:p>
            <a:pPr marL="0" indent="0" fontAlgn="base">
              <a:buNone/>
            </a:pPr>
            <a:endParaRPr lang="en-US" dirty="0"/>
          </a:p>
          <a:p>
            <a:pPr marL="0" indent="0">
              <a:buFont typeface="Arial" panose="020B0604020202020204" pitchFamily="34" charset="0"/>
              <a:buNone/>
            </a:pPr>
            <a:endParaRPr lang="fi-FI" dirty="0"/>
          </a:p>
          <a:p>
            <a:pPr marL="0" indent="0">
              <a:buFont typeface="Arial" panose="020B0604020202020204" pitchFamily="34" charset="0"/>
              <a:buNone/>
            </a:pPr>
            <a:endParaRPr lang="en-FI" dirty="0"/>
          </a:p>
        </p:txBody>
      </p:sp>
    </p:spTree>
    <p:extLst>
      <p:ext uri="{BB962C8B-B14F-4D97-AF65-F5344CB8AC3E}">
        <p14:creationId xmlns:p14="http://schemas.microsoft.com/office/powerpoint/2010/main" val="1702449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2CB898C4-09DE-410B-B862-ECE919C1C889}"/>
              </a:ext>
            </a:extLst>
          </p:cNvPr>
          <p:cNvSpPr txBox="1"/>
          <p:nvPr/>
        </p:nvSpPr>
        <p:spPr>
          <a:xfrm>
            <a:off x="514350" y="284281"/>
            <a:ext cx="11163300" cy="646331"/>
          </a:xfrm>
          <a:prstGeom prst="rect">
            <a:avLst/>
          </a:prstGeom>
          <a:solidFill>
            <a:srgbClr val="00747A"/>
          </a:solidFill>
        </p:spPr>
        <p:txBody>
          <a:bodyPr wrap="square" rtlCol="0">
            <a:spAutoFit/>
          </a:bodyPr>
          <a:lstStyle/>
          <a:p>
            <a:pPr algn="ctr"/>
            <a:r>
              <a:rPr lang="fi-FI" sz="3600" dirty="0">
                <a:solidFill>
                  <a:schemeClr val="bg1"/>
                </a:solidFill>
                <a:latin typeface="Verdana" panose="020B0604030504040204" pitchFamily="34" charset="0"/>
                <a:ea typeface="Verdana" panose="020B0604030504040204" pitchFamily="34" charset="0"/>
              </a:rPr>
              <a:t>Harjoitus: Onnistumistutka</a:t>
            </a:r>
            <a:endParaRPr lang="en-US" sz="3600" dirty="0">
              <a:solidFill>
                <a:schemeClr val="bg1"/>
              </a:solidFill>
              <a:latin typeface="Verdana" panose="020B0604030504040204" pitchFamily="34" charset="0"/>
              <a:ea typeface="Verdana" panose="020B0604030504040204" pitchFamily="34" charset="0"/>
            </a:endParaRPr>
          </a:p>
        </p:txBody>
      </p:sp>
      <p:pic>
        <p:nvPicPr>
          <p:cNvPr id="7" name="Kuva 6">
            <a:extLst>
              <a:ext uri="{FF2B5EF4-FFF2-40B4-BE49-F238E27FC236}">
                <a16:creationId xmlns:a16="http://schemas.microsoft.com/office/drawing/2014/main" id="{E82F14ED-2DDC-4154-BC7B-672572C6FC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537" y="1659603"/>
            <a:ext cx="5309485" cy="35387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8" name="Content Placeholder 5">
            <a:extLst>
              <a:ext uri="{FF2B5EF4-FFF2-40B4-BE49-F238E27FC236}">
                <a16:creationId xmlns:a16="http://schemas.microsoft.com/office/drawing/2014/main" id="{8DDA5680-D380-4722-9CF5-66F16E653CD4}"/>
              </a:ext>
            </a:extLst>
          </p:cNvPr>
          <p:cNvSpPr txBox="1">
            <a:spLocks/>
          </p:cNvSpPr>
          <p:nvPr/>
        </p:nvSpPr>
        <p:spPr>
          <a:xfrm>
            <a:off x="6095471" y="1659603"/>
            <a:ext cx="5580062" cy="400526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i-FI" sz="2200" dirty="0">
                <a:latin typeface="Verdana" panose="020B0604030504040204" pitchFamily="34" charset="0"/>
                <a:ea typeface="Verdana" panose="020B0604030504040204" pitchFamily="34" charset="0"/>
              </a:rPr>
              <a:t>Keskustele parisi kanssa, onnistumisista ja oivalluksistasi elämäntapamuutoksessa ja painonhallinnassa</a:t>
            </a:r>
          </a:p>
          <a:p>
            <a:pPr marL="0" indent="0">
              <a:buNone/>
            </a:pPr>
            <a:endParaRPr lang="fi-FI" sz="2200" dirty="0">
              <a:latin typeface="Verdana" panose="020B0604030504040204" pitchFamily="34" charset="0"/>
              <a:ea typeface="Verdana" panose="020B0604030504040204" pitchFamily="34" charset="0"/>
            </a:endParaRPr>
          </a:p>
          <a:p>
            <a:r>
              <a:rPr lang="fi-FI" sz="2200" dirty="0">
                <a:latin typeface="Verdana" panose="020B0604030504040204" pitchFamily="34" charset="0"/>
                <a:ea typeface="Verdana" panose="020B0604030504040204" pitchFamily="34" charset="0"/>
              </a:rPr>
              <a:t>Mitkä asiat ovat tukeneet muutostasi?</a:t>
            </a:r>
          </a:p>
          <a:p>
            <a:pPr marL="0" indent="0">
              <a:buNone/>
            </a:pPr>
            <a:endParaRPr lang="fi-FI" sz="2200" dirty="0">
              <a:latin typeface="Verdana" panose="020B0604030504040204" pitchFamily="34" charset="0"/>
              <a:ea typeface="Verdana" panose="020B0604030504040204" pitchFamily="34" charset="0"/>
            </a:endParaRPr>
          </a:p>
          <a:p>
            <a:r>
              <a:rPr lang="fi-FI" sz="2200" dirty="0">
                <a:latin typeface="Verdana" panose="020B0604030504040204" pitchFamily="34" charset="0"/>
                <a:ea typeface="Verdana" panose="020B0604030504040204" pitchFamily="34" charset="0"/>
              </a:rPr>
              <a:t>Minkä onnistumisen tai oivalluksen haluat jakaa myös muille?</a:t>
            </a:r>
          </a:p>
          <a:p>
            <a:endParaRPr lang="fi-FI" dirty="0"/>
          </a:p>
          <a:p>
            <a:endParaRPr lang="fi-FI" dirty="0"/>
          </a:p>
          <a:p>
            <a:endParaRPr lang="fi-FI" dirty="0"/>
          </a:p>
          <a:p>
            <a:endParaRPr lang="en-FI" dirty="0"/>
          </a:p>
        </p:txBody>
      </p:sp>
      <p:sp>
        <p:nvSpPr>
          <p:cNvPr id="9" name="Tekstiruutu 8">
            <a:extLst>
              <a:ext uri="{FF2B5EF4-FFF2-40B4-BE49-F238E27FC236}">
                <a16:creationId xmlns:a16="http://schemas.microsoft.com/office/drawing/2014/main" id="{BA59DFE4-7D0A-492B-8EB6-C785961331D2}"/>
              </a:ext>
            </a:extLst>
          </p:cNvPr>
          <p:cNvSpPr txBox="1"/>
          <p:nvPr/>
        </p:nvSpPr>
        <p:spPr>
          <a:xfrm>
            <a:off x="7784025" y="6129273"/>
            <a:ext cx="2443708"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1560765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18840B8D-7CFE-4DC8-AE8C-E53DD630473F}"/>
              </a:ext>
            </a:extLst>
          </p:cNvPr>
          <p:cNvSpPr txBox="1"/>
          <p:nvPr/>
        </p:nvSpPr>
        <p:spPr>
          <a:xfrm>
            <a:off x="514350" y="284281"/>
            <a:ext cx="11163300" cy="1077218"/>
          </a:xfrm>
          <a:prstGeom prst="rect">
            <a:avLst/>
          </a:prstGeom>
          <a:solidFill>
            <a:srgbClr val="00747A"/>
          </a:solidFill>
        </p:spPr>
        <p:txBody>
          <a:bodyPr wrap="square" rtlCol="0">
            <a:spAutoFit/>
          </a:bodyPr>
          <a:lstStyle/>
          <a:p>
            <a:pPr algn="ctr"/>
            <a:r>
              <a:rPr lang="fi-FI" sz="3200" dirty="0">
                <a:solidFill>
                  <a:schemeClr val="bg1"/>
                </a:solidFill>
                <a:latin typeface="Verdana" panose="020B0604030504040204" pitchFamily="34" charset="0"/>
              </a:rPr>
              <a:t>Harjoitus: </a:t>
            </a:r>
          </a:p>
          <a:p>
            <a:pPr algn="ctr"/>
            <a:r>
              <a:rPr lang="fi-FI" sz="3200" dirty="0">
                <a:solidFill>
                  <a:schemeClr val="bg1"/>
                </a:solidFill>
                <a:latin typeface="Verdana" panose="020B0604030504040204" pitchFamily="34" charset="0"/>
              </a:rPr>
              <a:t>Onnistuneen painonhallinnan peruskivet </a:t>
            </a:r>
          </a:p>
        </p:txBody>
      </p:sp>
      <p:sp>
        <p:nvSpPr>
          <p:cNvPr id="7" name="Content Placeholder 5">
            <a:extLst>
              <a:ext uri="{FF2B5EF4-FFF2-40B4-BE49-F238E27FC236}">
                <a16:creationId xmlns:a16="http://schemas.microsoft.com/office/drawing/2014/main" id="{E25E2CCE-FAF3-4908-B815-52687A4C819F}"/>
              </a:ext>
            </a:extLst>
          </p:cNvPr>
          <p:cNvSpPr txBox="1">
            <a:spLocks/>
          </p:cNvSpPr>
          <p:nvPr/>
        </p:nvSpPr>
        <p:spPr>
          <a:xfrm>
            <a:off x="514351" y="1924678"/>
            <a:ext cx="6896099" cy="4933322"/>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i-FI" dirty="0"/>
          </a:p>
          <a:p>
            <a:endParaRPr lang="fi-FI" dirty="0"/>
          </a:p>
          <a:p>
            <a:endParaRPr lang="fi-FI" dirty="0"/>
          </a:p>
          <a:p>
            <a:endParaRPr lang="en-FI" dirty="0"/>
          </a:p>
        </p:txBody>
      </p:sp>
      <p:pic>
        <p:nvPicPr>
          <p:cNvPr id="8" name="Kuva 7">
            <a:extLst>
              <a:ext uri="{FF2B5EF4-FFF2-40B4-BE49-F238E27FC236}">
                <a16:creationId xmlns:a16="http://schemas.microsoft.com/office/drawing/2014/main" id="{2D770309-FB42-41B4-B620-127E09F63D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10897" y="2057586"/>
            <a:ext cx="5064636" cy="3375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Suorakulmio 4">
            <a:extLst>
              <a:ext uri="{FF2B5EF4-FFF2-40B4-BE49-F238E27FC236}">
                <a16:creationId xmlns:a16="http://schemas.microsoft.com/office/drawing/2014/main" id="{59DCCFE5-5DB1-499A-B344-F3A6EC282F1E}"/>
              </a:ext>
            </a:extLst>
          </p:cNvPr>
          <p:cNvSpPr/>
          <p:nvPr/>
        </p:nvSpPr>
        <p:spPr>
          <a:xfrm>
            <a:off x="514350" y="1924678"/>
            <a:ext cx="6096000" cy="3642600"/>
          </a:xfrm>
          <a:prstGeom prst="rect">
            <a:avLst/>
          </a:prstGeom>
        </p:spPr>
        <p:txBody>
          <a:bodyPr>
            <a:spAutoFit/>
          </a:bodyPr>
          <a:lstStyle/>
          <a:p>
            <a:pPr marL="342900" indent="-342900">
              <a:lnSpc>
                <a:spcPct val="107000"/>
              </a:lnSpc>
              <a:spcAft>
                <a:spcPts val="800"/>
              </a:spcAft>
              <a:buFont typeface="Arial" panose="020B0604020202020204" pitchFamily="34" charset="0"/>
              <a:buChar char="•"/>
            </a:pPr>
            <a:r>
              <a:rPr lang="fi-FI" sz="2000" dirty="0">
                <a:latin typeface="Verdana" panose="020B0604030504040204" pitchFamily="34" charset="0"/>
                <a:ea typeface="Verdana" panose="020B0604030504040204" pitchFamily="34" charset="0"/>
                <a:cs typeface="Times New Roman" panose="02020603050405020304" pitchFamily="18" charset="0"/>
              </a:rPr>
              <a:t>Mitä muutoksia olet kokeillut ja miten ne ovat toimineet arjessa?</a:t>
            </a:r>
          </a:p>
          <a:p>
            <a:pPr>
              <a:lnSpc>
                <a:spcPct val="107000"/>
              </a:lnSpc>
              <a:spcAft>
                <a:spcPts val="800"/>
              </a:spcAft>
            </a:pPr>
            <a:endParaRPr lang="fi-FI" sz="2000" dirty="0">
              <a:latin typeface="Verdana" panose="020B0604030504040204" pitchFamily="34" charset="0"/>
              <a:ea typeface="Verdana" panose="020B060403050404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fi-FI" sz="2000" dirty="0">
                <a:latin typeface="Verdana" panose="020B0604030504040204" pitchFamily="34" charset="0"/>
                <a:ea typeface="Verdana" panose="020B0604030504040204" pitchFamily="34" charset="0"/>
                <a:cs typeface="Times New Roman" panose="02020603050405020304" pitchFamily="18" charset="0"/>
              </a:rPr>
              <a:t>Mitkä tekijät ovat tukeneet painonhallintaasi?</a:t>
            </a:r>
          </a:p>
          <a:p>
            <a:pPr>
              <a:lnSpc>
                <a:spcPct val="107000"/>
              </a:lnSpc>
              <a:spcAft>
                <a:spcPts val="800"/>
              </a:spcAft>
            </a:pPr>
            <a:endParaRPr lang="fi-FI" sz="2000" dirty="0">
              <a:latin typeface="Verdana" panose="020B0604030504040204" pitchFamily="34" charset="0"/>
              <a:ea typeface="Verdana" panose="020B0604030504040204" pitchFamily="34" charset="0"/>
              <a:cs typeface="Times New Roman" panose="02020603050405020304" pitchFamily="18" charset="0"/>
            </a:endParaRPr>
          </a:p>
          <a:p>
            <a:pPr marL="342900" indent="-342900">
              <a:lnSpc>
                <a:spcPct val="107000"/>
              </a:lnSpc>
              <a:spcAft>
                <a:spcPts val="800"/>
              </a:spcAft>
              <a:buFont typeface="Arial" panose="020B0604020202020204" pitchFamily="34" charset="0"/>
              <a:buChar char="•"/>
            </a:pPr>
            <a:r>
              <a:rPr lang="fi-FI" sz="2000" dirty="0">
                <a:latin typeface="Verdana" panose="020B0604030504040204" pitchFamily="34" charset="0"/>
                <a:ea typeface="Verdana" panose="020B0604030504040204" pitchFamily="34" charset="0"/>
                <a:cs typeface="Times New Roman" panose="02020603050405020304" pitchFamily="18" charset="0"/>
              </a:rPr>
              <a:t>Mitkä asiat ovat jääneet arkeen?</a:t>
            </a:r>
          </a:p>
          <a:p>
            <a:pPr>
              <a:lnSpc>
                <a:spcPct val="107000"/>
              </a:lnSpc>
              <a:spcAft>
                <a:spcPts val="800"/>
              </a:spcAft>
            </a:pPr>
            <a:r>
              <a:rPr lang="fi-FI" sz="2000" dirty="0">
                <a:latin typeface="Verdana" panose="020B0604030504040204" pitchFamily="34" charset="0"/>
                <a:ea typeface="Verdana" panose="020B0604030504040204" pitchFamily="34" charset="0"/>
                <a:cs typeface="Times New Roman" panose="02020603050405020304" pitchFamily="18" charset="0"/>
              </a:rPr>
              <a:t> </a:t>
            </a:r>
          </a:p>
          <a:p>
            <a:pPr marL="342900" indent="-342900">
              <a:lnSpc>
                <a:spcPct val="107000"/>
              </a:lnSpc>
              <a:spcAft>
                <a:spcPts val="800"/>
              </a:spcAft>
              <a:buFont typeface="Arial" panose="020B0604020202020204" pitchFamily="34" charset="0"/>
              <a:buChar char="•"/>
            </a:pPr>
            <a:r>
              <a:rPr lang="fi-FI" sz="2000" dirty="0">
                <a:latin typeface="Verdana" panose="020B0604030504040204" pitchFamily="34" charset="0"/>
                <a:ea typeface="Verdana" panose="020B0604030504040204" pitchFamily="34" charset="0"/>
                <a:cs typeface="Times New Roman" panose="02020603050405020304" pitchFamily="18" charset="0"/>
              </a:rPr>
              <a:t>Kootaan toimivat keinot yhteen!</a:t>
            </a:r>
          </a:p>
        </p:txBody>
      </p:sp>
      <p:sp>
        <p:nvSpPr>
          <p:cNvPr id="9" name="Tekstiruutu 8">
            <a:extLst>
              <a:ext uri="{FF2B5EF4-FFF2-40B4-BE49-F238E27FC236}">
                <a16:creationId xmlns:a16="http://schemas.microsoft.com/office/drawing/2014/main" id="{B86CCA53-5DCD-4381-934F-55FD722CA84D}"/>
              </a:ext>
            </a:extLst>
          </p:cNvPr>
          <p:cNvSpPr txBox="1"/>
          <p:nvPr/>
        </p:nvSpPr>
        <p:spPr>
          <a:xfrm>
            <a:off x="7784025" y="6129273"/>
            <a:ext cx="2443708"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964597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18840B8D-7CFE-4DC8-AE8C-E53DD630473F}"/>
              </a:ext>
            </a:extLst>
          </p:cNvPr>
          <p:cNvSpPr txBox="1"/>
          <p:nvPr/>
        </p:nvSpPr>
        <p:spPr>
          <a:xfrm>
            <a:off x="514350" y="284281"/>
            <a:ext cx="11163300" cy="769441"/>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rPr>
              <a:t>Tulevaisuuspaja</a:t>
            </a:r>
          </a:p>
        </p:txBody>
      </p:sp>
      <p:sp>
        <p:nvSpPr>
          <p:cNvPr id="5" name="Tekstiruutu 4">
            <a:extLst>
              <a:ext uri="{FF2B5EF4-FFF2-40B4-BE49-F238E27FC236}">
                <a16:creationId xmlns:a16="http://schemas.microsoft.com/office/drawing/2014/main" id="{8D01743E-E9CA-49F6-8970-EED1DAB4AF35}"/>
              </a:ext>
            </a:extLst>
          </p:cNvPr>
          <p:cNvSpPr txBox="1"/>
          <p:nvPr/>
        </p:nvSpPr>
        <p:spPr>
          <a:xfrm>
            <a:off x="512234" y="1389514"/>
            <a:ext cx="11163299" cy="4401205"/>
          </a:xfrm>
          <a:prstGeom prst="rect">
            <a:avLst/>
          </a:prstGeom>
          <a:noFill/>
        </p:spPr>
        <p:txBody>
          <a:bodyPr wrap="square" rtlCol="0">
            <a:spAutoFit/>
          </a:bodyPr>
          <a:lstStyle/>
          <a:p>
            <a:r>
              <a:rPr lang="fi-FI" sz="2000" dirty="0">
                <a:latin typeface="Verdana" panose="020B0604030504040204" pitchFamily="34" charset="0"/>
                <a:ea typeface="Verdana" panose="020B0604030504040204" pitchFamily="34" charset="0"/>
              </a:rPr>
              <a:t>On kulunut vuosi tästä tapaamisesta ja kaikki on sujunut niin hyvin kuin mahdollista ja olet siis onnistunut tavoitteessasi. </a:t>
            </a:r>
          </a:p>
          <a:p>
            <a:endParaRPr lang="fi-FI" sz="2000" dirty="0">
              <a:latin typeface="Verdana" panose="020B0604030504040204" pitchFamily="34" charset="0"/>
              <a:ea typeface="Verdana" panose="020B0604030504040204" pitchFamily="34" charset="0"/>
            </a:endParaRPr>
          </a:p>
          <a:p>
            <a:pPr marL="457200" indent="-457200">
              <a:buAutoNum type="arabicPeriod"/>
            </a:pPr>
            <a:r>
              <a:rPr lang="fi-FI" sz="2000" dirty="0">
                <a:latin typeface="Verdana" panose="020B0604030504040204" pitchFamily="34" charset="0"/>
                <a:ea typeface="Verdana" panose="020B0604030504040204" pitchFamily="34" charset="0"/>
              </a:rPr>
              <a:t>Mistä asioista huomaat, että sinulla menee hyvin painonhallinnan suhteen? Mitä konkreettisia asioita teet ja mistä huomaat, että olet onnistunut? Miten huomaat onnistumisen olossasi ja arjen toiminnoissa?</a:t>
            </a:r>
          </a:p>
          <a:p>
            <a:pPr marL="457200" indent="-457200">
              <a:buAutoNum type="arabicPeriod"/>
            </a:pPr>
            <a:endParaRPr lang="fi-FI" sz="2000" dirty="0">
              <a:latin typeface="Verdana" panose="020B0604030504040204" pitchFamily="34" charset="0"/>
              <a:ea typeface="Verdana" panose="020B0604030504040204" pitchFamily="34" charset="0"/>
            </a:endParaRPr>
          </a:p>
          <a:p>
            <a:pPr marL="457200" indent="-457200">
              <a:buFontTx/>
              <a:buAutoNum type="arabicPeriod"/>
            </a:pPr>
            <a:r>
              <a:rPr lang="fi-FI" sz="2000" dirty="0">
                <a:latin typeface="Verdana" panose="020B0604030504040204" pitchFamily="34" charset="0"/>
                <a:ea typeface="Verdana" panose="020B0604030504040204" pitchFamily="34" charset="0"/>
              </a:rPr>
              <a:t>Mitä asioita pelkäsit vuosi sitten (eli nyt)? Minkä epäilit olevan onnistumisen esteenä? Miten selätit hankaluudet ja vaikeudet?</a:t>
            </a:r>
          </a:p>
          <a:p>
            <a:pPr marL="457200" indent="-457200">
              <a:buAutoNum type="arabicPeriod"/>
            </a:pPr>
            <a:endParaRPr lang="fi-FI" sz="2000" dirty="0">
              <a:latin typeface="Verdana" panose="020B0604030504040204" pitchFamily="34" charset="0"/>
              <a:ea typeface="Verdana" panose="020B0604030504040204" pitchFamily="34" charset="0"/>
            </a:endParaRPr>
          </a:p>
          <a:p>
            <a:pPr marL="457200" indent="-457200">
              <a:buFontTx/>
              <a:buAutoNum type="arabicPeriod"/>
            </a:pPr>
            <a:r>
              <a:rPr lang="fi-FI" sz="2000" dirty="0">
                <a:latin typeface="Verdana" panose="020B0604030504040204" pitchFamily="34" charset="0"/>
                <a:ea typeface="Verdana" panose="020B0604030504040204" pitchFamily="34" charset="0"/>
              </a:rPr>
              <a:t>Millaisia terveisiä lähetät itsellesi vuoden takaiseen aikaan (eli nykyhetkeen)? Miten kannustat itseäsi muutokseen, kun tiedät että olet onnistunut? </a:t>
            </a:r>
          </a:p>
          <a:p>
            <a:pPr marL="457200" indent="-457200">
              <a:buAutoNum type="arabicPeriod"/>
            </a:pPr>
            <a:endParaRPr lang="fi-FI" sz="2000" dirty="0">
              <a:latin typeface="Verdana" panose="020B0604030504040204" pitchFamily="34" charset="0"/>
              <a:ea typeface="Verdana" panose="020B0604030504040204" pitchFamily="34" charset="0"/>
            </a:endParaRPr>
          </a:p>
          <a:p>
            <a:r>
              <a:rPr lang="fi-FI" sz="2000" dirty="0">
                <a:latin typeface="Verdana" panose="020B0604030504040204" pitchFamily="34" charset="0"/>
                <a:ea typeface="Verdana" panose="020B0604030504040204" pitchFamily="34" charset="0"/>
              </a:rPr>
              <a:t> </a:t>
            </a:r>
          </a:p>
        </p:txBody>
      </p:sp>
      <p:sp>
        <p:nvSpPr>
          <p:cNvPr id="6" name="Tekstiruutu 5">
            <a:extLst>
              <a:ext uri="{FF2B5EF4-FFF2-40B4-BE49-F238E27FC236}">
                <a16:creationId xmlns:a16="http://schemas.microsoft.com/office/drawing/2014/main" id="{BCA1F7C6-DF50-435F-BC9E-7DED2C81D25E}"/>
              </a:ext>
            </a:extLst>
          </p:cNvPr>
          <p:cNvSpPr txBox="1"/>
          <p:nvPr/>
        </p:nvSpPr>
        <p:spPr>
          <a:xfrm>
            <a:off x="7784025" y="6129273"/>
            <a:ext cx="2443708"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2057338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4" name="Tekstiruutu 3">
            <a:extLst>
              <a:ext uri="{FF2B5EF4-FFF2-40B4-BE49-F238E27FC236}">
                <a16:creationId xmlns:a16="http://schemas.microsoft.com/office/drawing/2014/main" id="{18840B8D-7CFE-4DC8-AE8C-E53DD630473F}"/>
              </a:ext>
            </a:extLst>
          </p:cNvPr>
          <p:cNvSpPr txBox="1"/>
          <p:nvPr/>
        </p:nvSpPr>
        <p:spPr>
          <a:xfrm>
            <a:off x="514350" y="284281"/>
            <a:ext cx="11163300" cy="769441"/>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rPr>
              <a:t>Oma suunnitelma</a:t>
            </a:r>
          </a:p>
        </p:txBody>
      </p:sp>
      <p:sp>
        <p:nvSpPr>
          <p:cNvPr id="7" name="Content Placeholder 2">
            <a:extLst>
              <a:ext uri="{FF2B5EF4-FFF2-40B4-BE49-F238E27FC236}">
                <a16:creationId xmlns:a16="http://schemas.microsoft.com/office/drawing/2014/main" id="{11D0F7C6-1249-4052-9438-559ADA227DE9}"/>
              </a:ext>
            </a:extLst>
          </p:cNvPr>
          <p:cNvSpPr txBox="1">
            <a:spLocks/>
          </p:cNvSpPr>
          <p:nvPr/>
        </p:nvSpPr>
        <p:spPr>
          <a:xfrm>
            <a:off x="514350" y="1752086"/>
            <a:ext cx="8676303" cy="398660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i-FI" sz="2000" dirty="0">
              <a:latin typeface="Verdana" panose="020B0604030504040204" pitchFamily="34" charset="0"/>
              <a:ea typeface="Verdana" panose="020B0604030504040204" pitchFamily="34" charset="0"/>
            </a:endParaRPr>
          </a:p>
          <a:p>
            <a:endParaRPr lang="en-US" dirty="0"/>
          </a:p>
        </p:txBody>
      </p:sp>
      <p:sp>
        <p:nvSpPr>
          <p:cNvPr id="5" name="Suorakulmio 4">
            <a:extLst>
              <a:ext uri="{FF2B5EF4-FFF2-40B4-BE49-F238E27FC236}">
                <a16:creationId xmlns:a16="http://schemas.microsoft.com/office/drawing/2014/main" id="{4E19EE2D-372E-4932-BC96-2134D744052E}"/>
              </a:ext>
            </a:extLst>
          </p:cNvPr>
          <p:cNvSpPr/>
          <p:nvPr/>
        </p:nvSpPr>
        <p:spPr>
          <a:xfrm>
            <a:off x="514349" y="1443841"/>
            <a:ext cx="11161183" cy="3785652"/>
          </a:xfrm>
          <a:prstGeom prst="rect">
            <a:avLst/>
          </a:prstGeom>
        </p:spPr>
        <p:txBody>
          <a:bodyPr wrap="square">
            <a:spAutoFit/>
          </a:bodyPr>
          <a:lstStyle/>
          <a:p>
            <a:r>
              <a:rPr lang="fi-FI" sz="2000" b="1" dirty="0">
                <a:latin typeface="Verdana" panose="020B0604030504040204" pitchFamily="34" charset="0"/>
                <a:ea typeface="Verdana" panose="020B0604030504040204" pitchFamily="34" charset="0"/>
              </a:rPr>
              <a:t>Tavoitteen tarkastelua: </a:t>
            </a:r>
            <a:r>
              <a:rPr lang="fi-FI" sz="2000" dirty="0">
                <a:latin typeface="Verdana" panose="020B0604030504040204" pitchFamily="34" charset="0"/>
                <a:ea typeface="Verdana" panose="020B0604030504040204" pitchFamily="34" charset="0"/>
              </a:rPr>
              <a:t>Missä olet jo onnistunut ja mitkä muutokset toteutuvat arjessa? Mitä muutoksia olet kokeillut, joista ei tullut rutiinia? Voisiko niitä muutoksia kokeilla uudestaan?</a:t>
            </a:r>
          </a:p>
          <a:p>
            <a:endParaRPr lang="fi-FI" sz="2000" dirty="0">
              <a:latin typeface="Verdana" panose="020B0604030504040204" pitchFamily="34" charset="0"/>
              <a:ea typeface="Verdana" panose="020B0604030504040204" pitchFamily="34" charset="0"/>
            </a:endParaRPr>
          </a:p>
          <a:p>
            <a:r>
              <a:rPr lang="fi-FI" sz="2000" b="1" dirty="0">
                <a:latin typeface="Verdana" panose="020B0604030504040204" pitchFamily="34" charset="0"/>
                <a:ea typeface="Verdana" panose="020B0604030504040204" pitchFamily="34" charset="0"/>
              </a:rPr>
              <a:t>Jatkosuunnitelma: </a:t>
            </a:r>
            <a:r>
              <a:rPr lang="fi-FI" sz="2000" dirty="0">
                <a:latin typeface="Verdana" panose="020B0604030504040204" pitchFamily="34" charset="0"/>
                <a:ea typeface="Verdana" panose="020B0604030504040204" pitchFamily="34" charset="0"/>
              </a:rPr>
              <a:t>Millainen on suunnitelma joka toimii arjessasi? Mikä jo sujuu ja mihin voisit tarttua seuraavaksi? </a:t>
            </a:r>
          </a:p>
          <a:p>
            <a:endParaRPr lang="fi-FI" sz="2000" dirty="0">
              <a:latin typeface="Verdana" panose="020B0604030504040204" pitchFamily="34" charset="0"/>
              <a:ea typeface="Verdana" panose="020B0604030504040204" pitchFamily="34" charset="0"/>
            </a:endParaRPr>
          </a:p>
          <a:p>
            <a:r>
              <a:rPr lang="fi-FI" sz="2000" b="1" dirty="0">
                <a:latin typeface="Verdana" panose="020B0604030504040204" pitchFamily="34" charset="0"/>
                <a:ea typeface="Verdana" panose="020B0604030504040204" pitchFamily="34" charset="0"/>
              </a:rPr>
              <a:t>Haasteita tulee aina matkalla ja ne kuuluvat mukaan prosessiin: </a:t>
            </a:r>
          </a:p>
          <a:p>
            <a:r>
              <a:rPr lang="fi-FI" sz="2000" dirty="0">
                <a:latin typeface="Verdana" panose="020B0604030504040204" pitchFamily="34" charset="0"/>
                <a:ea typeface="Verdana" panose="020B0604030504040204" pitchFamily="34" charset="0"/>
              </a:rPr>
              <a:t>Miten suhtaudut "epäonnistumisiin"? Miten menet eteenpäin, kun on haastavaa?</a:t>
            </a:r>
          </a:p>
          <a:p>
            <a:endParaRPr lang="fi-FI" sz="2000" b="1" dirty="0">
              <a:latin typeface="Verdana" panose="020B0604030504040204" pitchFamily="34" charset="0"/>
              <a:ea typeface="Verdana" panose="020B0604030504040204" pitchFamily="34" charset="0"/>
            </a:endParaRPr>
          </a:p>
          <a:p>
            <a:r>
              <a:rPr lang="fi-FI" sz="2000" b="1" dirty="0">
                <a:latin typeface="Verdana" panose="020B0604030504040204" pitchFamily="34" charset="0"/>
                <a:ea typeface="Verdana" panose="020B0604030504040204" pitchFamily="34" charset="0"/>
              </a:rPr>
              <a:t>Sisäinen motivaatio: </a:t>
            </a:r>
            <a:r>
              <a:rPr lang="fi-FI" sz="2000" dirty="0">
                <a:latin typeface="Verdana" panose="020B0604030504040204" pitchFamily="34" charset="0"/>
                <a:ea typeface="Verdana" panose="020B0604030504040204" pitchFamily="34" charset="0"/>
              </a:rPr>
              <a:t>Ketkä ovat tukijoukkosi? Miten voin vahvistaa muutosta? Mikä on tärkeimmät syyt tehdä muutosta ja jatkaa sitä?</a:t>
            </a:r>
          </a:p>
        </p:txBody>
      </p:sp>
      <p:sp>
        <p:nvSpPr>
          <p:cNvPr id="8" name="Tekstiruutu 7">
            <a:extLst>
              <a:ext uri="{FF2B5EF4-FFF2-40B4-BE49-F238E27FC236}">
                <a16:creationId xmlns:a16="http://schemas.microsoft.com/office/drawing/2014/main" id="{42DE21B9-7E94-4C43-B1AD-097EC571DE7E}"/>
              </a:ext>
            </a:extLst>
          </p:cNvPr>
          <p:cNvSpPr txBox="1"/>
          <p:nvPr/>
        </p:nvSpPr>
        <p:spPr>
          <a:xfrm>
            <a:off x="7784025" y="6129273"/>
            <a:ext cx="2443708"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1649194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1D676215-B9CF-4387-95CB-1C980DCDE77A}"/>
              </a:ext>
            </a:extLst>
          </p:cNvPr>
          <p:cNvSpPr>
            <a:spLocks noGrp="1"/>
          </p:cNvSpPr>
          <p:nvPr>
            <p:ph type="sldNum" sz="quarter" idx="10"/>
          </p:nvPr>
        </p:nvSpPr>
        <p:spPr/>
        <p:txBody>
          <a:bodyPr/>
          <a:lstStyle/>
          <a:p>
            <a:pPr marL="33825">
              <a:spcBef>
                <a:spcPts val="140"/>
              </a:spcBef>
            </a:pPr>
            <a:fld id="{81D60167-4931-47E6-BA6A-407CBD079E47}" type="slidenum">
              <a:rPr lang="uk-UA" smtClean="0"/>
              <a:pPr marL="33825">
                <a:spcBef>
                  <a:spcPts val="140"/>
                </a:spcBef>
              </a:pPr>
              <a:t>7</a:t>
            </a:fld>
            <a:endParaRPr lang="uk-UA"/>
          </a:p>
        </p:txBody>
      </p:sp>
      <p:sp>
        <p:nvSpPr>
          <p:cNvPr id="3" name="Alatunnisteen paikkamerkki 2">
            <a:extLst>
              <a:ext uri="{FF2B5EF4-FFF2-40B4-BE49-F238E27FC236}">
                <a16:creationId xmlns:a16="http://schemas.microsoft.com/office/drawing/2014/main" id="{A1E1FB1A-87CC-4B9F-9D7C-652B051AFB88}"/>
              </a:ext>
            </a:extLst>
          </p:cNvPr>
          <p:cNvSpPr>
            <a:spLocks noGrp="1"/>
          </p:cNvSpPr>
          <p:nvPr>
            <p:ph type="ftr" sz="quarter" idx="11"/>
          </p:nvPr>
        </p:nvSpPr>
        <p:spPr/>
        <p:txBody>
          <a:bodyPr/>
          <a:lstStyle/>
          <a:p>
            <a:r>
              <a:rPr lang="de-DE"/>
              <a:t>© </a:t>
            </a:r>
            <a:r>
              <a:rPr lang="en-US"/>
              <a:t>Sydänliitto</a:t>
            </a:r>
          </a:p>
        </p:txBody>
      </p:sp>
      <p:sp>
        <p:nvSpPr>
          <p:cNvPr id="4" name="Sisällön paikkamerkki 3">
            <a:extLst>
              <a:ext uri="{FF2B5EF4-FFF2-40B4-BE49-F238E27FC236}">
                <a16:creationId xmlns:a16="http://schemas.microsoft.com/office/drawing/2014/main" id="{9E2CC5A0-D616-4986-925F-DC76EE1F3C75}"/>
              </a:ext>
            </a:extLst>
          </p:cNvPr>
          <p:cNvSpPr>
            <a:spLocks noGrp="1"/>
          </p:cNvSpPr>
          <p:nvPr>
            <p:ph sz="quarter" idx="12"/>
          </p:nvPr>
        </p:nvSpPr>
        <p:spPr>
          <a:xfrm>
            <a:off x="1301385" y="1894723"/>
            <a:ext cx="9589227" cy="4411045"/>
          </a:xfrm>
        </p:spPr>
        <p:txBody>
          <a:bodyPr vert="horz" lIns="121770" tIns="60885" rIns="121770" bIns="60885" rtlCol="0" anchor="t">
            <a:normAutofit/>
          </a:bodyPr>
          <a:lstStyle/>
          <a:p>
            <a:endParaRPr lang="fi-FI">
              <a:solidFill>
                <a:srgbClr val="000000"/>
              </a:solidFill>
              <a:latin typeface="Verdana"/>
              <a:ea typeface="Verdana"/>
              <a:cs typeface="Verdana"/>
            </a:endParaRPr>
          </a:p>
          <a:p>
            <a:endParaRPr lang="fi-FI">
              <a:solidFill>
                <a:srgbClr val="000000"/>
              </a:solidFill>
              <a:latin typeface="Verdana"/>
              <a:ea typeface="Verdana"/>
              <a:cs typeface="Verdana"/>
            </a:endParaRPr>
          </a:p>
          <a:p>
            <a:pPr marL="380533" indent="-380533">
              <a:buFont typeface="Arial"/>
              <a:buChar char="•"/>
            </a:pPr>
            <a:endParaRPr lang="fi-FI">
              <a:solidFill>
                <a:srgbClr val="000000"/>
              </a:solidFill>
              <a:latin typeface="Verdana"/>
              <a:ea typeface="Verdana"/>
              <a:cs typeface="Verdana"/>
            </a:endParaRPr>
          </a:p>
          <a:p>
            <a:pPr marL="380533" indent="-380533">
              <a:buFontTx/>
              <a:buChar char="-"/>
            </a:pPr>
            <a:endParaRPr lang="fi-FI">
              <a:solidFill>
                <a:srgbClr val="000000"/>
              </a:solidFill>
              <a:latin typeface="Verdana"/>
              <a:ea typeface="Verdana"/>
              <a:cs typeface="Verdana"/>
            </a:endParaRPr>
          </a:p>
          <a:p>
            <a:endParaRPr lang="fi-FI">
              <a:solidFill>
                <a:srgbClr val="000000"/>
              </a:solidFill>
              <a:latin typeface="Verdana"/>
              <a:ea typeface="Verdana"/>
              <a:cs typeface="Verdana"/>
            </a:endParaRPr>
          </a:p>
          <a:p>
            <a:endParaRPr lang="fi-FI">
              <a:solidFill>
                <a:srgbClr val="000000"/>
              </a:solidFill>
              <a:latin typeface="Verdana"/>
              <a:ea typeface="Verdana"/>
              <a:cs typeface="Verdana"/>
            </a:endParaRPr>
          </a:p>
        </p:txBody>
      </p:sp>
      <p:sp>
        <p:nvSpPr>
          <p:cNvPr id="8" name="Sisällön paikkamerkki 3">
            <a:extLst>
              <a:ext uri="{FF2B5EF4-FFF2-40B4-BE49-F238E27FC236}">
                <a16:creationId xmlns:a16="http://schemas.microsoft.com/office/drawing/2014/main" id="{42DCC243-F147-2C53-1B3F-743AF6CCB7F6}"/>
              </a:ext>
            </a:extLst>
          </p:cNvPr>
          <p:cNvSpPr txBox="1">
            <a:spLocks/>
          </p:cNvSpPr>
          <p:nvPr/>
        </p:nvSpPr>
        <p:spPr>
          <a:xfrm>
            <a:off x="1349086" y="1958190"/>
            <a:ext cx="4921829" cy="4934985"/>
          </a:xfrm>
          <a:prstGeom prst="rect">
            <a:avLst/>
          </a:prstGeom>
        </p:spPr>
        <p:txBody>
          <a:bodyPr vert="horz" lIns="121770" tIns="60885" rIns="121770" bIns="60885" rtlCol="0" anchor="t">
            <a:normAutofit/>
          </a:bodyPr>
          <a:lstStyle>
            <a:lvl1pPr marL="0" indent="0" eaLnBrk="1" hangingPunct="1">
              <a:buFont typeface="Arial" panose="020B0604020202020204" pitchFamily="34" charset="0"/>
              <a:buNone/>
              <a:defRPr sz="1600">
                <a:latin typeface="Verdana" charset="0"/>
                <a:ea typeface="Verdana" charset="0"/>
                <a:cs typeface="Verdana" charset="0"/>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fi-FI" sz="2131" kern="0" dirty="0">
                <a:solidFill>
                  <a:srgbClr val="000000"/>
                </a:solidFill>
                <a:latin typeface="Verdana"/>
                <a:ea typeface="Verdana"/>
                <a:cs typeface="Verdana"/>
              </a:rPr>
              <a:t>Verkkopuntari-toiminnan seurannan ja </a:t>
            </a:r>
            <a:r>
              <a:rPr lang="fi-FI" sz="2131" kern="0" dirty="0" err="1">
                <a:solidFill>
                  <a:srgbClr val="000000"/>
                </a:solidFill>
                <a:latin typeface="Verdana"/>
                <a:ea typeface="Verdana"/>
                <a:cs typeface="Verdana"/>
              </a:rPr>
              <a:t>arvionnin</a:t>
            </a:r>
            <a:r>
              <a:rPr lang="fi-FI" sz="2131" kern="0" dirty="0">
                <a:solidFill>
                  <a:srgbClr val="000000"/>
                </a:solidFill>
                <a:latin typeface="Verdana"/>
                <a:ea typeface="Verdana"/>
                <a:cs typeface="Verdana"/>
              </a:rPr>
              <a:t> tueksi Satakunnan </a:t>
            </a:r>
            <a:r>
              <a:rPr lang="fi-FI" sz="2131" kern="0" dirty="0" err="1">
                <a:solidFill>
                  <a:srgbClr val="000000"/>
                </a:solidFill>
                <a:latin typeface="Verdana"/>
                <a:ea typeface="Verdana"/>
                <a:cs typeface="Verdana"/>
              </a:rPr>
              <a:t>sydänpiiri</a:t>
            </a:r>
            <a:r>
              <a:rPr lang="fi-FI" sz="2131" kern="0" dirty="0">
                <a:solidFill>
                  <a:srgbClr val="000000"/>
                </a:solidFill>
                <a:latin typeface="Verdana"/>
                <a:ea typeface="Verdana"/>
                <a:cs typeface="Verdana"/>
              </a:rPr>
              <a:t> toivoo palautettasi. Kyselyyn vastataan </a:t>
            </a:r>
          </a:p>
          <a:p>
            <a:r>
              <a:rPr lang="fi-FI" sz="2131" kern="0" dirty="0">
                <a:solidFill>
                  <a:srgbClr val="000000"/>
                </a:solidFill>
                <a:latin typeface="Verdana"/>
                <a:ea typeface="Verdana"/>
                <a:cs typeface="Verdana"/>
              </a:rPr>
              <a:t>nimettömästi.  Vastauksia hyödynnetään Verkkopuntari-toiminnan kehittämistyössä. </a:t>
            </a:r>
          </a:p>
          <a:p>
            <a:endParaRPr lang="fi-FI" sz="2131" kern="0" dirty="0">
              <a:solidFill>
                <a:srgbClr val="000000"/>
              </a:solidFill>
              <a:latin typeface="Verdana"/>
              <a:ea typeface="Verdana"/>
              <a:cs typeface="Verdana"/>
            </a:endParaRPr>
          </a:p>
          <a:p>
            <a:r>
              <a:rPr lang="fi-FI" sz="2131" kern="0" dirty="0">
                <a:solidFill>
                  <a:srgbClr val="000000"/>
                </a:solidFill>
                <a:latin typeface="Verdana"/>
                <a:ea typeface="Verdana"/>
                <a:cs typeface="Verdana"/>
              </a:rPr>
              <a:t>Ota kuva QR-koodista ja siirry palautekyselyyn:  </a:t>
            </a:r>
          </a:p>
          <a:p>
            <a:endParaRPr lang="fi-FI" sz="2131" kern="0" dirty="0">
              <a:solidFill>
                <a:srgbClr val="000000"/>
              </a:solidFill>
              <a:latin typeface="Verdana"/>
              <a:ea typeface="Verdana"/>
              <a:cs typeface="Verdana"/>
            </a:endParaRPr>
          </a:p>
          <a:p>
            <a:pPr marL="380533" indent="-380533">
              <a:buFont typeface="Arial"/>
              <a:buChar char="•"/>
            </a:pPr>
            <a:endParaRPr lang="fi-FI" sz="2131" kern="0" dirty="0">
              <a:solidFill>
                <a:srgbClr val="000000"/>
              </a:solidFill>
              <a:latin typeface="Verdana"/>
              <a:ea typeface="Verdana"/>
              <a:cs typeface="Verdana"/>
            </a:endParaRPr>
          </a:p>
          <a:p>
            <a:pPr marL="380533" indent="-380533">
              <a:buFontTx/>
              <a:buChar char="-"/>
            </a:pPr>
            <a:endParaRPr lang="fi-FI" sz="2131" kern="0" dirty="0">
              <a:solidFill>
                <a:srgbClr val="000000"/>
              </a:solidFill>
              <a:latin typeface="Verdana"/>
              <a:ea typeface="Verdana"/>
              <a:cs typeface="Verdana"/>
            </a:endParaRPr>
          </a:p>
          <a:p>
            <a:endParaRPr lang="fi-FI" sz="2131" kern="0" dirty="0">
              <a:solidFill>
                <a:srgbClr val="000000"/>
              </a:solidFill>
              <a:latin typeface="Verdana"/>
              <a:ea typeface="Verdana"/>
              <a:cs typeface="Verdana"/>
            </a:endParaRPr>
          </a:p>
          <a:p>
            <a:endParaRPr lang="fi-FI" sz="2131" kern="0" dirty="0">
              <a:solidFill>
                <a:srgbClr val="000000"/>
              </a:solidFill>
              <a:latin typeface="Verdana"/>
              <a:ea typeface="Verdana"/>
              <a:cs typeface="Verdana"/>
            </a:endParaRPr>
          </a:p>
        </p:txBody>
      </p:sp>
      <p:pic>
        <p:nvPicPr>
          <p:cNvPr id="9" name="Bildobjekt 8">
            <a:extLst>
              <a:ext uri="{FF2B5EF4-FFF2-40B4-BE49-F238E27FC236}">
                <a16:creationId xmlns:a16="http://schemas.microsoft.com/office/drawing/2014/main" id="{650C6F46-1B25-52F4-C0B2-C764F9220962}"/>
              </a:ext>
            </a:extLst>
          </p:cNvPr>
          <p:cNvPicPr>
            <a:picLocks noChangeAspect="1"/>
          </p:cNvPicPr>
          <p:nvPr/>
        </p:nvPicPr>
        <p:blipFill>
          <a:blip r:embed="rId2"/>
          <a:stretch>
            <a:fillRect/>
          </a:stretch>
        </p:blipFill>
        <p:spPr>
          <a:xfrm>
            <a:off x="7079236" y="1844141"/>
            <a:ext cx="3442165" cy="3447110"/>
          </a:xfrm>
          <a:prstGeom prst="rect">
            <a:avLst/>
          </a:prstGeom>
        </p:spPr>
      </p:pic>
      <p:sp>
        <p:nvSpPr>
          <p:cNvPr id="12" name="Tekstiruutu 3">
            <a:extLst>
              <a:ext uri="{FF2B5EF4-FFF2-40B4-BE49-F238E27FC236}">
                <a16:creationId xmlns:a16="http://schemas.microsoft.com/office/drawing/2014/main" id="{2EAD978A-F293-6A31-1DC8-0687C2671C9F}"/>
              </a:ext>
            </a:extLst>
          </p:cNvPr>
          <p:cNvSpPr txBox="1"/>
          <p:nvPr/>
        </p:nvSpPr>
        <p:spPr>
          <a:xfrm>
            <a:off x="514350" y="284281"/>
            <a:ext cx="11163300" cy="769441"/>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rPr>
              <a:t>Palautekysely</a:t>
            </a:r>
          </a:p>
        </p:txBody>
      </p:sp>
    </p:spTree>
    <p:extLst>
      <p:ext uri="{BB962C8B-B14F-4D97-AF65-F5344CB8AC3E}">
        <p14:creationId xmlns:p14="http://schemas.microsoft.com/office/powerpoint/2010/main" val="2658379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91204-EA96-4688-8BED-929598C0E85F}"/>
            </a:ext>
          </a:extLst>
        </p:cNvPr>
        <p:cNvGrpSpPr/>
        <p:nvPr/>
      </p:nvGrpSpPr>
      <p:grpSpPr>
        <a:xfrm>
          <a:off x="0" y="0"/>
          <a:ext cx="0" cy="0"/>
          <a:chOff x="0" y="0"/>
          <a:chExt cx="0" cy="0"/>
        </a:xfrm>
      </p:grpSpPr>
      <p:sp>
        <p:nvSpPr>
          <p:cNvPr id="2" name="Dian numeron paikkamerkki 1">
            <a:extLst>
              <a:ext uri="{FF2B5EF4-FFF2-40B4-BE49-F238E27FC236}">
                <a16:creationId xmlns:a16="http://schemas.microsoft.com/office/drawing/2014/main" id="{0143C2E0-CBFA-7343-E63B-B0DB5B557705}"/>
              </a:ext>
            </a:extLst>
          </p:cNvPr>
          <p:cNvSpPr>
            <a:spLocks noGrp="1"/>
          </p:cNvSpPr>
          <p:nvPr>
            <p:ph type="sldNum" sz="quarter" idx="10"/>
          </p:nvPr>
        </p:nvSpPr>
        <p:spPr/>
        <p:txBody>
          <a:bodyPr/>
          <a:lstStyle/>
          <a:p>
            <a:pPr marL="33825">
              <a:spcBef>
                <a:spcPts val="140"/>
              </a:spcBef>
            </a:pPr>
            <a:fld id="{81D60167-4931-47E6-BA6A-407CBD079E47}" type="slidenum">
              <a:rPr lang="uk-UA" smtClean="0"/>
              <a:pPr marL="33825">
                <a:spcBef>
                  <a:spcPts val="140"/>
                </a:spcBef>
              </a:pPr>
              <a:t>8</a:t>
            </a:fld>
            <a:endParaRPr lang="uk-UA"/>
          </a:p>
        </p:txBody>
      </p:sp>
      <p:sp>
        <p:nvSpPr>
          <p:cNvPr id="3" name="Alatunnisteen paikkamerkki 2">
            <a:extLst>
              <a:ext uri="{FF2B5EF4-FFF2-40B4-BE49-F238E27FC236}">
                <a16:creationId xmlns:a16="http://schemas.microsoft.com/office/drawing/2014/main" id="{4C30FF03-0FAF-97EE-6E73-46325735BCE7}"/>
              </a:ext>
            </a:extLst>
          </p:cNvPr>
          <p:cNvSpPr>
            <a:spLocks noGrp="1"/>
          </p:cNvSpPr>
          <p:nvPr>
            <p:ph type="ftr" sz="quarter" idx="11"/>
          </p:nvPr>
        </p:nvSpPr>
        <p:spPr/>
        <p:txBody>
          <a:bodyPr/>
          <a:lstStyle/>
          <a:p>
            <a:r>
              <a:rPr lang="de-DE"/>
              <a:t>© </a:t>
            </a:r>
            <a:r>
              <a:rPr lang="en-US"/>
              <a:t>Sydänliitto</a:t>
            </a:r>
          </a:p>
        </p:txBody>
      </p:sp>
      <p:sp>
        <p:nvSpPr>
          <p:cNvPr id="4" name="Sisällön paikkamerkki 3">
            <a:extLst>
              <a:ext uri="{FF2B5EF4-FFF2-40B4-BE49-F238E27FC236}">
                <a16:creationId xmlns:a16="http://schemas.microsoft.com/office/drawing/2014/main" id="{2F7D1664-8659-810C-CAAB-6C8BCE008232}"/>
              </a:ext>
            </a:extLst>
          </p:cNvPr>
          <p:cNvSpPr>
            <a:spLocks noGrp="1"/>
          </p:cNvSpPr>
          <p:nvPr>
            <p:ph sz="quarter" idx="12"/>
          </p:nvPr>
        </p:nvSpPr>
        <p:spPr>
          <a:xfrm>
            <a:off x="1301385" y="1894723"/>
            <a:ext cx="9589227" cy="4411045"/>
          </a:xfrm>
        </p:spPr>
        <p:txBody>
          <a:bodyPr vert="horz" lIns="121770" tIns="60885" rIns="121770" bIns="60885" rtlCol="0" anchor="t">
            <a:normAutofit/>
          </a:bodyPr>
          <a:lstStyle/>
          <a:p>
            <a:endParaRPr lang="fi-FI" dirty="0">
              <a:solidFill>
                <a:srgbClr val="000000"/>
              </a:solidFill>
              <a:latin typeface="Verdana"/>
              <a:ea typeface="Verdana"/>
              <a:cs typeface="Verdana"/>
            </a:endParaRPr>
          </a:p>
          <a:p>
            <a:endParaRPr lang="fi-FI" dirty="0">
              <a:solidFill>
                <a:srgbClr val="000000"/>
              </a:solidFill>
              <a:latin typeface="Verdana"/>
              <a:ea typeface="Verdana"/>
              <a:cs typeface="Verdana"/>
            </a:endParaRPr>
          </a:p>
          <a:p>
            <a:pPr marL="380533" indent="-380533">
              <a:buFont typeface="Arial"/>
              <a:buChar char="•"/>
            </a:pPr>
            <a:endParaRPr lang="fi-FI" dirty="0">
              <a:solidFill>
                <a:srgbClr val="000000"/>
              </a:solidFill>
              <a:latin typeface="Verdana"/>
              <a:ea typeface="Verdana"/>
              <a:cs typeface="Verdana"/>
            </a:endParaRPr>
          </a:p>
          <a:p>
            <a:pPr marL="380533" indent="-380533">
              <a:buFontTx/>
              <a:buChar char="-"/>
            </a:pPr>
            <a:endParaRPr lang="fi-FI" dirty="0">
              <a:solidFill>
                <a:srgbClr val="000000"/>
              </a:solidFill>
              <a:latin typeface="Verdana"/>
              <a:ea typeface="Verdana"/>
              <a:cs typeface="Verdana"/>
            </a:endParaRPr>
          </a:p>
          <a:p>
            <a:endParaRPr lang="fi-FI" dirty="0">
              <a:solidFill>
                <a:srgbClr val="000000"/>
              </a:solidFill>
              <a:latin typeface="Verdana"/>
              <a:ea typeface="Verdana"/>
              <a:cs typeface="Verdana"/>
            </a:endParaRPr>
          </a:p>
          <a:p>
            <a:endParaRPr lang="fi-FI" dirty="0">
              <a:solidFill>
                <a:srgbClr val="000000"/>
              </a:solidFill>
              <a:latin typeface="Verdana"/>
              <a:ea typeface="Verdana"/>
              <a:cs typeface="Verdana"/>
            </a:endParaRPr>
          </a:p>
        </p:txBody>
      </p:sp>
      <p:sp>
        <p:nvSpPr>
          <p:cNvPr id="8" name="Sisällön paikkamerkki 3">
            <a:extLst>
              <a:ext uri="{FF2B5EF4-FFF2-40B4-BE49-F238E27FC236}">
                <a16:creationId xmlns:a16="http://schemas.microsoft.com/office/drawing/2014/main" id="{60DFA341-5FAB-0C9D-B024-33845A2C2549}"/>
              </a:ext>
            </a:extLst>
          </p:cNvPr>
          <p:cNvSpPr txBox="1">
            <a:spLocks/>
          </p:cNvSpPr>
          <p:nvPr/>
        </p:nvSpPr>
        <p:spPr>
          <a:xfrm>
            <a:off x="881019" y="2685778"/>
            <a:ext cx="4921829" cy="4934985"/>
          </a:xfrm>
          <a:prstGeom prst="rect">
            <a:avLst/>
          </a:prstGeom>
        </p:spPr>
        <p:txBody>
          <a:bodyPr vert="horz" lIns="121770" tIns="60885" rIns="121770" bIns="60885" rtlCol="0" anchor="t">
            <a:normAutofit/>
          </a:bodyPr>
          <a:lstStyle>
            <a:lvl1pPr marL="0" indent="0" eaLnBrk="1" hangingPunct="1">
              <a:buFont typeface="Arial" panose="020B0604020202020204" pitchFamily="34" charset="0"/>
              <a:buNone/>
              <a:defRPr sz="1600">
                <a:latin typeface="Verdana" charset="0"/>
                <a:ea typeface="Verdana" charset="0"/>
                <a:cs typeface="Verdana" charset="0"/>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a:lstStyle>
          <a:p>
            <a:r>
              <a:rPr lang="fi-FI" sz="2131" kern="0" dirty="0">
                <a:solidFill>
                  <a:srgbClr val="000000"/>
                </a:solidFill>
                <a:latin typeface="Verdana"/>
                <a:ea typeface="Verdana"/>
                <a:cs typeface="Verdana"/>
              </a:rPr>
              <a:t>Verkkopuntari-toiminnan seurannan ja </a:t>
            </a:r>
            <a:r>
              <a:rPr lang="fi-FI" sz="2131" kern="0" dirty="0" err="1">
                <a:solidFill>
                  <a:srgbClr val="000000"/>
                </a:solidFill>
                <a:latin typeface="Verdana"/>
                <a:ea typeface="Verdana"/>
                <a:cs typeface="Verdana"/>
              </a:rPr>
              <a:t>arvionnin</a:t>
            </a:r>
            <a:r>
              <a:rPr lang="fi-FI" sz="2131" kern="0" dirty="0">
                <a:solidFill>
                  <a:srgbClr val="000000"/>
                </a:solidFill>
                <a:latin typeface="Verdana"/>
                <a:ea typeface="Verdana"/>
                <a:cs typeface="Verdana"/>
              </a:rPr>
              <a:t> tueksi Satakunnan </a:t>
            </a:r>
            <a:r>
              <a:rPr lang="fi-FI" sz="2131" kern="0" dirty="0" err="1">
                <a:solidFill>
                  <a:srgbClr val="000000"/>
                </a:solidFill>
                <a:latin typeface="Verdana"/>
                <a:ea typeface="Verdana"/>
                <a:cs typeface="Verdana"/>
              </a:rPr>
              <a:t>sydänpiiri</a:t>
            </a:r>
            <a:r>
              <a:rPr lang="fi-FI" sz="2131" kern="0" dirty="0">
                <a:solidFill>
                  <a:srgbClr val="000000"/>
                </a:solidFill>
                <a:latin typeface="Verdana"/>
                <a:ea typeface="Verdana"/>
                <a:cs typeface="Verdana"/>
              </a:rPr>
              <a:t> toivoo palautettasi. Kyselyyn vastataan </a:t>
            </a:r>
          </a:p>
          <a:p>
            <a:r>
              <a:rPr lang="fi-FI" sz="2131" kern="0" dirty="0">
                <a:solidFill>
                  <a:srgbClr val="000000"/>
                </a:solidFill>
                <a:latin typeface="Verdana"/>
                <a:ea typeface="Verdana"/>
                <a:cs typeface="Verdana"/>
              </a:rPr>
              <a:t>nimettömästi. Vastauksia hyödynnetään Verkkopuntari-toiminnan kehittämistyössä. </a:t>
            </a:r>
          </a:p>
          <a:p>
            <a:endParaRPr lang="fi-FI" sz="2131" kern="0" dirty="0">
              <a:solidFill>
                <a:srgbClr val="000000"/>
              </a:solidFill>
              <a:latin typeface="Verdana"/>
              <a:ea typeface="Verdana"/>
              <a:cs typeface="Verdana"/>
            </a:endParaRPr>
          </a:p>
          <a:p>
            <a:r>
              <a:rPr lang="fi-FI" sz="2131" kern="0" dirty="0">
                <a:solidFill>
                  <a:srgbClr val="000000"/>
                </a:solidFill>
                <a:latin typeface="Verdana"/>
                <a:ea typeface="Verdana"/>
                <a:cs typeface="Verdana"/>
              </a:rPr>
              <a:t>Ota kuva QR-koodista ja siirry palautekyselyyn:  </a:t>
            </a:r>
          </a:p>
          <a:p>
            <a:endParaRPr lang="fi-FI" sz="2131" kern="0" dirty="0">
              <a:solidFill>
                <a:srgbClr val="000000"/>
              </a:solidFill>
              <a:latin typeface="Verdana"/>
              <a:ea typeface="Verdana"/>
              <a:cs typeface="Verdana"/>
            </a:endParaRPr>
          </a:p>
          <a:p>
            <a:pPr marL="380533" indent="-380533">
              <a:buFont typeface="Arial"/>
              <a:buChar char="•"/>
            </a:pPr>
            <a:endParaRPr lang="fi-FI" sz="2131" kern="0" dirty="0">
              <a:solidFill>
                <a:srgbClr val="000000"/>
              </a:solidFill>
              <a:latin typeface="Verdana"/>
              <a:ea typeface="Verdana"/>
              <a:cs typeface="Verdana"/>
            </a:endParaRPr>
          </a:p>
          <a:p>
            <a:pPr marL="380533" indent="-380533">
              <a:buFontTx/>
              <a:buChar char="-"/>
            </a:pPr>
            <a:endParaRPr lang="fi-FI" sz="2131" kern="0" dirty="0">
              <a:solidFill>
                <a:srgbClr val="000000"/>
              </a:solidFill>
              <a:latin typeface="Verdana"/>
              <a:ea typeface="Verdana"/>
              <a:cs typeface="Verdana"/>
            </a:endParaRPr>
          </a:p>
          <a:p>
            <a:endParaRPr lang="fi-FI" sz="2131" kern="0" dirty="0">
              <a:solidFill>
                <a:srgbClr val="000000"/>
              </a:solidFill>
              <a:latin typeface="Verdana"/>
              <a:ea typeface="Verdana"/>
              <a:cs typeface="Verdana"/>
            </a:endParaRPr>
          </a:p>
          <a:p>
            <a:endParaRPr lang="fi-FI" sz="2131" kern="0" dirty="0">
              <a:solidFill>
                <a:srgbClr val="000000"/>
              </a:solidFill>
              <a:latin typeface="Verdana"/>
              <a:ea typeface="Verdana"/>
              <a:cs typeface="Verdana"/>
            </a:endParaRPr>
          </a:p>
        </p:txBody>
      </p:sp>
      <p:sp>
        <p:nvSpPr>
          <p:cNvPr id="12" name="Tekstiruutu 3">
            <a:extLst>
              <a:ext uri="{FF2B5EF4-FFF2-40B4-BE49-F238E27FC236}">
                <a16:creationId xmlns:a16="http://schemas.microsoft.com/office/drawing/2014/main" id="{2FBCC954-D54F-CBC4-D831-8F7F1444ACCC}"/>
              </a:ext>
            </a:extLst>
          </p:cNvPr>
          <p:cNvSpPr txBox="1"/>
          <p:nvPr/>
        </p:nvSpPr>
        <p:spPr>
          <a:xfrm>
            <a:off x="504518" y="284281"/>
            <a:ext cx="11163300" cy="2123658"/>
          </a:xfrm>
          <a:prstGeom prst="rect">
            <a:avLst/>
          </a:prstGeom>
          <a:solidFill>
            <a:srgbClr val="00747A"/>
          </a:solidFill>
        </p:spPr>
        <p:txBody>
          <a:bodyPr wrap="square" rtlCol="0">
            <a:spAutoFit/>
          </a:bodyPr>
          <a:lstStyle/>
          <a:p>
            <a:pPr algn="ctr"/>
            <a:r>
              <a:rPr lang="fi-FI" sz="4400" dirty="0">
                <a:solidFill>
                  <a:schemeClr val="bg1"/>
                </a:solidFill>
                <a:latin typeface="Verdana" panose="020B0604030504040204" pitchFamily="34" charset="0"/>
              </a:rPr>
              <a:t>Palautekysely liikunnanohjausta ja</a:t>
            </a:r>
          </a:p>
          <a:p>
            <a:pPr algn="ctr"/>
            <a:r>
              <a:rPr lang="fi-FI" sz="4400" dirty="0">
                <a:solidFill>
                  <a:schemeClr val="bg1"/>
                </a:solidFill>
                <a:latin typeface="Verdana" panose="020B0604030504040204" pitchFamily="34" charset="0"/>
              </a:rPr>
              <a:t>Verkkopuntaria yhdistäneille</a:t>
            </a:r>
          </a:p>
          <a:p>
            <a:pPr algn="ctr"/>
            <a:r>
              <a:rPr lang="fi-FI" sz="4400" dirty="0">
                <a:solidFill>
                  <a:schemeClr val="bg1"/>
                </a:solidFill>
                <a:latin typeface="Verdana" panose="020B0604030504040204" pitchFamily="34" charset="0"/>
              </a:rPr>
              <a:t>valmennuksille: </a:t>
            </a:r>
          </a:p>
        </p:txBody>
      </p:sp>
      <p:pic>
        <p:nvPicPr>
          <p:cNvPr id="6" name="Bildobjekt 5">
            <a:extLst>
              <a:ext uri="{FF2B5EF4-FFF2-40B4-BE49-F238E27FC236}">
                <a16:creationId xmlns:a16="http://schemas.microsoft.com/office/drawing/2014/main" id="{A21F8687-73D3-0E7C-C3E1-84C5164475AA}"/>
              </a:ext>
            </a:extLst>
          </p:cNvPr>
          <p:cNvPicPr>
            <a:picLocks noChangeAspect="1"/>
          </p:cNvPicPr>
          <p:nvPr/>
        </p:nvPicPr>
        <p:blipFill>
          <a:blip r:embed="rId2"/>
          <a:stretch>
            <a:fillRect/>
          </a:stretch>
        </p:blipFill>
        <p:spPr>
          <a:xfrm>
            <a:off x="7322217" y="3028335"/>
            <a:ext cx="3072795" cy="3077268"/>
          </a:xfrm>
          <a:prstGeom prst="rect">
            <a:avLst/>
          </a:prstGeom>
        </p:spPr>
      </p:pic>
    </p:spTree>
    <p:extLst>
      <p:ext uri="{BB962C8B-B14F-4D97-AF65-F5344CB8AC3E}">
        <p14:creationId xmlns:p14="http://schemas.microsoft.com/office/powerpoint/2010/main" val="32747268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a:extLst>
              <a:ext uri="{FF2B5EF4-FFF2-40B4-BE49-F238E27FC236}">
                <a16:creationId xmlns:a16="http://schemas.microsoft.com/office/drawing/2014/main" id="{D82559D8-CD69-4482-9E7C-F3B7E849629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7733" y="5838408"/>
            <a:ext cx="1447800" cy="581731"/>
          </a:xfrm>
          <a:prstGeom prst="rect">
            <a:avLst/>
          </a:prstGeom>
        </p:spPr>
      </p:pic>
      <p:sp>
        <p:nvSpPr>
          <p:cNvPr id="6" name="Suorakulmio 5">
            <a:extLst>
              <a:ext uri="{FF2B5EF4-FFF2-40B4-BE49-F238E27FC236}">
                <a16:creationId xmlns:a16="http://schemas.microsoft.com/office/drawing/2014/main" id="{D424A665-6B4D-4515-ACB3-7F7C8C99542B}"/>
              </a:ext>
            </a:extLst>
          </p:cNvPr>
          <p:cNvSpPr/>
          <p:nvPr/>
        </p:nvSpPr>
        <p:spPr>
          <a:xfrm>
            <a:off x="0" y="0"/>
            <a:ext cx="12192000" cy="2092411"/>
          </a:xfrm>
          <a:prstGeom prst="rect">
            <a:avLst/>
          </a:prstGeom>
          <a:solidFill>
            <a:srgbClr val="00747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3600" dirty="0">
                <a:solidFill>
                  <a:schemeClr val="bg1"/>
                </a:solidFill>
                <a:latin typeface="Verdana" panose="020B0604030504040204" pitchFamily="34" charset="0"/>
                <a:ea typeface="Verdana" panose="020B0604030504040204" pitchFamily="34" charset="0"/>
              </a:rPr>
              <a:t>Hyvää matkaa! </a:t>
            </a:r>
          </a:p>
          <a:p>
            <a:pPr algn="ctr"/>
            <a:endParaRPr lang="fi-FI" sz="2400" dirty="0">
              <a:solidFill>
                <a:schemeClr val="bg1"/>
              </a:solidFill>
              <a:latin typeface="Verdana" panose="020B0604030504040204" pitchFamily="34" charset="0"/>
              <a:ea typeface="Verdana" panose="020B0604030504040204" pitchFamily="34" charset="0"/>
            </a:endParaRPr>
          </a:p>
          <a:p>
            <a:pPr algn="ctr"/>
            <a:r>
              <a:rPr lang="fi-FI" sz="2400" dirty="0">
                <a:solidFill>
                  <a:schemeClr val="bg1"/>
                </a:solidFill>
                <a:latin typeface="Verdana" panose="020B0604030504040204" pitchFamily="34" charset="0"/>
                <a:ea typeface="Verdana" panose="020B0604030504040204" pitchFamily="34" charset="0"/>
              </a:rPr>
              <a:t>Sinulla on taitoja, joita voit vahvistaa </a:t>
            </a:r>
          </a:p>
          <a:p>
            <a:pPr algn="ctr"/>
            <a:r>
              <a:rPr lang="fi-FI" sz="2400" dirty="0">
                <a:solidFill>
                  <a:schemeClr val="bg1"/>
                </a:solidFill>
                <a:latin typeface="Verdana" panose="020B0604030504040204" pitchFamily="34" charset="0"/>
                <a:ea typeface="Verdana" panose="020B0604030504040204" pitchFamily="34" charset="0"/>
              </a:rPr>
              <a:t>ja voit vielä oppia uusia asioita </a:t>
            </a:r>
          </a:p>
        </p:txBody>
      </p:sp>
      <p:pic>
        <p:nvPicPr>
          <p:cNvPr id="7" name="Kuva 6">
            <a:extLst>
              <a:ext uri="{FF2B5EF4-FFF2-40B4-BE49-F238E27FC236}">
                <a16:creationId xmlns:a16="http://schemas.microsoft.com/office/drawing/2014/main" id="{682886A0-8123-4674-8B11-358B122C00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9053" y="2392102"/>
            <a:ext cx="6133894" cy="345031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8" name="Tekstiruutu 7">
            <a:extLst>
              <a:ext uri="{FF2B5EF4-FFF2-40B4-BE49-F238E27FC236}">
                <a16:creationId xmlns:a16="http://schemas.microsoft.com/office/drawing/2014/main" id="{054A305D-FD78-49A8-AFE8-6733F45AE376}"/>
              </a:ext>
            </a:extLst>
          </p:cNvPr>
          <p:cNvSpPr txBox="1"/>
          <p:nvPr/>
        </p:nvSpPr>
        <p:spPr>
          <a:xfrm>
            <a:off x="7784025" y="6129273"/>
            <a:ext cx="2443708" cy="307777"/>
          </a:xfrm>
          <a:prstGeom prst="rect">
            <a:avLst/>
          </a:prstGeom>
          <a:noFill/>
        </p:spPr>
        <p:txBody>
          <a:bodyPr wrap="square" rtlCol="0">
            <a:spAutoFit/>
          </a:bodyPr>
          <a:lstStyle/>
          <a:p>
            <a:r>
              <a:rPr lang="fi-FI" sz="1400" dirty="0">
                <a:solidFill>
                  <a:srgbClr val="ED1B2E"/>
                </a:solidFill>
                <a:latin typeface="Verdana" panose="020B0604030504040204" pitchFamily="34" charset="0"/>
                <a:ea typeface="Verdana" panose="020B0604030504040204" pitchFamily="34" charset="0"/>
              </a:rPr>
              <a:t>Satakunnan Sydänpiiri ry</a:t>
            </a:r>
          </a:p>
        </p:txBody>
      </p:sp>
    </p:spTree>
    <p:extLst>
      <p:ext uri="{BB962C8B-B14F-4D97-AF65-F5344CB8AC3E}">
        <p14:creationId xmlns:p14="http://schemas.microsoft.com/office/powerpoint/2010/main" val="829047647"/>
      </p:ext>
    </p:extLst>
  </p:cSld>
  <p:clrMapOvr>
    <a:masterClrMapping/>
  </p:clrMapOvr>
</p:sld>
</file>

<file path=ppt/theme/theme1.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TotalTime>
  <Words>827</Words>
  <Application>Microsoft Office PowerPoint</Application>
  <PresentationFormat>Bredbild</PresentationFormat>
  <Paragraphs>119</Paragraphs>
  <Slides>10</Slides>
  <Notes>8</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10</vt:i4>
      </vt:variant>
    </vt:vector>
  </HeadingPairs>
  <TitlesOfParts>
    <vt:vector size="15" baseType="lpstr">
      <vt:lpstr>Arial</vt:lpstr>
      <vt:lpstr>Calibri</vt:lpstr>
      <vt:lpstr>Calibri Light</vt:lpstr>
      <vt:lpstr>Verdana</vt:lpstr>
      <vt:lpstr>Office-teema</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Kirsi Järvinen</dc:creator>
  <cp:lastModifiedBy>Johanna Toivola</cp:lastModifiedBy>
  <cp:revision>38</cp:revision>
  <dcterms:created xsi:type="dcterms:W3CDTF">2020-04-23T05:12:49Z</dcterms:created>
  <dcterms:modified xsi:type="dcterms:W3CDTF">2024-03-07T08:46:18Z</dcterms:modified>
</cp:coreProperties>
</file>