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74" r:id="rId3"/>
    <p:sldId id="337" r:id="rId4"/>
    <p:sldId id="284" r:id="rId5"/>
    <p:sldId id="478" r:id="rId6"/>
    <p:sldId id="487" r:id="rId7"/>
    <p:sldId id="480" r:id="rId8"/>
    <p:sldId id="477" r:id="rId9"/>
    <p:sldId id="488" r:id="rId10"/>
    <p:sldId id="490" r:id="rId11"/>
    <p:sldId id="482" r:id="rId12"/>
    <p:sldId id="481" r:id="rId13"/>
    <p:sldId id="272" r:id="rId14"/>
    <p:sldId id="457" r:id="rId15"/>
    <p:sldId id="491"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4D2"/>
    <a:srgbClr val="F6ED92"/>
    <a:srgbClr val="F58B75"/>
    <a:srgbClr val="7FD5C5"/>
    <a:srgbClr val="ED1B2E"/>
    <a:srgbClr val="00747A"/>
    <a:srgbClr val="EAD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6E0B6-DD27-4D40-990A-26FCAA91AEC4}" v="33" dt="2026-04-24T08:02:39.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585" autoAdjust="0"/>
  </p:normalViewPr>
  <p:slideViewPr>
    <p:cSldViewPr snapToGrid="0">
      <p:cViewPr varScale="1">
        <p:scale>
          <a:sx n="34" d="100"/>
          <a:sy n="34" d="100"/>
        </p:scale>
        <p:origin x="28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Grénman" userId="4ad7af51-7fe4-4719-823d-fe3cb6bd24b8" providerId="ADAL" clId="{DB921858-22C0-410D-8B91-785A5E03BD7F}"/>
    <pc:docChg chg="custSel addSld delSld modSld sldOrd">
      <pc:chgData name="Johanna Grénman" userId="4ad7af51-7fe4-4719-823d-fe3cb6bd24b8" providerId="ADAL" clId="{DB921858-22C0-410D-8B91-785A5E03BD7F}" dt="2026-04-24T11:23:48.652" v="5106" actId="20577"/>
      <pc:docMkLst>
        <pc:docMk/>
      </pc:docMkLst>
      <pc:sldChg chg="modNotesTx">
        <pc:chgData name="Johanna Grénman" userId="4ad7af51-7fe4-4719-823d-fe3cb6bd24b8" providerId="ADAL" clId="{DB921858-22C0-410D-8B91-785A5E03BD7F}" dt="2026-04-23T07:29:51.483" v="0" actId="113"/>
        <pc:sldMkLst>
          <pc:docMk/>
          <pc:sldMk cId="3110411831" sldId="256"/>
        </pc:sldMkLst>
      </pc:sldChg>
      <pc:sldChg chg="modSp add mod modNotesTx">
        <pc:chgData name="Johanna Grénman" userId="4ad7af51-7fe4-4719-823d-fe3cb6bd24b8" providerId="ADAL" clId="{DB921858-22C0-410D-8B91-785A5E03BD7F}" dt="2026-04-24T11:23:48.652" v="5106" actId="20577"/>
        <pc:sldMkLst>
          <pc:docMk/>
          <pc:sldMk cId="260899720" sldId="284"/>
        </pc:sldMkLst>
        <pc:spChg chg="mod">
          <ac:chgData name="Johanna Grénman" userId="4ad7af51-7fe4-4719-823d-fe3cb6bd24b8" providerId="ADAL" clId="{DB921858-22C0-410D-8B91-785A5E03BD7F}" dt="2026-04-24T11:23:40.482" v="5104" actId="20577"/>
          <ac:spMkLst>
            <pc:docMk/>
            <pc:sldMk cId="260899720" sldId="284"/>
            <ac:spMk id="37" creationId="{661E556C-92F6-6CA3-5C64-53CE7877268E}"/>
          </ac:spMkLst>
        </pc:spChg>
      </pc:sldChg>
      <pc:sldChg chg="delSp add setBg delDesignElem">
        <pc:chgData name="Johanna Grénman" userId="4ad7af51-7fe4-4719-823d-fe3cb6bd24b8" providerId="ADAL" clId="{DB921858-22C0-410D-8B91-785A5E03BD7F}" dt="2026-04-23T07:47:59.114" v="659"/>
        <pc:sldMkLst>
          <pc:docMk/>
          <pc:sldMk cId="303516796" sldId="337"/>
        </pc:sldMkLst>
        <pc:spChg chg="del">
          <ac:chgData name="Johanna Grénman" userId="4ad7af51-7fe4-4719-823d-fe3cb6bd24b8" providerId="ADAL" clId="{DB921858-22C0-410D-8B91-785A5E03BD7F}" dt="2026-04-23T07:47:59.114" v="659"/>
          <ac:spMkLst>
            <pc:docMk/>
            <pc:sldMk cId="303516796" sldId="337"/>
            <ac:spMk id="12" creationId="{201CC55D-ED54-4C5C-95E6-10947BD1103B}"/>
          </ac:spMkLst>
        </pc:spChg>
        <pc:spChg chg="del">
          <ac:chgData name="Johanna Grénman" userId="4ad7af51-7fe4-4719-823d-fe3cb6bd24b8" providerId="ADAL" clId="{DB921858-22C0-410D-8B91-785A5E03BD7F}" dt="2026-04-23T07:47:59.114" v="659"/>
          <ac:spMkLst>
            <pc:docMk/>
            <pc:sldMk cId="303516796" sldId="337"/>
            <ac:spMk id="18" creationId="{3873B707-463F-40B0-8227-E8CC6C67EB25}"/>
          </ac:spMkLst>
        </pc:spChg>
        <pc:spChg chg="del">
          <ac:chgData name="Johanna Grénman" userId="4ad7af51-7fe4-4719-823d-fe3cb6bd24b8" providerId="ADAL" clId="{DB921858-22C0-410D-8B91-785A5E03BD7F}" dt="2026-04-23T07:47:59.114" v="659"/>
          <ac:spMkLst>
            <pc:docMk/>
            <pc:sldMk cId="303516796" sldId="337"/>
            <ac:spMk id="20" creationId="{C13237C8-E62C-4F0D-A318-BD6FB6C2D138}"/>
          </ac:spMkLst>
        </pc:spChg>
        <pc:spChg chg="del">
          <ac:chgData name="Johanna Grénman" userId="4ad7af51-7fe4-4719-823d-fe3cb6bd24b8" providerId="ADAL" clId="{DB921858-22C0-410D-8B91-785A5E03BD7F}" dt="2026-04-23T07:47:59.114" v="659"/>
          <ac:spMkLst>
            <pc:docMk/>
            <pc:sldMk cId="303516796" sldId="337"/>
            <ac:spMk id="22" creationId="{19C9EAEA-39D0-4B0E-A0EB-51E7B26740B1}"/>
          </ac:spMkLst>
        </pc:spChg>
        <pc:grpChg chg="del">
          <ac:chgData name="Johanna Grénman" userId="4ad7af51-7fe4-4719-823d-fe3cb6bd24b8" providerId="ADAL" clId="{DB921858-22C0-410D-8B91-785A5E03BD7F}" dt="2026-04-23T07:47:59.114" v="659"/>
          <ac:grpSpMkLst>
            <pc:docMk/>
            <pc:sldMk cId="303516796" sldId="337"/>
            <ac:grpSpMk id="14" creationId="{1DE889C7-FAD6-4397-98E2-05D503484459}"/>
          </ac:grpSpMkLst>
        </pc:grpChg>
      </pc:sldChg>
      <pc:sldChg chg="add">
        <pc:chgData name="Johanna Grénman" userId="4ad7af51-7fe4-4719-823d-fe3cb6bd24b8" providerId="ADAL" clId="{DB921858-22C0-410D-8B91-785A5E03BD7F}" dt="2026-04-23T12:37:30.406" v="5045"/>
        <pc:sldMkLst>
          <pc:docMk/>
          <pc:sldMk cId="2658379610" sldId="457"/>
        </pc:sldMkLst>
      </pc:sldChg>
      <pc:sldChg chg="modSp mod modNotesTx">
        <pc:chgData name="Johanna Grénman" userId="4ad7af51-7fe4-4719-823d-fe3cb6bd24b8" providerId="ADAL" clId="{DB921858-22C0-410D-8B91-785A5E03BD7F}" dt="2026-04-23T07:47:37.028" v="657" actId="20577"/>
        <pc:sldMkLst>
          <pc:docMk/>
          <pc:sldMk cId="4232181596" sldId="474"/>
        </pc:sldMkLst>
        <pc:spChg chg="mod">
          <ac:chgData name="Johanna Grénman" userId="4ad7af51-7fe4-4719-823d-fe3cb6bd24b8" providerId="ADAL" clId="{DB921858-22C0-410D-8B91-785A5E03BD7F}" dt="2026-04-23T07:42:43.108" v="376" actId="1076"/>
          <ac:spMkLst>
            <pc:docMk/>
            <pc:sldMk cId="4232181596" sldId="474"/>
            <ac:spMk id="7" creationId="{50CBF633-273C-31FD-4C69-648519E77221}"/>
          </ac:spMkLst>
        </pc:spChg>
      </pc:sldChg>
      <pc:sldChg chg="addSp delSp modSp mod ord modNotesTx">
        <pc:chgData name="Johanna Grénman" userId="4ad7af51-7fe4-4719-823d-fe3cb6bd24b8" providerId="ADAL" clId="{DB921858-22C0-410D-8B91-785A5E03BD7F}" dt="2026-04-24T07:05:52.595" v="5069" actId="1076"/>
        <pc:sldMkLst>
          <pc:docMk/>
          <pc:sldMk cId="3863507774" sldId="477"/>
        </pc:sldMkLst>
        <pc:spChg chg="add mod">
          <ac:chgData name="Johanna Grénman" userId="4ad7af51-7fe4-4719-823d-fe3cb6bd24b8" providerId="ADAL" clId="{DB921858-22C0-410D-8B91-785A5E03BD7F}" dt="2026-04-23T12:36:03.016" v="5041" actId="1076"/>
          <ac:spMkLst>
            <pc:docMk/>
            <pc:sldMk cId="3863507774" sldId="477"/>
            <ac:spMk id="2" creationId="{FCCA81AB-C9D6-8376-BD05-6A345ADF0650}"/>
          </ac:spMkLst>
        </pc:spChg>
        <pc:spChg chg="mod">
          <ac:chgData name="Johanna Grénman" userId="4ad7af51-7fe4-4719-823d-fe3cb6bd24b8" providerId="ADAL" clId="{DB921858-22C0-410D-8B91-785A5E03BD7F}" dt="2026-04-24T07:05:52.595" v="5069" actId="1076"/>
          <ac:spMkLst>
            <pc:docMk/>
            <pc:sldMk cId="3863507774" sldId="477"/>
            <ac:spMk id="3" creationId="{C0CAAE42-F5CC-4556-AE02-02284F1C5BDA}"/>
          </ac:spMkLst>
        </pc:spChg>
        <pc:spChg chg="mod">
          <ac:chgData name="Johanna Grénman" userId="4ad7af51-7fe4-4719-823d-fe3cb6bd24b8" providerId="ADAL" clId="{DB921858-22C0-410D-8B91-785A5E03BD7F}" dt="2026-04-23T12:36:35.677" v="5042" actId="14100"/>
          <ac:spMkLst>
            <pc:docMk/>
            <pc:sldMk cId="3863507774" sldId="477"/>
            <ac:spMk id="4" creationId="{B2F3A59A-853D-817E-9FD9-953623F7237C}"/>
          </ac:spMkLst>
        </pc:spChg>
        <pc:picChg chg="del mod">
          <ac:chgData name="Johanna Grénman" userId="4ad7af51-7fe4-4719-823d-fe3cb6bd24b8" providerId="ADAL" clId="{DB921858-22C0-410D-8B91-785A5E03BD7F}" dt="2026-04-23T10:46:20.977" v="4296" actId="478"/>
          <ac:picMkLst>
            <pc:docMk/>
            <pc:sldMk cId="3863507774" sldId="477"/>
            <ac:picMk id="5" creationId="{835986FE-1002-4E71-05C5-D6DD9701D24A}"/>
          </ac:picMkLst>
        </pc:picChg>
        <pc:picChg chg="add mod">
          <ac:chgData name="Johanna Grénman" userId="4ad7af51-7fe4-4719-823d-fe3cb6bd24b8" providerId="ADAL" clId="{DB921858-22C0-410D-8B91-785A5E03BD7F}" dt="2026-04-23T12:34:32.951" v="5032" actId="1076"/>
          <ac:picMkLst>
            <pc:docMk/>
            <pc:sldMk cId="3863507774" sldId="477"/>
            <ac:picMk id="8" creationId="{9D493345-FB12-E3A7-03DD-EB1A8D653119}"/>
          </ac:picMkLst>
        </pc:picChg>
      </pc:sldChg>
      <pc:sldChg chg="modNotesTx">
        <pc:chgData name="Johanna Grénman" userId="4ad7af51-7fe4-4719-823d-fe3cb6bd24b8" providerId="ADAL" clId="{DB921858-22C0-410D-8B91-785A5E03BD7F}" dt="2026-04-24T10:27:59.687" v="5102" actId="20577"/>
        <pc:sldMkLst>
          <pc:docMk/>
          <pc:sldMk cId="204165940" sldId="478"/>
        </pc:sldMkLst>
      </pc:sldChg>
      <pc:sldChg chg="modSp mod modNotesTx">
        <pc:chgData name="Johanna Grénman" userId="4ad7af51-7fe4-4719-823d-fe3cb6bd24b8" providerId="ADAL" clId="{DB921858-22C0-410D-8B91-785A5E03BD7F}" dt="2026-04-23T08:02:36.776" v="2434" actId="20577"/>
        <pc:sldMkLst>
          <pc:docMk/>
          <pc:sldMk cId="4170985573" sldId="480"/>
        </pc:sldMkLst>
        <pc:spChg chg="mod">
          <ac:chgData name="Johanna Grénman" userId="4ad7af51-7fe4-4719-823d-fe3cb6bd24b8" providerId="ADAL" clId="{DB921858-22C0-410D-8B91-785A5E03BD7F}" dt="2026-04-23T07:40:52.589" v="354" actId="14100"/>
          <ac:spMkLst>
            <pc:docMk/>
            <pc:sldMk cId="4170985573" sldId="480"/>
            <ac:spMk id="4" creationId="{9EA85F5F-4AF8-C8C3-093B-DB1AEB54FDD7}"/>
          </ac:spMkLst>
        </pc:spChg>
      </pc:sldChg>
      <pc:sldChg chg="modSp mod">
        <pc:chgData name="Johanna Grénman" userId="4ad7af51-7fe4-4719-823d-fe3cb6bd24b8" providerId="ADAL" clId="{DB921858-22C0-410D-8B91-785A5E03BD7F}" dt="2026-04-24T08:01:21.829" v="5080" actId="20577"/>
        <pc:sldMkLst>
          <pc:docMk/>
          <pc:sldMk cId="1666270918" sldId="481"/>
        </pc:sldMkLst>
        <pc:spChg chg="mod">
          <ac:chgData name="Johanna Grénman" userId="4ad7af51-7fe4-4719-823d-fe3cb6bd24b8" providerId="ADAL" clId="{DB921858-22C0-410D-8B91-785A5E03BD7F}" dt="2026-04-24T08:00:46.653" v="5074" actId="20577"/>
          <ac:spMkLst>
            <pc:docMk/>
            <pc:sldMk cId="1666270918" sldId="481"/>
            <ac:spMk id="4" creationId="{97A8391B-40A9-5FC2-53E2-1E26DF5226EB}"/>
          </ac:spMkLst>
        </pc:spChg>
        <pc:spChg chg="mod">
          <ac:chgData name="Johanna Grénman" userId="4ad7af51-7fe4-4719-823d-fe3cb6bd24b8" providerId="ADAL" clId="{DB921858-22C0-410D-8B91-785A5E03BD7F}" dt="2026-04-24T08:01:21.829" v="5080" actId="20577"/>
          <ac:spMkLst>
            <pc:docMk/>
            <pc:sldMk cId="1666270918" sldId="481"/>
            <ac:spMk id="8" creationId="{E8009579-C75E-2CF9-A70F-BB1E08D74C11}"/>
          </ac:spMkLst>
        </pc:spChg>
      </pc:sldChg>
      <pc:sldChg chg="modSp mod ord">
        <pc:chgData name="Johanna Grénman" userId="4ad7af51-7fe4-4719-823d-fe3cb6bd24b8" providerId="ADAL" clId="{DB921858-22C0-410D-8B91-785A5E03BD7F}" dt="2026-04-24T08:01:43.351" v="5081" actId="1076"/>
        <pc:sldMkLst>
          <pc:docMk/>
          <pc:sldMk cId="845300627" sldId="482"/>
        </pc:sldMkLst>
        <pc:spChg chg="mod">
          <ac:chgData name="Johanna Grénman" userId="4ad7af51-7fe4-4719-823d-fe3cb6bd24b8" providerId="ADAL" clId="{DB921858-22C0-410D-8B91-785A5E03BD7F}" dt="2026-04-24T08:01:00.029" v="5076" actId="20577"/>
          <ac:spMkLst>
            <pc:docMk/>
            <pc:sldMk cId="845300627" sldId="482"/>
            <ac:spMk id="4" creationId="{13DC8E4A-862A-69CD-E02D-0607D8A45D8C}"/>
          </ac:spMkLst>
        </pc:spChg>
        <pc:spChg chg="mod">
          <ac:chgData name="Johanna Grénman" userId="4ad7af51-7fe4-4719-823d-fe3cb6bd24b8" providerId="ADAL" clId="{DB921858-22C0-410D-8B91-785A5E03BD7F}" dt="2026-04-24T08:01:43.351" v="5081" actId="1076"/>
          <ac:spMkLst>
            <pc:docMk/>
            <pc:sldMk cId="845300627" sldId="482"/>
            <ac:spMk id="8" creationId="{3650F9DB-090F-043E-4919-A22F48505D66}"/>
          </ac:spMkLst>
        </pc:spChg>
        <pc:picChg chg="mod">
          <ac:chgData name="Johanna Grénman" userId="4ad7af51-7fe4-4719-823d-fe3cb6bd24b8" providerId="ADAL" clId="{DB921858-22C0-410D-8B91-785A5E03BD7F}" dt="2026-04-23T12:48:09.038" v="5047" actId="1076"/>
          <ac:picMkLst>
            <pc:docMk/>
            <pc:sldMk cId="845300627" sldId="482"/>
            <ac:picMk id="7" creationId="{53368F3C-4D00-1166-2528-A279397AB217}"/>
          </ac:picMkLst>
        </pc:picChg>
      </pc:sldChg>
      <pc:sldChg chg="modNotesTx">
        <pc:chgData name="Johanna Grénman" userId="4ad7af51-7fe4-4719-823d-fe3cb6bd24b8" providerId="ADAL" clId="{DB921858-22C0-410D-8B91-785A5E03BD7F}" dt="2026-04-23T07:50:19.558" v="749" actId="113"/>
        <pc:sldMkLst>
          <pc:docMk/>
          <pc:sldMk cId="3651547057" sldId="487"/>
        </pc:sldMkLst>
      </pc:sldChg>
      <pc:sldChg chg="modSp mod">
        <pc:chgData name="Johanna Grénman" userId="4ad7af51-7fe4-4719-823d-fe3cb6bd24b8" providerId="ADAL" clId="{DB921858-22C0-410D-8B91-785A5E03BD7F}" dt="2026-04-23T12:36:46.844" v="5044" actId="14100"/>
        <pc:sldMkLst>
          <pc:docMk/>
          <pc:sldMk cId="1795932087" sldId="488"/>
        </pc:sldMkLst>
        <pc:spChg chg="mod">
          <ac:chgData name="Johanna Grénman" userId="4ad7af51-7fe4-4719-823d-fe3cb6bd24b8" providerId="ADAL" clId="{DB921858-22C0-410D-8B91-785A5E03BD7F}" dt="2026-04-23T12:36:46.844" v="5044" actId="14100"/>
          <ac:spMkLst>
            <pc:docMk/>
            <pc:sldMk cId="1795932087" sldId="488"/>
            <ac:spMk id="4" creationId="{4AEEE6AE-AE0D-0F06-5AF3-A51B51A15E56}"/>
          </ac:spMkLst>
        </pc:spChg>
      </pc:sldChg>
      <pc:sldChg chg="modSp add del mod">
        <pc:chgData name="Johanna Grénman" userId="4ad7af51-7fe4-4719-823d-fe3cb6bd24b8" providerId="ADAL" clId="{DB921858-22C0-410D-8B91-785A5E03BD7F}" dt="2026-04-24T08:00:02.392" v="5070" actId="2696"/>
        <pc:sldMkLst>
          <pc:docMk/>
          <pc:sldMk cId="4115546416" sldId="489"/>
        </pc:sldMkLst>
        <pc:spChg chg="mod">
          <ac:chgData name="Johanna Grénman" userId="4ad7af51-7fe4-4719-823d-fe3cb6bd24b8" providerId="ADAL" clId="{DB921858-22C0-410D-8B91-785A5E03BD7F}" dt="2026-04-23T07:41:21.202" v="360" actId="20577"/>
          <ac:spMkLst>
            <pc:docMk/>
            <pc:sldMk cId="4115546416" sldId="489"/>
            <ac:spMk id="4" creationId="{F1C98384-5A2F-D62D-71C6-589EE5ED9617}"/>
          </ac:spMkLst>
        </pc:spChg>
      </pc:sldChg>
      <pc:sldChg chg="modSp add del mod">
        <pc:chgData name="Johanna Grénman" userId="4ad7af51-7fe4-4719-823d-fe3cb6bd24b8" providerId="ADAL" clId="{DB921858-22C0-410D-8B91-785A5E03BD7F}" dt="2026-04-24T08:02:44.770" v="5089" actId="20577"/>
        <pc:sldMkLst>
          <pc:docMk/>
          <pc:sldMk cId="3887939552" sldId="490"/>
        </pc:sldMkLst>
        <pc:spChg chg="mod">
          <ac:chgData name="Johanna Grénman" userId="4ad7af51-7fe4-4719-823d-fe3cb6bd24b8" providerId="ADAL" clId="{DB921858-22C0-410D-8B91-785A5E03BD7F}" dt="2026-04-24T08:02:44.770" v="5089" actId="20577"/>
          <ac:spMkLst>
            <pc:docMk/>
            <pc:sldMk cId="3887939552" sldId="490"/>
            <ac:spMk id="3" creationId="{58C61678-47C5-8CC7-59A5-2827B845093F}"/>
          </ac:spMkLst>
        </pc:spChg>
      </pc:sldChg>
      <pc:sldChg chg="add">
        <pc:chgData name="Johanna Grénman" userId="4ad7af51-7fe4-4719-823d-fe3cb6bd24b8" providerId="ADAL" clId="{DB921858-22C0-410D-8B91-785A5E03BD7F}" dt="2026-04-23T12:37:37.307" v="5046"/>
        <pc:sldMkLst>
          <pc:docMk/>
          <pc:sldMk cId="2266035964" sldId="4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24.4.2026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2. Tapaaminen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Teema:</a:t>
            </a:r>
            <a:r>
              <a:rPr lang="fi-FI" dirty="0"/>
              <a:t> Kokemukset, onnistumiset ja realismin vahvistaminen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Päätavoite:</a:t>
            </a:r>
            <a:r>
              <a:rPr lang="fi-FI" dirty="0"/>
              <a:t> Sitoutumisen vahvistaminen + pystyvyys</a:t>
            </a: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Tervetuloa!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Ohjaaja ajoissa paikalla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Diaesityksen jako Powerpoint-liven kautta, jolloin näet kommentit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Etätapaamisissa tervehtii jokaisen mukaan liittyvän, esim. etunimellä</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kern="1200" dirty="0">
                <a:effectLst/>
                <a:latin typeface="+mn-lt"/>
                <a:ea typeface="+mn-ea"/>
                <a:cs typeface="+mn-cs"/>
              </a:rPr>
              <a:t>Mikrofonien testaus</a:t>
            </a:r>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83612-2824-08C4-AA6F-11B20A089BD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E925BFB-283B-A22F-B429-79D5277347A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9268AE1C-A486-F540-B2C8-437ECB185D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VARAUTUMINEN HAASTEISIIN 20-30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kern="1200" dirty="0">
              <a:effectLst/>
              <a:latin typeface="+mn-lt"/>
              <a:ea typeface="+mn-ea"/>
              <a:cs typeface="+mn-cs"/>
            </a:endParaRPr>
          </a:p>
          <a:p>
            <a:r>
              <a:rPr lang="fi-FI" b="1" dirty="0"/>
              <a:t>Tavoite: </a:t>
            </a:r>
            <a:r>
              <a:rPr lang="fi-FI" b="0" dirty="0"/>
              <a:t>auttaa tunnistamaan erilaisia tilanteita muutosmatkalla ja löytämään keinoja, miten haasteista päästään eteenpäin. </a:t>
            </a:r>
          </a:p>
          <a:p>
            <a:endParaRPr lang="fi-FI" b="0" dirty="0"/>
          </a:p>
          <a:p>
            <a:r>
              <a:rPr lang="fi-FI" b="1" dirty="0"/>
              <a:t>Alustus:</a:t>
            </a:r>
          </a:p>
          <a:p>
            <a:r>
              <a:rPr lang="fi-FI" dirty="0"/>
              <a:t>Konkreettisten keinojen pohtiminen auttaa suunnittelemaan ja ohjaamaan nykyhetken toimintaa.</a:t>
            </a:r>
          </a:p>
          <a:p>
            <a:endParaRPr lang="fi-FI" dirty="0"/>
          </a:p>
          <a:p>
            <a:r>
              <a:rPr lang="fi-FI" b="1" dirty="0"/>
              <a:t>Tehtävä: </a:t>
            </a:r>
            <a:r>
              <a:rPr lang="fi-FI" dirty="0"/>
              <a:t>Osallistujat keskustellessaan kuvailevat tilannetta, jolloin 1. noudattavat suunnitelmaansa, 2. hieman poikkeavat suunnitelmastaan ja 3. poikkeavat paljon suunnitelmastaan.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Jos/kun keskusteluun nousee mahdollisia esteitä ja pelkoja, on tärkeää, ettei ne nousisi peikoiksi. Ohjataan osallistujia pohtimaan ratkaisuja, miten ne voisi selättää.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r>
              <a:rPr lang="fi-FI" b="1" dirty="0"/>
              <a:t>Lähitapaaminen: </a:t>
            </a:r>
            <a:r>
              <a:rPr lang="fi-FI" dirty="0"/>
              <a:t>parikeskustelu, muistiinpanot esim. </a:t>
            </a:r>
            <a:r>
              <a:rPr lang="fi-FI" dirty="0" err="1"/>
              <a:t>post</a:t>
            </a:r>
            <a:r>
              <a:rPr lang="fi-FI" dirty="0"/>
              <a:t> it -lapuille </a:t>
            </a:r>
          </a:p>
          <a:p>
            <a:r>
              <a:rPr lang="fi-FI" b="1" dirty="0"/>
              <a:t>Etätapaaminen: </a:t>
            </a:r>
            <a:r>
              <a:rPr lang="fi-FI" dirty="0"/>
              <a:t>pienryhmähuoneet 2-3 hlöä</a:t>
            </a:r>
          </a:p>
          <a:p>
            <a:endParaRPr lang="fi-FI" dirty="0"/>
          </a:p>
          <a:p>
            <a:r>
              <a:rPr lang="fi-FI" b="1" dirty="0"/>
              <a:t>Purku:</a:t>
            </a:r>
          </a:p>
          <a:p>
            <a:r>
              <a:rPr lang="fi-FI" dirty="0"/>
              <a:t>Palataan yhteiseen keskusteluun, lopuksi vapaaehtoiset jakavat nostoja keskustelustaan, parilla lauseella. </a:t>
            </a:r>
          </a:p>
          <a:p>
            <a:endParaRPr lang="fi-FI" dirty="0"/>
          </a:p>
          <a:p>
            <a:r>
              <a:rPr lang="fi-FI" b="1" dirty="0" err="1"/>
              <a:t>Lähi</a:t>
            </a:r>
            <a:r>
              <a:rPr lang="fi-FI" b="1" dirty="0"/>
              <a:t>: </a:t>
            </a:r>
            <a:r>
              <a:rPr lang="fi-FI" b="0" dirty="0"/>
              <a:t>kootaan </a:t>
            </a:r>
            <a:r>
              <a:rPr lang="fi-FI" dirty="0" err="1"/>
              <a:t>post</a:t>
            </a:r>
            <a:r>
              <a:rPr lang="fi-FI" dirty="0"/>
              <a:t> it –laput esim. fläppitaululle</a:t>
            </a:r>
          </a:p>
          <a:p>
            <a:r>
              <a:rPr lang="fi-FI" b="1" dirty="0"/>
              <a:t>Etänä:</a:t>
            </a:r>
            <a:r>
              <a:rPr lang="fi-FI" dirty="0"/>
              <a:t> mikrofoni/chat/yhteinen alusta esim. </a:t>
            </a:r>
            <a:r>
              <a:rPr lang="fi-FI" dirty="0" err="1"/>
              <a:t>padlet</a:t>
            </a:r>
            <a:endParaRPr lang="fi-FI" dirty="0"/>
          </a:p>
          <a:p>
            <a:endParaRPr lang="fi-FI" dirty="0"/>
          </a:p>
          <a:p>
            <a:r>
              <a:rPr lang="fi-FI" dirty="0"/>
              <a:t>Ohjaaja voi esim. kootusti lukea vastaukset.</a:t>
            </a:r>
          </a:p>
        </p:txBody>
      </p:sp>
      <p:sp>
        <p:nvSpPr>
          <p:cNvPr id="4" name="Dian numeron paikkamerkki 3">
            <a:extLst>
              <a:ext uri="{FF2B5EF4-FFF2-40B4-BE49-F238E27FC236}">
                <a16:creationId xmlns:a16="http://schemas.microsoft.com/office/drawing/2014/main" id="{BE4E20B1-67D9-0B8E-9DA1-60C09700DFC6}"/>
              </a:ext>
            </a:extLst>
          </p:cNvPr>
          <p:cNvSpPr>
            <a:spLocks noGrp="1"/>
          </p:cNvSpPr>
          <p:nvPr>
            <p:ph type="sldNum" sz="quarter" idx="5"/>
          </p:nvPr>
        </p:nvSpPr>
        <p:spPr/>
        <p:txBody>
          <a:bodyPr/>
          <a:lstStyle/>
          <a:p>
            <a:fld id="{D591307D-81D9-4C7B-B973-6E6C2C315379}" type="slidenum">
              <a:rPr lang="fi-FI" smtClean="0"/>
              <a:t>10</a:t>
            </a:fld>
            <a:endParaRPr lang="fi-FI" dirty="0"/>
          </a:p>
        </p:txBody>
      </p:sp>
    </p:spTree>
    <p:extLst>
      <p:ext uri="{BB962C8B-B14F-4D97-AF65-F5344CB8AC3E}">
        <p14:creationId xmlns:p14="http://schemas.microsoft.com/office/powerpoint/2010/main" val="262987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2F01-6E85-9D54-9863-8DAF760186B4}"/>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AD2C701-876D-3C88-DE53-F178DBA8BF2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EEA4D2D-BDCD-4C88-D09D-59BBBF73E233}"/>
              </a:ext>
            </a:extLst>
          </p:cNvPr>
          <p:cNvSpPr>
            <a:spLocks noGrp="1"/>
          </p:cNvSpPr>
          <p:nvPr>
            <p:ph type="body" idx="1"/>
          </p:nvPr>
        </p:nvSpPr>
        <p:spPr/>
        <p:txBody>
          <a:bodyPr/>
          <a:lstStyle/>
          <a:p>
            <a:r>
              <a:rPr lang="fi-FI" dirty="0"/>
              <a:t>Yhteenveto</a:t>
            </a:r>
          </a:p>
          <a:p>
            <a:r>
              <a:rPr lang="fi-FI" dirty="0"/>
              <a:t>Koonti</a:t>
            </a:r>
          </a:p>
          <a:p>
            <a:r>
              <a:rPr lang="fi-FI" dirty="0"/>
              <a:t>Kiitos ja rohkaisu</a:t>
            </a:r>
          </a:p>
        </p:txBody>
      </p:sp>
      <p:sp>
        <p:nvSpPr>
          <p:cNvPr id="4" name="Dian numeron paikkamerkki 3">
            <a:extLst>
              <a:ext uri="{FF2B5EF4-FFF2-40B4-BE49-F238E27FC236}">
                <a16:creationId xmlns:a16="http://schemas.microsoft.com/office/drawing/2014/main" id="{430C88F9-35E9-C947-FCF3-EC8E9B726DBF}"/>
              </a:ext>
            </a:extLst>
          </p:cNvPr>
          <p:cNvSpPr>
            <a:spLocks noGrp="1"/>
          </p:cNvSpPr>
          <p:nvPr>
            <p:ph type="sldNum" sz="quarter" idx="5"/>
          </p:nvPr>
        </p:nvSpPr>
        <p:spPr/>
        <p:txBody>
          <a:bodyPr/>
          <a:lstStyle/>
          <a:p>
            <a:fld id="{D591307D-81D9-4C7B-B973-6E6C2C315379}" type="slidenum">
              <a:rPr lang="fi-FI" smtClean="0"/>
              <a:t>11</a:t>
            </a:fld>
            <a:endParaRPr lang="fi-FI" dirty="0"/>
          </a:p>
        </p:txBody>
      </p:sp>
    </p:spTree>
    <p:extLst>
      <p:ext uri="{BB962C8B-B14F-4D97-AF65-F5344CB8AC3E}">
        <p14:creationId xmlns:p14="http://schemas.microsoft.com/office/powerpoint/2010/main" val="334252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F382-8F6C-122D-BBDF-2BBDAE90330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6A96418-9A43-9171-0C2A-8DF574BD581C}"/>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EEBB33D-20D2-85A4-E728-005EBC9DA447}"/>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4FFD613C-39C9-FD31-E7F0-B235CA231364}"/>
              </a:ext>
            </a:extLst>
          </p:cNvPr>
          <p:cNvSpPr>
            <a:spLocks noGrp="1"/>
          </p:cNvSpPr>
          <p:nvPr>
            <p:ph type="sldNum" sz="quarter" idx="5"/>
          </p:nvPr>
        </p:nvSpPr>
        <p:spPr/>
        <p:txBody>
          <a:bodyPr/>
          <a:lstStyle/>
          <a:p>
            <a:fld id="{D591307D-81D9-4C7B-B973-6E6C2C315379}" type="slidenum">
              <a:rPr lang="fi-FI" smtClean="0"/>
              <a:t>12</a:t>
            </a:fld>
            <a:endParaRPr lang="fi-FI" dirty="0"/>
          </a:p>
        </p:txBody>
      </p:sp>
    </p:spTree>
    <p:extLst>
      <p:ext uri="{BB962C8B-B14F-4D97-AF65-F5344CB8AC3E}">
        <p14:creationId xmlns:p14="http://schemas.microsoft.com/office/powerpoint/2010/main" val="1051589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13</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08A3C-0DAE-7A6C-7EA2-1DEFF322ABB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979D5F8-5558-B66F-48D3-0EBF10F39CB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7D6F768-22D7-815C-96B6-7CA6CC82DE60}"/>
              </a:ext>
            </a:extLst>
          </p:cNvPr>
          <p:cNvSpPr>
            <a:spLocks noGrp="1"/>
          </p:cNvSpPr>
          <p:nvPr>
            <p:ph type="body" idx="1"/>
          </p:nvPr>
        </p:nvSpPr>
        <p:spPr/>
        <p:txBody>
          <a:bodyPr/>
          <a:lstStyle/>
          <a:p>
            <a:r>
              <a:rPr lang="fi-FI" b="1" dirty="0"/>
              <a:t>2. Tapaaminen: 5 viikon kohdalla</a:t>
            </a:r>
          </a:p>
          <a:p>
            <a:r>
              <a:rPr lang="fi-FI" b="1" dirty="0"/>
              <a:t>Teema:</a:t>
            </a:r>
            <a:r>
              <a:rPr lang="fi-FI" dirty="0"/>
              <a:t> Kokemukset, onnistumiset ja realismin vahvistaminen</a:t>
            </a:r>
            <a:br>
              <a:rPr lang="fi-FI" dirty="0"/>
            </a:br>
            <a:r>
              <a:rPr lang="fi-FI" b="1" dirty="0"/>
              <a:t>Päätavoite:</a:t>
            </a:r>
            <a:r>
              <a:rPr lang="fi-FI" dirty="0"/>
              <a:t> Sitoutumisen vahvistaminen + pystyvyys</a:t>
            </a:r>
          </a:p>
          <a:p>
            <a:endParaRPr lang="fi-FI" dirty="0"/>
          </a:p>
          <a:p>
            <a:r>
              <a:rPr lang="fi-FI" dirty="0"/>
              <a:t>Käydään läpi tämän päivän ohjelma: </a:t>
            </a:r>
          </a:p>
          <a:p>
            <a:r>
              <a:rPr lang="fi-FI" dirty="0"/>
              <a:t>- Aloitetaan kuulumisilla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Tunnistetaan erilaisia hyvinvointia heikentäviä tai vahvistavia tekijöitä,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sekä </a:t>
            </a:r>
            <a:r>
              <a:rPr lang="fi-FI" dirty="0"/>
              <a:t>tunnistetaan asiat, joihin et pysty vaikuttamaan ja mitkä ovat ne asiat, joihin pystyt vaikuttamaan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Mietitään, miten voimme suhtautua, varautua ja toimia, jos eteneminen ei sujukaan suunnitelman mukaan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latin typeface="Verdana" panose="020B0604030504040204" pitchFamily="34" charset="0"/>
                <a:ea typeface="Verdana" panose="020B0604030504040204" pitchFamily="34" charset="0"/>
              </a:rPr>
              <a:t>Lopuksi pohditaan, minkälaisiin hyvinvointia lisääviin arjen pieniin valintoihin voisit jatkossa sitoutua, vedetään yhteen ja tehdään jatkosuunnitelma</a:t>
            </a:r>
          </a:p>
        </p:txBody>
      </p:sp>
      <p:sp>
        <p:nvSpPr>
          <p:cNvPr id="4" name="Dian numeron paikkamerkki 3">
            <a:extLst>
              <a:ext uri="{FF2B5EF4-FFF2-40B4-BE49-F238E27FC236}">
                <a16:creationId xmlns:a16="http://schemas.microsoft.com/office/drawing/2014/main" id="{97EFF073-ABC1-2C6C-01DB-3CBA44EE4BAC}"/>
              </a:ext>
            </a:extLst>
          </p:cNvPr>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190292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Tekninen tuki </a:t>
            </a:r>
            <a:r>
              <a:rPr lang="fi-FI" b="0" dirty="0"/>
              <a:t>(jos saatavilla)</a:t>
            </a:r>
          </a:p>
          <a:p>
            <a:r>
              <a:rPr lang="fi-FI" dirty="0"/>
              <a:t>Mikäli tapaamisen aikana et näe esitystä, voit poistua tapaamisesta ja liittyä siihen uudelleen.</a:t>
            </a:r>
          </a:p>
          <a:p>
            <a:endParaRPr lang="fi-FI" dirty="0"/>
          </a:p>
          <a:p>
            <a:r>
              <a:rPr lang="fi-FI" dirty="0"/>
              <a:t>Tarvittaessa voit olla yhteydessä tapaamisen tukihenkilöön, joka on (nimi) soittamalla tai sähköpostilla. </a:t>
            </a:r>
          </a:p>
          <a:p>
            <a:r>
              <a:rPr lang="fi-FI" dirty="0"/>
              <a:t>(Tekninen tukihenkilö kirjoittaa yhteystietonsa myös chatiin)</a:t>
            </a:r>
          </a:p>
          <a:p>
            <a:r>
              <a:rPr lang="fi-FI" dirty="0"/>
              <a:t>(Tukihenkilön kuvan voi vaihtaa tähän dialle)</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ea typeface="Calibri"/>
                <a:cs typeface="Calibri"/>
              </a:rPr>
              <a:t>Olisiko kenelläkään jotain kysyttävää tai huomioita tässä kohtaa? </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93A0820C-BE3C-4D0A-9338-895E36B58F21}" type="slidenum">
              <a:rPr lang="fi-FI" smtClean="0"/>
              <a:t>3</a:t>
            </a:fld>
            <a:endParaRPr lang="fi-FI"/>
          </a:p>
        </p:txBody>
      </p:sp>
    </p:spTree>
    <p:extLst>
      <p:ext uri="{BB962C8B-B14F-4D97-AF65-F5344CB8AC3E}">
        <p14:creationId xmlns:p14="http://schemas.microsoft.com/office/powerpoint/2010/main" val="344764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latin typeface="Verdana"/>
                <a:ea typeface="Verdana"/>
                <a:cs typeface="Calibri" panose="020F0502020204030204"/>
              </a:rPr>
              <a:t>Toiminnot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Verdana"/>
                <a:ea typeface="Verdana"/>
                <a:cs typeface="Calibri" panose="020F0502020204030204"/>
              </a:rPr>
              <a:t>Kannustan teitä kommentoimaan, auttamaan toisia ja kertomaan esim. omista oivalluksista myös chatissa.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Verdana"/>
                <a:ea typeface="Verdana"/>
              </a:rPr>
              <a:t>Keskitytään</a:t>
            </a:r>
            <a:r>
              <a:rPr lang="en-US" sz="1200" dirty="0">
                <a:latin typeface="Verdana"/>
                <a:ea typeface="Verdana"/>
              </a:rPr>
              <a:t> </a:t>
            </a:r>
            <a:r>
              <a:rPr lang="en-US" sz="1200" dirty="0" err="1">
                <a:latin typeface="Verdana"/>
                <a:ea typeface="Verdana"/>
              </a:rPr>
              <a:t>tähän</a:t>
            </a:r>
            <a:r>
              <a:rPr lang="en-US" sz="1200" dirty="0">
                <a:latin typeface="Verdana"/>
                <a:ea typeface="Verdana"/>
              </a:rPr>
              <a:t> </a:t>
            </a:r>
            <a:r>
              <a:rPr lang="en-US" sz="1200" dirty="0" err="1">
                <a:latin typeface="Verdana"/>
                <a:ea typeface="Verdana"/>
              </a:rPr>
              <a:t>hetkeen</a:t>
            </a:r>
            <a:r>
              <a:rPr lang="en-US" sz="1200" dirty="0">
                <a:latin typeface="Verdana"/>
                <a:ea typeface="Verdana"/>
              </a:rPr>
              <a:t> ja </a:t>
            </a:r>
            <a:r>
              <a:rPr lang="en-US" sz="1200" dirty="0" err="1">
                <a:latin typeface="Verdana"/>
                <a:ea typeface="Verdana"/>
              </a:rPr>
              <a:t>laittakaa</a:t>
            </a:r>
            <a:r>
              <a:rPr lang="en-US" sz="1200" dirty="0">
                <a:latin typeface="Verdana"/>
                <a:ea typeface="Verdana"/>
              </a:rPr>
              <a:t> </a:t>
            </a:r>
            <a:r>
              <a:rPr lang="en-US" sz="1200" dirty="0" err="1">
                <a:latin typeface="Verdana"/>
                <a:ea typeface="Verdana"/>
              </a:rPr>
              <a:t>ilmoitukset</a:t>
            </a:r>
            <a:r>
              <a:rPr lang="en-US" sz="1200" dirty="0">
                <a:latin typeface="Verdana"/>
                <a:ea typeface="Verdana"/>
              </a:rPr>
              <a:t> pois </a:t>
            </a:r>
            <a:r>
              <a:rPr lang="en-US" sz="1200" dirty="0" err="1">
                <a:latin typeface="Verdana"/>
                <a:ea typeface="Verdana"/>
              </a:rPr>
              <a:t>ääniltä</a:t>
            </a:r>
            <a:r>
              <a:rPr lang="en-US" sz="1200" dirty="0">
                <a:latin typeface="Verdana"/>
                <a:ea typeface="Verdana"/>
              </a:rPr>
              <a:t> </a:t>
            </a:r>
            <a:r>
              <a:rPr lang="en-US" sz="1200" dirty="0" err="1">
                <a:latin typeface="Verdana"/>
                <a:ea typeface="Verdana"/>
              </a:rPr>
              <a:t>puhelimesta</a:t>
            </a:r>
            <a:r>
              <a:rPr lang="en-US" sz="1200" dirty="0">
                <a:latin typeface="Verdana"/>
                <a:ea typeface="Verdana"/>
              </a:rPr>
              <a:t>, </a:t>
            </a:r>
            <a:r>
              <a:rPr lang="en-US" sz="1200" dirty="0" err="1">
                <a:latin typeface="Verdana"/>
                <a:ea typeface="Verdana"/>
              </a:rPr>
              <a:t>jos</a:t>
            </a:r>
            <a:r>
              <a:rPr lang="en-US" sz="1200" dirty="0">
                <a:latin typeface="Verdana"/>
                <a:ea typeface="Verdana"/>
              </a:rPr>
              <a:t> se on </a:t>
            </a:r>
            <a:r>
              <a:rPr lang="en-US" sz="1200" dirty="0" err="1">
                <a:latin typeface="Verdana"/>
                <a:ea typeface="Verdana"/>
              </a:rPr>
              <a:t>mahdollista</a:t>
            </a:r>
            <a:r>
              <a:rPr lang="en-US" sz="1200" dirty="0">
                <a:latin typeface="Verdana"/>
                <a:ea typeface="Verdana"/>
              </a:rPr>
              <a:t>, </a:t>
            </a:r>
            <a:r>
              <a:rPr lang="en-US" sz="1200" dirty="0" err="1">
                <a:latin typeface="Verdana"/>
                <a:ea typeface="Verdana"/>
              </a:rPr>
              <a:t>niin</a:t>
            </a:r>
            <a:r>
              <a:rPr lang="en-US" sz="1200" dirty="0">
                <a:latin typeface="Verdana"/>
                <a:ea typeface="Verdana"/>
              </a:rPr>
              <a:t> </a:t>
            </a:r>
            <a:r>
              <a:rPr lang="en-US" sz="1200" dirty="0" err="1">
                <a:latin typeface="Verdana"/>
                <a:ea typeface="Verdana"/>
              </a:rPr>
              <a:t>saat</a:t>
            </a:r>
            <a:r>
              <a:rPr lang="en-US" sz="1200" dirty="0">
                <a:latin typeface="Verdana"/>
                <a:ea typeface="Verdana"/>
              </a:rPr>
              <a:t> </a:t>
            </a:r>
            <a:r>
              <a:rPr lang="en-US" sz="1200" dirty="0" err="1">
                <a:latin typeface="Verdana"/>
                <a:ea typeface="Verdana"/>
              </a:rPr>
              <a:t>parhaan</a:t>
            </a:r>
            <a:r>
              <a:rPr lang="en-US" sz="1200" dirty="0">
                <a:latin typeface="Verdana"/>
                <a:ea typeface="Verdana"/>
              </a:rPr>
              <a:t> </a:t>
            </a:r>
            <a:r>
              <a:rPr lang="en-US" sz="1200" dirty="0" err="1">
                <a:latin typeface="Verdana"/>
                <a:ea typeface="Verdana"/>
              </a:rPr>
              <a:t>hyödyn</a:t>
            </a:r>
            <a:r>
              <a:rPr lang="en-US" sz="1200" dirty="0">
                <a:latin typeface="Verdana"/>
                <a:ea typeface="Verdana"/>
              </a:rPr>
              <a:t> </a:t>
            </a:r>
            <a:r>
              <a:rPr lang="en-US" sz="1200" dirty="0" err="1">
                <a:latin typeface="Verdana"/>
                <a:ea typeface="Verdana"/>
              </a:rPr>
              <a:t>tästä</a:t>
            </a:r>
            <a:r>
              <a:rPr lang="en-US" sz="1200" dirty="0">
                <a:latin typeface="Verdana"/>
                <a:ea typeface="Verdana"/>
              </a:rPr>
              <a:t> </a:t>
            </a:r>
            <a:r>
              <a:rPr lang="en-US" sz="1200" dirty="0" err="1">
                <a:latin typeface="Verdana"/>
                <a:ea typeface="Verdana"/>
              </a:rPr>
              <a:t>tapaamisesta</a:t>
            </a:r>
            <a:r>
              <a:rPr lang="en-US" sz="1200" dirty="0">
                <a:latin typeface="Verdana"/>
                <a:ea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Verdana"/>
                <a:ea typeface="Verdana"/>
              </a:rPr>
              <a:t>(Kameran ja) </a:t>
            </a:r>
            <a:r>
              <a:rPr lang="en-US" sz="1200" dirty="0" err="1">
                <a:latin typeface="Verdana"/>
                <a:ea typeface="Verdana"/>
              </a:rPr>
              <a:t>mikrofonin</a:t>
            </a:r>
            <a:r>
              <a:rPr lang="en-US" sz="1200" dirty="0">
                <a:latin typeface="Verdana"/>
                <a:ea typeface="Verdana"/>
              </a:rPr>
              <a:t> </a:t>
            </a:r>
            <a:r>
              <a:rPr lang="en-US" sz="1200" dirty="0" err="1">
                <a:latin typeface="Verdana"/>
                <a:ea typeface="Verdana"/>
              </a:rPr>
              <a:t>voi</a:t>
            </a:r>
            <a:r>
              <a:rPr lang="en-US" sz="1200" dirty="0">
                <a:latin typeface="Verdana"/>
                <a:ea typeface="Verdana"/>
              </a:rPr>
              <a:t> </a:t>
            </a:r>
            <a:r>
              <a:rPr lang="en-US" sz="1200" dirty="0" err="1">
                <a:latin typeface="Verdana"/>
                <a:ea typeface="Verdana"/>
              </a:rPr>
              <a:t>pitää</a:t>
            </a:r>
            <a:r>
              <a:rPr lang="en-US" sz="1200" dirty="0">
                <a:latin typeface="Verdana"/>
                <a:ea typeface="Verdana"/>
              </a:rPr>
              <a:t> </a:t>
            </a:r>
            <a:r>
              <a:rPr lang="en-US" sz="1200" dirty="0" err="1">
                <a:latin typeface="Verdana"/>
                <a:ea typeface="Verdana"/>
              </a:rPr>
              <a:t>suljettuina</a:t>
            </a:r>
            <a:r>
              <a:rPr lang="en-US" sz="1200" dirty="0">
                <a:latin typeface="Verdana"/>
                <a:ea typeface="Verdana"/>
              </a:rPr>
              <a:t>, </a:t>
            </a:r>
            <a:r>
              <a:rPr lang="en-US" sz="1200" dirty="0" err="1">
                <a:latin typeface="Verdana"/>
                <a:ea typeface="Verdana"/>
              </a:rPr>
              <a:t>jos</a:t>
            </a:r>
            <a:r>
              <a:rPr lang="en-US" sz="1200" dirty="0">
                <a:latin typeface="Verdana"/>
                <a:ea typeface="Verdana"/>
              </a:rPr>
              <a:t> </a:t>
            </a:r>
            <a:r>
              <a:rPr lang="en-US" sz="1200" dirty="0" err="1">
                <a:latin typeface="Verdana"/>
                <a:ea typeface="Verdana"/>
              </a:rPr>
              <a:t>sinulla</a:t>
            </a:r>
            <a:r>
              <a:rPr lang="en-US" sz="1200" dirty="0">
                <a:latin typeface="Verdana"/>
                <a:ea typeface="Verdana"/>
              </a:rPr>
              <a:t> </a:t>
            </a:r>
            <a:r>
              <a:rPr lang="en-US" sz="1200" dirty="0" err="1">
                <a:latin typeface="Verdana"/>
                <a:ea typeface="Verdana"/>
              </a:rPr>
              <a:t>ei</a:t>
            </a:r>
            <a:r>
              <a:rPr lang="en-US" sz="1200" dirty="0">
                <a:latin typeface="Verdana"/>
                <a:ea typeface="Verdana"/>
              </a:rPr>
              <a:t> ole </a:t>
            </a:r>
            <a:r>
              <a:rPr lang="en-US" sz="1200" dirty="0" err="1">
                <a:latin typeface="Verdana"/>
                <a:ea typeface="Verdana"/>
              </a:rPr>
              <a:t>puheenvuoro</a:t>
            </a:r>
            <a:r>
              <a:rPr lang="en-US" sz="1200" dirty="0">
                <a:latin typeface="Verdana"/>
                <a:ea typeface="Verdana"/>
              </a:rPr>
              <a:t> </a:t>
            </a:r>
            <a:r>
              <a:rPr lang="en-US" sz="1200" dirty="0" err="1">
                <a:latin typeface="Verdana"/>
                <a:ea typeface="Verdana"/>
              </a:rPr>
              <a:t>käynnissä</a:t>
            </a:r>
            <a:r>
              <a:rPr lang="en-US" sz="1200" dirty="0">
                <a:latin typeface="Verdana"/>
                <a:ea typeface="Verdana"/>
              </a:rPr>
              <a:t>. </a:t>
            </a:r>
            <a:endParaRPr lang="en-US" sz="1200" dirty="0">
              <a:latin typeface="Verdana"/>
              <a:ea typeface="Verdana"/>
              <a:cs typeface="Calibri"/>
            </a:endParaRP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304513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1F37A-2909-BD12-0672-F59A2C96477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388471E-11E2-117A-F9FE-8493C7AB1D5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92F6B5D-A49F-21CA-3DD3-A247796B5E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YKSI PIENI HYVÄ ASIA (20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pareittain tai pienryhmissä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r>
              <a:rPr lang="fi-FI" dirty="0"/>
              <a:t>Lähitapaaminen: parikeskustelu (5 min)</a:t>
            </a:r>
          </a:p>
          <a:p>
            <a:r>
              <a:rPr lang="fi-FI" dirty="0"/>
              <a:t>Etätapaaminen: pienryhmähuoneet 2-3 hlöä</a:t>
            </a:r>
          </a:p>
          <a:p>
            <a:endParaRPr lang="fi-FI" dirty="0"/>
          </a:p>
          <a:p>
            <a:r>
              <a:rPr lang="fi-FI" dirty="0"/>
              <a:t>Palataan yhteiseen keskusteluun, lopuksi vapaaehtoiset jakavat nostoja keskustelustaan: 1. pieni onnistuminen, 2. yksi haaste</a:t>
            </a:r>
          </a:p>
          <a:p>
            <a:endParaRPr lang="fi-FI" dirty="0"/>
          </a:p>
          <a:p>
            <a:r>
              <a:rPr lang="fi-FI" dirty="0"/>
              <a:t>Etänä: mikrofoni/chat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Pienet asiat = iso vaikutus pitkällä aikavälillä</a:t>
            </a:r>
          </a:p>
        </p:txBody>
      </p:sp>
      <p:sp>
        <p:nvSpPr>
          <p:cNvPr id="4" name="Dian numeron paikkamerkki 3">
            <a:extLst>
              <a:ext uri="{FF2B5EF4-FFF2-40B4-BE49-F238E27FC236}">
                <a16:creationId xmlns:a16="http://schemas.microsoft.com/office/drawing/2014/main" id="{763C4B68-8E8C-0040-6CC9-EB84C984E9AB}"/>
              </a:ext>
            </a:extLst>
          </p:cNvPr>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223566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15CE8-DB77-7786-0D0B-2E69E8D9BAC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3019AAF-6062-836B-CA02-EF378860A4D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912BCE9-0F15-04DC-5BBA-EF130D2057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kern="1200" dirty="0">
                <a:solidFill>
                  <a:schemeClr val="tx1"/>
                </a:solidFill>
                <a:effectLst/>
                <a:latin typeface="+mn-lt"/>
                <a:ea typeface="+mn-ea"/>
                <a:cs typeface="+mn-cs"/>
              </a:rPr>
              <a:t>ARJEN TASAPAINO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 </a:t>
            </a:r>
            <a:r>
              <a:rPr lang="fi-FI" sz="1200" b="1" i="0" kern="1200" dirty="0">
                <a:solidFill>
                  <a:schemeClr val="tx1"/>
                </a:solidFill>
                <a:effectLst/>
                <a:latin typeface="+mn-lt"/>
                <a:ea typeface="+mn-ea"/>
                <a:cs typeface="+mn-cs"/>
              </a:rPr>
              <a:t>Tavoite: </a:t>
            </a:r>
            <a:r>
              <a:rPr lang="fi-FI" sz="1200" b="0" i="0" kern="1200" dirty="0">
                <a:solidFill>
                  <a:schemeClr val="tx1"/>
                </a:solidFill>
                <a:effectLst/>
                <a:latin typeface="+mn-lt"/>
                <a:ea typeface="+mn-ea"/>
                <a:cs typeface="+mn-cs"/>
              </a:rPr>
              <a:t>tunnistetaan erilaisia hyvinvointia heikentäviä tai vahvistavia tekijöitä</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Pohjustaa seuraavaa diaa, jossa </a:t>
            </a:r>
            <a:r>
              <a:rPr lang="fi-FI" dirty="0"/>
              <a:t>tunnistetaan asiat, joihin et pysty vaikuttamaan ja mitkä ovat ne asiat, joihin pystyt vaikuttamaan.</a:t>
            </a:r>
            <a:endParaRPr lang="fi-FI"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kern="1200" dirty="0">
                <a:solidFill>
                  <a:schemeClr val="tx1"/>
                </a:solidFill>
                <a:effectLst/>
                <a:latin typeface="+mn-lt"/>
                <a:ea typeface="+mn-ea"/>
                <a:cs typeface="+mn-cs"/>
              </a:rPr>
              <a:t>Alustus: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Kokonaisvaltainen hyvinvointi on kaikkea muutakin kuin ”oikeanlainen” syöminen tai onnistuneet valinnat lautasella.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Hyvinvointi on kokonaisuus, joka on kuin palapeli, johon vaikuttaa mm..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syöminen, liikkuminen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uni, palautuminen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elämäntilanne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Stressi ja sen vähentäminen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Miten varmistan oman jaksamisen ja huolehdin omista voimavaroista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Henkilökohtaisen ja työelämän kuormituksen tasapainottaminen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Miten kykenen vastaamaan elämän haasteisiin, miten suhtaudun ja sopeudun mahdollisiin vastoinkäymisiin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b="0" i="0" kern="1200" dirty="0">
                <a:solidFill>
                  <a:schemeClr val="tx1"/>
                </a:solidFill>
                <a:effectLst/>
                <a:latin typeface="+mn-lt"/>
                <a:ea typeface="+mn-ea"/>
                <a:cs typeface="+mn-cs"/>
              </a:rPr>
              <a:t>Miten saan sosiaalista tukea?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Ohjaaja ohjaa osallistujat keskusteluun, kerro kuinka kauan aikaa on keskustelulle.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sz="1200" b="0" i="0" kern="1200" dirty="0">
              <a:solidFill>
                <a:schemeClr val="tx1"/>
              </a:solidFill>
              <a:effectLst/>
              <a:latin typeface="+mn-lt"/>
              <a:ea typeface="+mn-ea"/>
              <a:cs typeface="+mn-cs"/>
            </a:endParaRPr>
          </a:p>
          <a:p>
            <a:r>
              <a:rPr lang="fi-FI" dirty="0"/>
              <a:t>Lähitapaaminen: parikeskustelu (5-10 min)</a:t>
            </a:r>
          </a:p>
          <a:p>
            <a:r>
              <a:rPr lang="fi-FI" dirty="0"/>
              <a:t>Etätapaaminen: pienryhmähuoneet 2-3 hlöä </a:t>
            </a:r>
          </a:p>
          <a:p>
            <a:endParaRPr lang="fi-FI" dirty="0"/>
          </a:p>
          <a:p>
            <a:r>
              <a:rPr lang="fi-FI" dirty="0"/>
              <a:t>Palataan yhteiseen keskusteluun, lopuksi vapaaehtoiset jakavat nostoja keskustelustaan.</a:t>
            </a:r>
          </a:p>
        </p:txBody>
      </p:sp>
      <p:sp>
        <p:nvSpPr>
          <p:cNvPr id="4" name="Dian numeron paikkamerkki 3">
            <a:extLst>
              <a:ext uri="{FF2B5EF4-FFF2-40B4-BE49-F238E27FC236}">
                <a16:creationId xmlns:a16="http://schemas.microsoft.com/office/drawing/2014/main" id="{86F7B78B-2528-BF3F-22B1-218B7F1259ED}"/>
              </a:ext>
            </a:extLst>
          </p:cNvPr>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195743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0E06B-A4F5-756D-77A1-BD5E7435097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1436816-05B3-5F57-5571-A69561D6DAD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D6F0DA2-1936-7276-F9FB-46BD94738A16}"/>
              </a:ext>
            </a:extLst>
          </p:cNvPr>
          <p:cNvSpPr>
            <a:spLocks noGrp="1"/>
          </p:cNvSpPr>
          <p:nvPr>
            <p:ph type="body" idx="1"/>
          </p:nvPr>
        </p:nvSpPr>
        <p:spPr/>
        <p:txBody>
          <a:bodyPr/>
          <a:lstStyle/>
          <a:p>
            <a:r>
              <a:rPr lang="fi-FI" sz="1200" b="1" i="0" kern="1200" dirty="0">
                <a:solidFill>
                  <a:schemeClr val="tx1"/>
                </a:solidFill>
                <a:effectLst/>
                <a:latin typeface="+mn-lt"/>
                <a:ea typeface="+mn-ea"/>
                <a:cs typeface="+mn-cs"/>
              </a:rPr>
              <a:t>HALLINNAN YMPYRÄ 20 min</a:t>
            </a:r>
          </a:p>
          <a:p>
            <a:endParaRPr lang="fi-FI" sz="1200" b="1"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Tavoite: </a:t>
            </a:r>
            <a:r>
              <a:rPr lang="fi-FI" sz="1200" b="0" i="0" kern="1200" dirty="0">
                <a:solidFill>
                  <a:schemeClr val="tx1"/>
                </a:solidFill>
                <a:effectLst/>
                <a:latin typeface="+mn-lt"/>
                <a:ea typeface="+mn-ea"/>
                <a:cs typeface="+mn-cs"/>
              </a:rPr>
              <a:t>auttaa tunnistamaan asiat, joihin pystymme/emme pysty vaikuttamaan ja pohtimaan, mihin energia kannattaisi kanavoida</a:t>
            </a:r>
          </a:p>
          <a:p>
            <a:endParaRPr lang="fi-FI" sz="1200" b="1"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Alustus: </a:t>
            </a:r>
          </a:p>
          <a:p>
            <a:r>
              <a:rPr lang="fi-FI" sz="1200" b="0" i="0" kern="1200" dirty="0">
                <a:solidFill>
                  <a:schemeClr val="tx1"/>
                </a:solidFill>
                <a:effectLst/>
                <a:latin typeface="+mn-lt"/>
                <a:ea typeface="+mn-ea"/>
                <a:cs typeface="+mn-cs"/>
              </a:rPr>
              <a:t>Hallinnan ympyrä koostuu kolmesta kehästä. Jokainen kehä sisältää asioita, jotka vaikuttavat meihin. Se, missä määrin pystymme itse hallitsemaan asioita, riippuu siitä, millä kehällä kyseinen asia on.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1. Asiat, joihin emme pysty vaikuttamaan, emmekä päättämään niistä, ovat ulommaisella kehällä. Näitä ovat esimerkiksi sää tai maailmantilanne.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2. Asiat, joihin voimme vaikuttaa, mutta emme voi hallita, ovat keskimmäisellä kehällä. Näitä ovat esimerkiksi perheenjäsenet ja ystävät.</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3. Asiat, joihin voimme vaikuttaa ja päättää sijaitsevat sisimmässä osassa ympyrää. Täällä ovat tekoni, asenteeni ja ajatukseni. </a:t>
            </a:r>
          </a:p>
          <a:p>
            <a:endParaRPr lang="fi-FI" sz="1200" b="0" i="0" kern="1200" dirty="0">
              <a:solidFill>
                <a:schemeClr val="tx1"/>
              </a:solidFill>
              <a:effectLst/>
              <a:latin typeface="+mn-lt"/>
              <a:ea typeface="+mn-ea"/>
              <a:cs typeface="+mn-cs"/>
            </a:endParaRPr>
          </a:p>
          <a:p>
            <a:r>
              <a:rPr lang="fi-FI" sz="1200" b="1" i="0" kern="1200" dirty="0">
                <a:solidFill>
                  <a:schemeClr val="tx1"/>
                </a:solidFill>
                <a:effectLst/>
                <a:latin typeface="+mn-lt"/>
                <a:ea typeface="+mn-ea"/>
                <a:cs typeface="+mn-cs"/>
              </a:rPr>
              <a:t>Tehtävä:</a:t>
            </a:r>
          </a:p>
          <a:p>
            <a:r>
              <a:rPr lang="fi-FI" sz="1200" b="0" i="0" kern="1200" dirty="0">
                <a:solidFill>
                  <a:schemeClr val="tx1"/>
                </a:solidFill>
                <a:effectLst/>
                <a:latin typeface="+mn-lt"/>
                <a:ea typeface="+mn-ea"/>
                <a:cs typeface="+mn-cs"/>
              </a:rPr>
              <a:t>Keskustelu parin kanssa / ryhmässä 10 min: </a:t>
            </a:r>
          </a:p>
          <a:p>
            <a:pPr marL="171450" indent="-171450">
              <a:buFontTx/>
              <a:buChar char="-"/>
            </a:pPr>
            <a:r>
              <a:rPr lang="fi-FI" sz="1200" b="0" i="0" kern="1200" dirty="0">
                <a:solidFill>
                  <a:schemeClr val="tx1"/>
                </a:solidFill>
                <a:effectLst/>
                <a:latin typeface="+mn-lt"/>
                <a:ea typeface="+mn-ea"/>
                <a:cs typeface="+mn-cs"/>
              </a:rPr>
              <a:t>Mitä elämääsi vaikuttavia asioita löytyy miltäkin kehältä?</a:t>
            </a:r>
          </a:p>
          <a:p>
            <a:pPr marL="171450" indent="-171450">
              <a:buFontTx/>
              <a:buChar char="-"/>
            </a:pPr>
            <a:r>
              <a:rPr lang="fi-FI" sz="1200" b="0" i="0" kern="1200" dirty="0">
                <a:solidFill>
                  <a:schemeClr val="tx1"/>
                </a:solidFill>
                <a:effectLst/>
                <a:latin typeface="+mn-lt"/>
                <a:ea typeface="+mn-ea"/>
                <a:cs typeface="+mn-cs"/>
              </a:rPr>
              <a:t>Mihin näistä kannattaa keskittyä?</a:t>
            </a:r>
          </a:p>
          <a:p>
            <a:pPr marL="171450" indent="-171450">
              <a:buFontTx/>
              <a:buChar char="-"/>
            </a:pPr>
            <a:r>
              <a:rPr lang="fi-FI" sz="1200" b="0" i="0" kern="1200" dirty="0">
                <a:solidFill>
                  <a:schemeClr val="tx1"/>
                </a:solidFill>
                <a:effectLst/>
                <a:latin typeface="+mn-lt"/>
                <a:ea typeface="+mn-ea"/>
                <a:cs typeface="+mn-cs"/>
              </a:rPr>
              <a:t>Onko asioita, joihin keskittymisen voisit jättää vähemmälle? </a:t>
            </a:r>
          </a:p>
          <a:p>
            <a:pPr marL="171450" indent="-171450">
              <a:buFontTx/>
              <a:buChar char="-"/>
            </a:pPr>
            <a:endParaRPr lang="fi-FI" sz="1200" b="0" i="0" kern="1200" dirty="0">
              <a:solidFill>
                <a:schemeClr val="tx1"/>
              </a:solidFill>
              <a:effectLst/>
              <a:latin typeface="+mn-lt"/>
              <a:ea typeface="+mn-ea"/>
              <a:cs typeface="+mn-cs"/>
            </a:endParaRPr>
          </a:p>
          <a:p>
            <a:r>
              <a:rPr lang="fi-FI" dirty="0"/>
              <a:t>Lähitapaaminen: parikeskustelu, mahdollisesti </a:t>
            </a:r>
            <a:r>
              <a:rPr lang="fi-FI" dirty="0" err="1"/>
              <a:t>post</a:t>
            </a:r>
            <a:r>
              <a:rPr lang="fi-FI" dirty="0"/>
              <a:t> it -laput </a:t>
            </a:r>
          </a:p>
          <a:p>
            <a:r>
              <a:rPr lang="fi-FI" dirty="0"/>
              <a:t>Etätapaaminen: pienryhmähuoneet</a:t>
            </a:r>
          </a:p>
          <a:p>
            <a:endParaRPr lang="fi-FI" dirty="0"/>
          </a:p>
          <a:p>
            <a:r>
              <a:rPr lang="fi-FI" dirty="0"/>
              <a:t>Palataan yhteiseen keskusteluun, lopuksi vapaaehtoiset jakavat nostoja keskustelustaan</a:t>
            </a:r>
          </a:p>
          <a:p>
            <a:endParaRPr lang="fi-FI" dirty="0"/>
          </a:p>
          <a:p>
            <a:r>
              <a:rPr lang="fi-FI" dirty="0"/>
              <a:t>Etänä: mikrofoni/chat</a:t>
            </a:r>
            <a:endParaRPr lang="fi-FI" sz="1200" b="0" i="0" kern="1200" dirty="0">
              <a:solidFill>
                <a:schemeClr val="tx1"/>
              </a:solidFill>
              <a:effectLst/>
              <a:latin typeface="+mn-lt"/>
              <a:ea typeface="+mn-ea"/>
              <a:cs typeface="+mn-cs"/>
            </a:endParaRPr>
          </a:p>
          <a:p>
            <a:endParaRPr lang="fi-FI" sz="1200" b="0" i="0" kern="1200" dirty="0">
              <a:solidFill>
                <a:schemeClr val="tx1"/>
              </a:solidFill>
              <a:effectLst/>
              <a:latin typeface="+mn-lt"/>
              <a:ea typeface="+mn-ea"/>
              <a:cs typeface="+mn-cs"/>
            </a:endParaRPr>
          </a:p>
          <a:p>
            <a:endParaRPr lang="fi-FI" dirty="0"/>
          </a:p>
        </p:txBody>
      </p:sp>
      <p:sp>
        <p:nvSpPr>
          <p:cNvPr id="4" name="Dian numeron paikkamerkki 3">
            <a:extLst>
              <a:ext uri="{FF2B5EF4-FFF2-40B4-BE49-F238E27FC236}">
                <a16:creationId xmlns:a16="http://schemas.microsoft.com/office/drawing/2014/main" id="{C95A2E6D-EAFD-5487-96FF-D980134608AE}"/>
              </a:ext>
            </a:extLst>
          </p:cNvPr>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138169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7386C-FF9A-EC13-62BF-F8E65138C1B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9BEB366-117A-A8F9-3A7E-6D8400C1947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45999AA-2D8F-23C8-7BD2-F98752EBD1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HAITALLISTEN TOIMINTAMALLIEN TUNNISTAMINEN 20-30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kern="1200" dirty="0">
              <a:effectLst/>
              <a:latin typeface="+mn-lt"/>
              <a:ea typeface="+mn-ea"/>
              <a:cs typeface="+mn-cs"/>
            </a:endParaRPr>
          </a:p>
          <a:p>
            <a:r>
              <a:rPr lang="fi-FI" b="1" dirty="0"/>
              <a:t>Tavoite: </a:t>
            </a:r>
            <a:r>
              <a:rPr lang="fi-FI" b="0" dirty="0"/>
              <a:t>auttaa tunnistamaan hyvinvoinnin kannalta haitallisia tunteita, ajatuksia ja toimintamalleja ensin toisista, mistä kannattaisi aloittaa ja miten kannustaisit muutokseen, jos kyseessä olisi oma ystävä</a:t>
            </a:r>
          </a:p>
          <a:p>
            <a:endParaRPr lang="fi-FI" b="0" dirty="0"/>
          </a:p>
          <a:p>
            <a:r>
              <a:rPr lang="fi-FI" b="1" dirty="0"/>
              <a:t>Alustus:</a:t>
            </a:r>
          </a:p>
          <a:p>
            <a:r>
              <a:rPr lang="fi-FI" b="0" dirty="0"/>
              <a:t>Oletko koskaan ajatellut, että mikä vaikutus omilla ajatuksilla, tunteilla ja tottumuksilla on hyvinvointiin ja siihen, millaiseksi omaa tulevaisuuttamme muovaamme? </a:t>
            </a:r>
          </a:p>
          <a:p>
            <a:endParaRPr lang="fi-FI" dirty="0"/>
          </a:p>
          <a:p>
            <a:r>
              <a:rPr lang="fi-FI" b="1" dirty="0"/>
              <a:t>Tehtävä: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Tutustu eri henkilöiden tarinoihin ja pohdi, miten tilannetta voisi alkaa purkamaan? Tunnistatko tunteita, ajatuksia tai tottumuksia, hyvinvointiin haitallisesti ?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Mitä asioita olisi hyvä ensin tehdä? Mikä voisi motivoida muutokseen?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a:p>
            <a:r>
              <a:rPr lang="fi-FI" b="1" dirty="0"/>
              <a:t>Purku:</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Harjoituksen avulla pyritään näkemään ensin toisessa ajatteluansoja ja toimintamalleja, jotka ovat haitaksi itselleen ja joiden huomaaminen voisi herättää muutokseen.  Ihmisten on helpompi yleensä ensin tunnistaa toisessa käyttäytymismalleja, ja siitä voidaan ohjata huomaamaan omassa elämässään samankaltaisia tai muita toimintamalleja, joita voidaan muuttaa. Toisaalta vaikka elämäntilanne ei ole täysin samaistuttava, se ei haittaa. tarkoituksena on tuoda esille merkittäviä asioita, jotka vaikuttavat elintapamuutoksiin.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Oliko joku tarinoista sellainen, johon voit samaistua? Jos oli, miksi?</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Haitallisten ajatusten tunnistaminen, hyväksyvä suhtautuminen ja ratkaisuihin keskittyminen voi auttaa meitä eteen päin kohti hyvinvoivempaa arkea.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Mitä ratkaisukeinoja voisit ehdottaa henkilöille? Mikä voisi olla heidän seuraava, pieni teko? </a:t>
            </a:r>
          </a:p>
        </p:txBody>
      </p:sp>
      <p:sp>
        <p:nvSpPr>
          <p:cNvPr id="4" name="Dian numeron paikkamerkki 3">
            <a:extLst>
              <a:ext uri="{FF2B5EF4-FFF2-40B4-BE49-F238E27FC236}">
                <a16:creationId xmlns:a16="http://schemas.microsoft.com/office/drawing/2014/main" id="{91C6F5D9-60C9-BF52-0FC8-A415CC0DB005}"/>
              </a:ext>
            </a:extLst>
          </p:cNvPr>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71462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55035-FA1B-A1FD-CF9C-4EE57018FC0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658C1174-AAB9-35D3-80CF-A3E7D03EF6D0}"/>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57F770F-8D2B-E696-CA8E-C8E679D633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 Pohjustaa seuraavaa diaa, jossa pohditaan takapakkeihin varautumista, osana omaa suunnitelmaa</a:t>
            </a:r>
          </a:p>
          <a:p>
            <a:endParaRPr lang="fi-FI" sz="1200" kern="1200" dirty="0">
              <a:solidFill>
                <a:schemeClr val="tx1"/>
              </a:solidFill>
              <a:effectLst/>
              <a:latin typeface="+mn-lt"/>
              <a:ea typeface="+mn-ea"/>
              <a:cs typeface="+mn-cs"/>
            </a:endParaRPr>
          </a:p>
        </p:txBody>
      </p:sp>
      <p:sp>
        <p:nvSpPr>
          <p:cNvPr id="4" name="Dian numeron paikkamerkki 3">
            <a:extLst>
              <a:ext uri="{FF2B5EF4-FFF2-40B4-BE49-F238E27FC236}">
                <a16:creationId xmlns:a16="http://schemas.microsoft.com/office/drawing/2014/main" id="{FE9DE7DA-D644-120A-AA45-CE916AA8A1EB}"/>
              </a:ext>
            </a:extLst>
          </p:cNvPr>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290468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ruspohja otsikkko ja teksti_graaf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8" name="Content Placeholder 7"/>
          <p:cNvSpPr>
            <a:spLocks noGrp="1"/>
          </p:cNvSpPr>
          <p:nvPr>
            <p:ph sz="quarter" idx="12"/>
          </p:nvPr>
        </p:nvSpPr>
        <p:spPr>
          <a:xfrm>
            <a:off x="1301294" y="1415262"/>
            <a:ext cx="9589411" cy="4411045"/>
          </a:xfrm>
        </p:spPr>
        <p:txBody>
          <a:bodyPr/>
          <a:lstStyle/>
          <a:p>
            <a:pPr lvl="0"/>
            <a:r>
              <a:rPr lang="fi-FI" noProof="0"/>
              <a:t>Muokkaa tekstin perustyylejä napsauttamalla</a:t>
            </a:r>
          </a:p>
        </p:txBody>
      </p:sp>
      <p:sp>
        <p:nvSpPr>
          <p:cNvPr id="2" name="Otsikko 1"/>
          <p:cNvSpPr>
            <a:spLocks noGrp="1"/>
          </p:cNvSpPr>
          <p:nvPr>
            <p:ph type="title"/>
          </p:nvPr>
        </p:nvSpPr>
        <p:spPr>
          <a:xfrm>
            <a:off x="1301294" y="552231"/>
            <a:ext cx="9589411" cy="863031"/>
          </a:xfrm>
        </p:spPr>
        <p:txBody>
          <a:bodyPr>
            <a:normAutofit/>
          </a:bodyPr>
          <a:lstStyle>
            <a:lvl1pPr algn="l">
              <a:defRPr sz="3196"/>
            </a:lvl1pPr>
          </a:lstStyle>
          <a:p>
            <a:r>
              <a:rPr lang="fi-FI"/>
              <a:t>Muokkaa ots. perustyyl. napsautt.</a:t>
            </a:r>
          </a:p>
        </p:txBody>
      </p:sp>
    </p:spTree>
    <p:extLst>
      <p:ext uri="{BB962C8B-B14F-4D97-AF65-F5344CB8AC3E}">
        <p14:creationId xmlns:p14="http://schemas.microsoft.com/office/powerpoint/2010/main" val="48765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henkilö, piha-, kenkä, ruoho&#10;&#10;Tekoälyllä luotu sisältö voi olla virheellistä.">
            <a:extLst>
              <a:ext uri="{FF2B5EF4-FFF2-40B4-BE49-F238E27FC236}">
                <a16:creationId xmlns:a16="http://schemas.microsoft.com/office/drawing/2014/main" id="{A71A4C83-EB7E-F266-E9B6-9F06EAAB2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672" y="267704"/>
            <a:ext cx="8388656" cy="4718620"/>
          </a:xfrm>
          <a:prstGeom prst="rect">
            <a:avLst/>
          </a:prstGeom>
        </p:spPr>
      </p:pic>
      <p:sp>
        <p:nvSpPr>
          <p:cNvPr id="4" name="Suorakulmio 3">
            <a:extLst>
              <a:ext uri="{FF2B5EF4-FFF2-40B4-BE49-F238E27FC236}">
                <a16:creationId xmlns:a16="http://schemas.microsoft.com/office/drawing/2014/main" id="{30B0D2C3-F189-400D-B04B-B8280233410D}"/>
              </a:ext>
            </a:extLst>
          </p:cNvPr>
          <p:cNvSpPr/>
          <p:nvPr/>
        </p:nvSpPr>
        <p:spPr>
          <a:xfrm>
            <a:off x="0" y="5210254"/>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Tervetuloa 2. tapaamiseen!</a:t>
            </a:r>
          </a:p>
        </p:txBody>
      </p:sp>
      <p:pic>
        <p:nvPicPr>
          <p:cNvPr id="3" name="Picture 4">
            <a:extLst>
              <a:ext uri="{FF2B5EF4-FFF2-40B4-BE49-F238E27FC236}">
                <a16:creationId xmlns:a16="http://schemas.microsoft.com/office/drawing/2014/main" id="{964CABEF-1F47-1C4C-D40A-61EB6EAA98DE}"/>
              </a:ext>
            </a:extLst>
          </p:cNvPr>
          <p:cNvPicPr>
            <a:picLocks noChangeAspect="1"/>
          </p:cNvPicPr>
          <p:nvPr/>
        </p:nvPicPr>
        <p:blipFill>
          <a:blip r:embed="rId4"/>
          <a:stretch>
            <a:fillRect/>
          </a:stretch>
        </p:blipFill>
        <p:spPr>
          <a:xfrm>
            <a:off x="159193" y="29711"/>
            <a:ext cx="3145845" cy="920888"/>
          </a:xfrm>
          <a:prstGeom prst="rect">
            <a:avLst/>
          </a:prstGeom>
        </p:spPr>
      </p:pic>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F7386-1C70-1BFF-0473-603F4A9DAB7A}"/>
            </a:ext>
          </a:extLst>
        </p:cNvPr>
        <p:cNvGrpSpPr/>
        <p:nvPr/>
      </p:nvGrpSpPr>
      <p:grpSpPr>
        <a:xfrm>
          <a:off x="0" y="0"/>
          <a:ext cx="0" cy="0"/>
          <a:chOff x="0" y="0"/>
          <a:chExt cx="0" cy="0"/>
        </a:xfrm>
      </p:grpSpPr>
      <p:sp>
        <p:nvSpPr>
          <p:cNvPr id="4" name="Suorakulmio 3">
            <a:extLst>
              <a:ext uri="{FF2B5EF4-FFF2-40B4-BE49-F238E27FC236}">
                <a16:creationId xmlns:a16="http://schemas.microsoft.com/office/drawing/2014/main" id="{2C1479D0-E02E-B760-F5EC-43563E9D78EB}"/>
              </a:ext>
            </a:extLst>
          </p:cNvPr>
          <p:cNvSpPr/>
          <p:nvPr/>
        </p:nvSpPr>
        <p:spPr>
          <a:xfrm>
            <a:off x="0" y="177399"/>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4400" dirty="0">
                <a:solidFill>
                  <a:schemeClr val="bg1"/>
                </a:solidFill>
                <a:latin typeface="Verdana" panose="020B0604030504040204" pitchFamily="34" charset="0"/>
                <a:ea typeface="Verdana" panose="020B0604030504040204" pitchFamily="34" charset="0"/>
              </a:rPr>
              <a:t> 6. Varautuminen haasteisiin</a:t>
            </a:r>
          </a:p>
        </p:txBody>
      </p:sp>
      <p:sp>
        <p:nvSpPr>
          <p:cNvPr id="3" name="Tekstiruutu 2">
            <a:extLst>
              <a:ext uri="{FF2B5EF4-FFF2-40B4-BE49-F238E27FC236}">
                <a16:creationId xmlns:a16="http://schemas.microsoft.com/office/drawing/2014/main" id="{58C61678-47C5-8CC7-59A5-2827B845093F}"/>
              </a:ext>
            </a:extLst>
          </p:cNvPr>
          <p:cNvSpPr txBox="1"/>
          <p:nvPr/>
        </p:nvSpPr>
        <p:spPr>
          <a:xfrm>
            <a:off x="299943" y="2016489"/>
            <a:ext cx="7290830" cy="4462760"/>
          </a:xfrm>
          <a:prstGeom prst="rect">
            <a:avLst/>
          </a:prstGeom>
          <a:noFill/>
          <a:ln>
            <a:noFill/>
          </a:ln>
        </p:spPr>
        <p:txBody>
          <a:bodyPr wrap="square" rtlCol="0">
            <a:spAutoFit/>
          </a:bodyPr>
          <a:lstStyle/>
          <a:p>
            <a:r>
              <a:rPr lang="fi-FI" sz="2200" dirty="0">
                <a:latin typeface="Verdana" panose="020B0604030504040204" pitchFamily="34" charset="0"/>
                <a:ea typeface="Verdana" panose="020B0604030504040204" pitchFamily="34" charset="0"/>
              </a:rPr>
              <a:t>Mistä asioista ja käytännön teoista huomaat: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1. Kun noudatat suunnitelmaasi?</a:t>
            </a:r>
          </a:p>
          <a:p>
            <a:r>
              <a:rPr lang="fi-FI" sz="2200" dirty="0">
                <a:latin typeface="Verdana" panose="020B0604030504040204" pitchFamily="34" charset="0"/>
                <a:ea typeface="Verdana" panose="020B0604030504040204" pitchFamily="34" charset="0"/>
              </a:rPr>
              <a:t>2. Jos hieman poikkeat suunnitelmastasi</a:t>
            </a:r>
          </a:p>
          <a:p>
            <a:r>
              <a:rPr lang="fi-FI" sz="2200" dirty="0">
                <a:latin typeface="Verdana" panose="020B0604030504040204" pitchFamily="34" charset="0"/>
                <a:ea typeface="Verdana" panose="020B0604030504040204" pitchFamily="34" charset="0"/>
              </a:rPr>
              <a:t>3. Jos merkittävästi poikkeat suunnitelmastasi?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Miten suhtaudut seuraavaan ns. takapakkiin? </a:t>
            </a:r>
          </a:p>
          <a:p>
            <a:r>
              <a:rPr lang="fi-FI" sz="2200" dirty="0">
                <a:latin typeface="Verdana" panose="020B0604030504040204" pitchFamily="34" charset="0"/>
                <a:ea typeface="Verdana" panose="020B0604030504040204" pitchFamily="34" charset="0"/>
              </a:rPr>
              <a:t>Mitä voit oppia siitä?</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Mitkä konkreettiset teot auttavat sinua: </a:t>
            </a:r>
          </a:p>
          <a:p>
            <a:pPr marL="457200" indent="-457200">
              <a:buAutoNum type="arabicPeriod"/>
            </a:pPr>
            <a:r>
              <a:rPr lang="fi-FI" sz="2200" dirty="0">
                <a:latin typeface="Verdana" panose="020B0604030504040204" pitchFamily="34" charset="0"/>
                <a:ea typeface="Verdana" panose="020B0604030504040204" pitchFamily="34" charset="0"/>
              </a:rPr>
              <a:t>pysymään suunnitelmassasi </a:t>
            </a:r>
          </a:p>
          <a:p>
            <a:pPr marL="457200" indent="-457200">
              <a:buAutoNum type="arabicPeriod"/>
            </a:pPr>
            <a:r>
              <a:rPr lang="fi-FI" sz="2200" dirty="0">
                <a:latin typeface="Verdana" panose="020B0604030504040204" pitchFamily="34" charset="0"/>
                <a:ea typeface="Verdana" panose="020B0604030504040204" pitchFamily="34" charset="0"/>
              </a:rPr>
              <a:t>palaamaan suunnitelmaasi? </a:t>
            </a:r>
          </a:p>
          <a:p>
            <a:endParaRPr lang="fi-FI" sz="2000" dirty="0">
              <a:latin typeface="Verdana" panose="020B0604030504040204" pitchFamily="34" charset="0"/>
              <a:ea typeface="Verdana" panose="020B0604030504040204" pitchFamily="34" charset="0"/>
            </a:endParaRPr>
          </a:p>
        </p:txBody>
      </p:sp>
      <p:pic>
        <p:nvPicPr>
          <p:cNvPr id="5" name="Kuva 4" descr="Kuva, joka sisältää kohteen ruoho, henkilö, piha-, kasvi&#10;&#10;Tekoälyllä luotu sisältö voi olla virheellistä.">
            <a:extLst>
              <a:ext uri="{FF2B5EF4-FFF2-40B4-BE49-F238E27FC236}">
                <a16:creationId xmlns:a16="http://schemas.microsoft.com/office/drawing/2014/main" id="{A7365826-7259-57E7-9CF0-5E0B731BB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705" y="2154477"/>
            <a:ext cx="4150352" cy="2768252"/>
          </a:xfrm>
          <a:prstGeom prst="rect">
            <a:avLst/>
          </a:prstGeom>
        </p:spPr>
      </p:pic>
      <p:pic>
        <p:nvPicPr>
          <p:cNvPr id="6" name="Picture 4">
            <a:extLst>
              <a:ext uri="{FF2B5EF4-FFF2-40B4-BE49-F238E27FC236}">
                <a16:creationId xmlns:a16="http://schemas.microsoft.com/office/drawing/2014/main" id="{AFC4B68A-5BA4-7BE3-096C-3FEFC51BCB23}"/>
              </a:ext>
            </a:extLst>
          </p:cNvPr>
          <p:cNvPicPr>
            <a:picLocks noChangeAspect="1"/>
          </p:cNvPicPr>
          <p:nvPr/>
        </p:nvPicPr>
        <p:blipFill>
          <a:blip r:embed="rId4"/>
          <a:stretch>
            <a:fillRect/>
          </a:stretch>
        </p:blipFill>
        <p:spPr>
          <a:xfrm>
            <a:off x="10252299" y="6218325"/>
            <a:ext cx="1939701" cy="567812"/>
          </a:xfrm>
          <a:prstGeom prst="rect">
            <a:avLst/>
          </a:prstGeom>
        </p:spPr>
      </p:pic>
    </p:spTree>
    <p:extLst>
      <p:ext uri="{BB962C8B-B14F-4D97-AF65-F5344CB8AC3E}">
        <p14:creationId xmlns:p14="http://schemas.microsoft.com/office/powerpoint/2010/main" val="388793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25C0-756E-CDEF-C4A9-AA298874BA10}"/>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13DC8E4A-862A-69CD-E02D-0607D8A45D8C}"/>
              </a:ext>
            </a:extLst>
          </p:cNvPr>
          <p:cNvSpPr txBox="1"/>
          <p:nvPr/>
        </p:nvSpPr>
        <p:spPr>
          <a:xfrm>
            <a:off x="512233" y="187032"/>
            <a:ext cx="11163300"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7. Yhteenveto ja jatkosuunnitelma</a:t>
            </a:r>
          </a:p>
        </p:txBody>
      </p:sp>
      <p:sp>
        <p:nvSpPr>
          <p:cNvPr id="5" name="Content Placeholder 2">
            <a:extLst>
              <a:ext uri="{FF2B5EF4-FFF2-40B4-BE49-F238E27FC236}">
                <a16:creationId xmlns:a16="http://schemas.microsoft.com/office/drawing/2014/main" id="{01BD6FBF-CB30-6DC8-CD51-32028830344A}"/>
              </a:ext>
            </a:extLst>
          </p:cNvPr>
          <p:cNvSpPr txBox="1">
            <a:spLocks/>
          </p:cNvSpPr>
          <p:nvPr/>
        </p:nvSpPr>
        <p:spPr>
          <a:xfrm>
            <a:off x="516467" y="1534438"/>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3650F9DB-090F-043E-4919-A22F48505D66}"/>
              </a:ext>
            </a:extLst>
          </p:cNvPr>
          <p:cNvSpPr txBox="1"/>
          <p:nvPr/>
        </p:nvSpPr>
        <p:spPr>
          <a:xfrm>
            <a:off x="685560" y="2292869"/>
            <a:ext cx="5750781" cy="3816429"/>
          </a:xfrm>
          <a:prstGeom prst="rect">
            <a:avLst/>
          </a:prstGeom>
          <a:noFill/>
        </p:spPr>
        <p:txBody>
          <a:bodyPr wrap="square" rtlCol="0">
            <a:spAutoFit/>
          </a:bodyPr>
          <a:lstStyle/>
          <a:p>
            <a:r>
              <a:rPr lang="fi-FI" sz="2200" dirty="0">
                <a:latin typeface="Verdana" panose="020B0604030504040204" pitchFamily="34" charset="0"/>
                <a:ea typeface="Verdana" panose="020B0604030504040204" pitchFamily="34" charset="0"/>
              </a:rPr>
              <a:t>Tänään olemme:</a:t>
            </a:r>
          </a:p>
          <a:p>
            <a:r>
              <a:rPr lang="fi-FI" sz="2200" dirty="0">
                <a:latin typeface="Verdana" panose="020B0604030504040204" pitchFamily="34" charset="0"/>
                <a:ea typeface="Verdana" panose="020B0604030504040204" pitchFamily="34" charset="0"/>
              </a:rPr>
              <a:t> - Pohtineet hyvinvointiin vaikuttavia tekijöitä</a:t>
            </a:r>
          </a:p>
          <a:p>
            <a:r>
              <a:rPr lang="fi-FI" sz="2200" dirty="0">
                <a:latin typeface="Verdana" panose="020B0604030504040204" pitchFamily="34" charset="0"/>
                <a:ea typeface="Verdana" panose="020B0604030504040204" pitchFamily="34" charset="0"/>
              </a:rPr>
              <a:t>- Miettineet varautumista mahdollisiin takapakkeihin</a:t>
            </a:r>
          </a:p>
          <a:p>
            <a:r>
              <a:rPr lang="fi-FI" sz="2200" dirty="0">
                <a:latin typeface="Verdana" panose="020B0604030504040204" pitchFamily="34" charset="0"/>
                <a:ea typeface="Verdana" panose="020B0604030504040204" pitchFamily="34" charset="0"/>
              </a:rPr>
              <a:t>- Miettineet, mikä tukee motivaatiotasi jatkaa</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Pohdi hetki:</a:t>
            </a:r>
          </a:p>
          <a:p>
            <a:pPr marL="285750" indent="-285750">
              <a:buFontTx/>
              <a:buChar char="-"/>
            </a:pPr>
            <a:r>
              <a:rPr lang="fi-FI" sz="2200" dirty="0">
                <a:latin typeface="Verdana" panose="020B0604030504040204" pitchFamily="34" charset="0"/>
                <a:ea typeface="Verdana" panose="020B0604030504040204" pitchFamily="34" charset="0"/>
              </a:rPr>
              <a:t>Mikä ajatus tai oivallus jäi tästä tapaamisesta mieleen?</a:t>
            </a:r>
          </a:p>
        </p:txBody>
      </p:sp>
      <p:pic>
        <p:nvPicPr>
          <p:cNvPr id="3" name="Kuva 2" descr="Kuva, joka sisältää kohteen vaate, puu, henkilö, piha-&#10;&#10;Tekoälyllä luotu sisältö voi olla virheellistä.">
            <a:extLst>
              <a:ext uri="{FF2B5EF4-FFF2-40B4-BE49-F238E27FC236}">
                <a16:creationId xmlns:a16="http://schemas.microsoft.com/office/drawing/2014/main" id="{FCC93A78-D7E4-BAB6-150C-7065A35A6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404" y="2292869"/>
            <a:ext cx="4814036" cy="3210924"/>
          </a:xfrm>
          <a:prstGeom prst="rect">
            <a:avLst/>
          </a:prstGeom>
        </p:spPr>
      </p:pic>
      <p:pic>
        <p:nvPicPr>
          <p:cNvPr id="6" name="Kuva 5" descr="Kuva, joka sisältää kohteen symboli, Grafiikka, Fontti, logo&#10;&#10;Tekoälyllä luotu sisältö voi olla virheellistä.">
            <a:extLst>
              <a:ext uri="{FF2B5EF4-FFF2-40B4-BE49-F238E27FC236}">
                <a16:creationId xmlns:a16="http://schemas.microsoft.com/office/drawing/2014/main" id="{24995F7C-EED8-73B6-33B0-A9EE05FF4CE9}"/>
              </a:ext>
            </a:extLst>
          </p:cNvPr>
          <p:cNvPicPr>
            <a:picLocks noChangeAspect="1"/>
          </p:cNvPicPr>
          <p:nvPr/>
        </p:nvPicPr>
        <p:blipFill>
          <a:blip r:embed="rId4"/>
          <a:stretch>
            <a:fillRect/>
          </a:stretch>
        </p:blipFill>
        <p:spPr>
          <a:xfrm>
            <a:off x="10633054" y="1185858"/>
            <a:ext cx="873386" cy="877626"/>
          </a:xfrm>
          <a:prstGeom prst="rect">
            <a:avLst/>
          </a:prstGeom>
        </p:spPr>
      </p:pic>
      <p:pic>
        <p:nvPicPr>
          <p:cNvPr id="7" name="Picture 4">
            <a:extLst>
              <a:ext uri="{FF2B5EF4-FFF2-40B4-BE49-F238E27FC236}">
                <a16:creationId xmlns:a16="http://schemas.microsoft.com/office/drawing/2014/main" id="{53368F3C-4D00-1166-2528-A279397AB217}"/>
              </a:ext>
            </a:extLst>
          </p:cNvPr>
          <p:cNvPicPr>
            <a:picLocks noChangeAspect="1"/>
          </p:cNvPicPr>
          <p:nvPr/>
        </p:nvPicPr>
        <p:blipFill>
          <a:blip r:embed="rId5"/>
          <a:stretch>
            <a:fillRect/>
          </a:stretch>
        </p:blipFill>
        <p:spPr>
          <a:xfrm>
            <a:off x="9735832" y="5822848"/>
            <a:ext cx="1939701" cy="567812"/>
          </a:xfrm>
          <a:prstGeom prst="rect">
            <a:avLst/>
          </a:prstGeom>
        </p:spPr>
      </p:pic>
    </p:spTree>
    <p:extLst>
      <p:ext uri="{BB962C8B-B14F-4D97-AF65-F5344CB8AC3E}">
        <p14:creationId xmlns:p14="http://schemas.microsoft.com/office/powerpoint/2010/main" val="84530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AD708-17E0-40F0-6C37-699F2D97E15A}"/>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97A8391B-40A9-5FC2-53E2-1E26DF5226EB}"/>
              </a:ext>
            </a:extLst>
          </p:cNvPr>
          <p:cNvSpPr txBox="1"/>
          <p:nvPr/>
        </p:nvSpPr>
        <p:spPr>
          <a:xfrm>
            <a:off x="512233" y="187032"/>
            <a:ext cx="11163300"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 Seuraavat viikot</a:t>
            </a:r>
          </a:p>
        </p:txBody>
      </p:sp>
      <p:sp>
        <p:nvSpPr>
          <p:cNvPr id="5" name="Content Placeholder 2">
            <a:extLst>
              <a:ext uri="{FF2B5EF4-FFF2-40B4-BE49-F238E27FC236}">
                <a16:creationId xmlns:a16="http://schemas.microsoft.com/office/drawing/2014/main" id="{64605293-1C31-57A8-F12E-D92BECD9F240}"/>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E8009579-C75E-2CF9-A70F-BB1E08D74C11}"/>
              </a:ext>
            </a:extLst>
          </p:cNvPr>
          <p:cNvSpPr txBox="1"/>
          <p:nvPr/>
        </p:nvSpPr>
        <p:spPr>
          <a:xfrm>
            <a:off x="825783" y="1269476"/>
            <a:ext cx="6364086" cy="5509200"/>
          </a:xfrm>
          <a:prstGeom prst="rect">
            <a:avLst/>
          </a:prstGeom>
          <a:noFill/>
        </p:spPr>
        <p:txBody>
          <a:bodyPr wrap="square" rtlCol="0">
            <a:spAutoFit/>
          </a:bodyPr>
          <a:lstStyle/>
          <a:p>
            <a:r>
              <a:rPr lang="fi-FI" sz="2200" dirty="0">
                <a:latin typeface="Verdana" panose="020B0604030504040204" pitchFamily="34" charset="0"/>
                <a:ea typeface="Verdana" panose="020B0604030504040204" pitchFamily="34" charset="0"/>
              </a:rPr>
              <a:t>Viidennellä viikolla tarkastellaan tavoitetta ja voit miettiä, onko tavoite edelleen ajankohtainen, sopiiko se sinun tämän hetkiseen elämäntilanteeseen ja voimavaroihisi.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Voit halutessasi tarkentaa tavoitettasi ja reittisuunnitelmaa. Jos haluat, voit pyytää kyselyhin palautetta ohjaajaltasi.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Ohjaus- ja ryhmäkeskustelu ovat käytössäsi.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Seuraava tapaaminen: </a:t>
            </a:r>
          </a:p>
          <a:p>
            <a:endParaRPr lang="fi-FI" sz="2200" dirty="0">
              <a:latin typeface="Verdana" panose="020B0604030504040204" pitchFamily="34" charset="0"/>
              <a:ea typeface="Verdana" panose="020B0604030504040204" pitchFamily="34" charset="0"/>
            </a:endParaRPr>
          </a:p>
          <a:p>
            <a:endParaRPr lang="fi-FI" sz="2200" dirty="0">
              <a:latin typeface="Verdana" panose="020B0604030504040204" pitchFamily="34" charset="0"/>
              <a:ea typeface="Verdana" panose="020B0604030504040204" pitchFamily="34" charset="0"/>
            </a:endParaRPr>
          </a:p>
        </p:txBody>
      </p:sp>
      <p:pic>
        <p:nvPicPr>
          <p:cNvPr id="3" name="Kuva 2" descr="Kuva, joka sisältää kohteen henkilö, vaate, sisä-, seinä&#10;&#10;Tekoälyllä luotu sisältö voi olla virheellistä.">
            <a:extLst>
              <a:ext uri="{FF2B5EF4-FFF2-40B4-BE49-F238E27FC236}">
                <a16:creationId xmlns:a16="http://schemas.microsoft.com/office/drawing/2014/main" id="{228FE053-2377-02E3-F433-42FDD4414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205" y="1466395"/>
            <a:ext cx="3232991" cy="4840032"/>
          </a:xfrm>
          <a:prstGeom prst="rect">
            <a:avLst/>
          </a:prstGeom>
        </p:spPr>
      </p:pic>
      <p:pic>
        <p:nvPicPr>
          <p:cNvPr id="6" name="Picture 4">
            <a:extLst>
              <a:ext uri="{FF2B5EF4-FFF2-40B4-BE49-F238E27FC236}">
                <a16:creationId xmlns:a16="http://schemas.microsoft.com/office/drawing/2014/main" id="{B79FE107-24A5-AA2B-7CDF-B9B91DB8FE02}"/>
              </a:ext>
            </a:extLst>
          </p:cNvPr>
          <p:cNvPicPr>
            <a:picLocks noChangeAspect="1"/>
          </p:cNvPicPr>
          <p:nvPr/>
        </p:nvPicPr>
        <p:blipFill>
          <a:blip r:embed="rId4"/>
          <a:stretch>
            <a:fillRect/>
          </a:stretch>
        </p:blipFill>
        <p:spPr>
          <a:xfrm>
            <a:off x="172953" y="6191735"/>
            <a:ext cx="1939701" cy="567812"/>
          </a:xfrm>
          <a:prstGeom prst="rect">
            <a:avLst/>
          </a:prstGeom>
        </p:spPr>
      </p:pic>
    </p:spTree>
    <p:extLst>
      <p:ext uri="{BB962C8B-B14F-4D97-AF65-F5344CB8AC3E}">
        <p14:creationId xmlns:p14="http://schemas.microsoft.com/office/powerpoint/2010/main" val="166627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D424A665-6B4D-4515-ACB3-7F7C8C99542B}"/>
              </a:ext>
            </a:extLst>
          </p:cNvPr>
          <p:cNvSpPr/>
          <p:nvPr/>
        </p:nvSpPr>
        <p:spPr>
          <a:xfrm>
            <a:off x="0" y="1"/>
            <a:ext cx="12192000" cy="3429000"/>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latin typeface="Verdana" panose="020B0604030504040204" pitchFamily="34" charset="0"/>
                <a:ea typeface="Verdana" panose="020B0604030504040204" pitchFamily="34" charset="0"/>
              </a:rPr>
              <a:t>Emme ole matkalla yksin </a:t>
            </a:r>
          </a:p>
          <a:p>
            <a:pPr algn="ctr"/>
            <a:r>
              <a:rPr lang="fi-FI" sz="4400" dirty="0">
                <a:latin typeface="Verdana" panose="020B0604030504040204" pitchFamily="34" charset="0"/>
                <a:ea typeface="Verdana" panose="020B0604030504040204" pitchFamily="34" charset="0"/>
              </a:rPr>
              <a:t>– jokainen askel vie meitä eteenpäin.</a:t>
            </a:r>
            <a:endParaRPr lang="fi-FI" sz="4400" dirty="0">
              <a:solidFill>
                <a:schemeClr val="bg1"/>
              </a:solidFill>
              <a:latin typeface="Verdana" panose="020B0604030504040204" pitchFamily="34" charset="0"/>
              <a:ea typeface="Verdana" panose="020B0604030504040204" pitchFamily="34" charset="0"/>
            </a:endParaRPr>
          </a:p>
          <a:p>
            <a:endParaRPr lang="fi-FI" sz="4400" dirty="0">
              <a:solidFill>
                <a:schemeClr val="bg1"/>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682886A0-8123-4674-8B11-358B122C0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230" y="2581793"/>
            <a:ext cx="6293539" cy="35401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4">
            <a:extLst>
              <a:ext uri="{FF2B5EF4-FFF2-40B4-BE49-F238E27FC236}">
                <a16:creationId xmlns:a16="http://schemas.microsoft.com/office/drawing/2014/main" id="{0062C50B-3732-C096-D54C-7E30B2C5B7E8}"/>
              </a:ext>
            </a:extLst>
          </p:cNvPr>
          <p:cNvPicPr>
            <a:picLocks noChangeAspect="1"/>
          </p:cNvPicPr>
          <p:nvPr/>
        </p:nvPicPr>
        <p:blipFill>
          <a:blip r:embed="rId4"/>
          <a:stretch>
            <a:fillRect/>
          </a:stretch>
        </p:blipFill>
        <p:spPr>
          <a:xfrm>
            <a:off x="10108504" y="6116041"/>
            <a:ext cx="1952227" cy="571478"/>
          </a:xfrm>
          <a:prstGeom prst="rect">
            <a:avLst/>
          </a:prstGeom>
        </p:spPr>
      </p:pic>
    </p:spTree>
    <p:extLst>
      <p:ext uri="{BB962C8B-B14F-4D97-AF65-F5344CB8AC3E}">
        <p14:creationId xmlns:p14="http://schemas.microsoft.com/office/powerpoint/2010/main" val="82904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676215-B9CF-4387-95CB-1C980DCDE77A}"/>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14</a:t>
            </a:fld>
            <a:endParaRPr lang="uk-UA"/>
          </a:p>
        </p:txBody>
      </p:sp>
      <p:sp>
        <p:nvSpPr>
          <p:cNvPr id="3" name="Alatunnisteen paikkamerkki 2">
            <a:extLst>
              <a:ext uri="{FF2B5EF4-FFF2-40B4-BE49-F238E27FC236}">
                <a16:creationId xmlns:a16="http://schemas.microsoft.com/office/drawing/2014/main" id="{A1E1FB1A-87CC-4B9F-9D7C-652B051AFB88}"/>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9E2CC5A0-D616-4986-925F-DC76EE1F3C75}"/>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pPr marL="380533" indent="-380533">
              <a:buFont typeface="Arial"/>
              <a:buChar char="•"/>
            </a:pPr>
            <a:endParaRPr lang="fi-FI">
              <a:solidFill>
                <a:srgbClr val="000000"/>
              </a:solidFill>
              <a:latin typeface="Verdana"/>
              <a:ea typeface="Verdana"/>
              <a:cs typeface="Verdana"/>
            </a:endParaRPr>
          </a:p>
          <a:p>
            <a:pPr marL="380533" indent="-380533">
              <a:buFontTx/>
              <a:buChar char="-"/>
            </a:pPr>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42DCC243-F147-2C53-1B3F-743AF6CCB7F6}"/>
              </a:ext>
            </a:extLst>
          </p:cNvPr>
          <p:cNvSpPr txBox="1">
            <a:spLocks/>
          </p:cNvSpPr>
          <p:nvPr/>
        </p:nvSpPr>
        <p:spPr>
          <a:xfrm>
            <a:off x="1349086" y="1958190"/>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pic>
        <p:nvPicPr>
          <p:cNvPr id="9" name="Bildobjekt 8">
            <a:extLst>
              <a:ext uri="{FF2B5EF4-FFF2-40B4-BE49-F238E27FC236}">
                <a16:creationId xmlns:a16="http://schemas.microsoft.com/office/drawing/2014/main" id="{650C6F46-1B25-52F4-C0B2-C764F9220962}"/>
              </a:ext>
            </a:extLst>
          </p:cNvPr>
          <p:cNvPicPr>
            <a:picLocks noChangeAspect="1"/>
          </p:cNvPicPr>
          <p:nvPr/>
        </p:nvPicPr>
        <p:blipFill>
          <a:blip r:embed="rId2"/>
          <a:stretch>
            <a:fillRect/>
          </a:stretch>
        </p:blipFill>
        <p:spPr>
          <a:xfrm>
            <a:off x="7079236" y="1844141"/>
            <a:ext cx="3442165" cy="3447110"/>
          </a:xfrm>
          <a:prstGeom prst="rect">
            <a:avLst/>
          </a:prstGeom>
        </p:spPr>
      </p:pic>
      <p:sp>
        <p:nvSpPr>
          <p:cNvPr id="12" name="Tekstiruutu 3">
            <a:extLst>
              <a:ext uri="{FF2B5EF4-FFF2-40B4-BE49-F238E27FC236}">
                <a16:creationId xmlns:a16="http://schemas.microsoft.com/office/drawing/2014/main" id="{2EAD978A-F293-6A31-1DC8-0687C2671C9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a:t>
            </a:r>
          </a:p>
        </p:txBody>
      </p:sp>
      <p:pic>
        <p:nvPicPr>
          <p:cNvPr id="5" name="Picture 4">
            <a:extLst>
              <a:ext uri="{FF2B5EF4-FFF2-40B4-BE49-F238E27FC236}">
                <a16:creationId xmlns:a16="http://schemas.microsoft.com/office/drawing/2014/main" id="{9B42EA03-6315-A66E-9B09-8A14ED0B944B}"/>
              </a:ext>
            </a:extLst>
          </p:cNvPr>
          <p:cNvPicPr>
            <a:picLocks noChangeAspect="1"/>
          </p:cNvPicPr>
          <p:nvPr/>
        </p:nvPicPr>
        <p:blipFill>
          <a:blip r:embed="rId3"/>
          <a:stretch>
            <a:fillRect/>
          </a:stretch>
        </p:blipFill>
        <p:spPr>
          <a:xfrm>
            <a:off x="9883036" y="6084836"/>
            <a:ext cx="1939701" cy="567812"/>
          </a:xfrm>
          <a:prstGeom prst="rect">
            <a:avLst/>
          </a:prstGeom>
        </p:spPr>
      </p:pic>
    </p:spTree>
    <p:extLst>
      <p:ext uri="{BB962C8B-B14F-4D97-AF65-F5344CB8AC3E}">
        <p14:creationId xmlns:p14="http://schemas.microsoft.com/office/powerpoint/2010/main" val="26583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676215-B9CF-4387-95CB-1C980DCDE77A}"/>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15</a:t>
            </a:fld>
            <a:endParaRPr lang="uk-UA"/>
          </a:p>
        </p:txBody>
      </p:sp>
      <p:sp>
        <p:nvSpPr>
          <p:cNvPr id="3" name="Alatunnisteen paikkamerkki 2">
            <a:extLst>
              <a:ext uri="{FF2B5EF4-FFF2-40B4-BE49-F238E27FC236}">
                <a16:creationId xmlns:a16="http://schemas.microsoft.com/office/drawing/2014/main" id="{A1E1FB1A-87CC-4B9F-9D7C-652B051AFB88}"/>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9E2CC5A0-D616-4986-925F-DC76EE1F3C75}"/>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pPr marL="380533" indent="-380533">
              <a:buFont typeface="Arial"/>
              <a:buChar char="•"/>
            </a:pPr>
            <a:endParaRPr lang="fi-FI">
              <a:solidFill>
                <a:srgbClr val="000000"/>
              </a:solidFill>
              <a:latin typeface="Verdana"/>
              <a:ea typeface="Verdana"/>
              <a:cs typeface="Verdana"/>
            </a:endParaRPr>
          </a:p>
          <a:p>
            <a:pPr marL="380533" indent="-380533">
              <a:buFontTx/>
              <a:buChar char="-"/>
            </a:pPr>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42DCC243-F147-2C53-1B3F-743AF6CCB7F6}"/>
              </a:ext>
            </a:extLst>
          </p:cNvPr>
          <p:cNvSpPr txBox="1">
            <a:spLocks/>
          </p:cNvSpPr>
          <p:nvPr/>
        </p:nvSpPr>
        <p:spPr>
          <a:xfrm>
            <a:off x="1349086" y="1958190"/>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pic>
        <p:nvPicPr>
          <p:cNvPr id="9" name="Bildobjekt 8">
            <a:extLst>
              <a:ext uri="{FF2B5EF4-FFF2-40B4-BE49-F238E27FC236}">
                <a16:creationId xmlns:a16="http://schemas.microsoft.com/office/drawing/2014/main" id="{650C6F46-1B25-52F4-C0B2-C764F9220962}"/>
              </a:ext>
            </a:extLst>
          </p:cNvPr>
          <p:cNvPicPr>
            <a:picLocks noChangeAspect="1"/>
          </p:cNvPicPr>
          <p:nvPr/>
        </p:nvPicPr>
        <p:blipFill>
          <a:blip r:embed="rId2"/>
          <a:stretch>
            <a:fillRect/>
          </a:stretch>
        </p:blipFill>
        <p:spPr>
          <a:xfrm>
            <a:off x="7079236" y="1844141"/>
            <a:ext cx="3442165" cy="3447110"/>
          </a:xfrm>
          <a:prstGeom prst="rect">
            <a:avLst/>
          </a:prstGeom>
        </p:spPr>
      </p:pic>
      <p:sp>
        <p:nvSpPr>
          <p:cNvPr id="12" name="Tekstiruutu 3">
            <a:extLst>
              <a:ext uri="{FF2B5EF4-FFF2-40B4-BE49-F238E27FC236}">
                <a16:creationId xmlns:a16="http://schemas.microsoft.com/office/drawing/2014/main" id="{2EAD978A-F293-6A31-1DC8-0687C2671C9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a:t>
            </a:r>
          </a:p>
        </p:txBody>
      </p:sp>
      <p:pic>
        <p:nvPicPr>
          <p:cNvPr id="5" name="Picture 4">
            <a:extLst>
              <a:ext uri="{FF2B5EF4-FFF2-40B4-BE49-F238E27FC236}">
                <a16:creationId xmlns:a16="http://schemas.microsoft.com/office/drawing/2014/main" id="{9B42EA03-6315-A66E-9B09-8A14ED0B944B}"/>
              </a:ext>
            </a:extLst>
          </p:cNvPr>
          <p:cNvPicPr>
            <a:picLocks noChangeAspect="1"/>
          </p:cNvPicPr>
          <p:nvPr/>
        </p:nvPicPr>
        <p:blipFill>
          <a:blip r:embed="rId3"/>
          <a:stretch>
            <a:fillRect/>
          </a:stretch>
        </p:blipFill>
        <p:spPr>
          <a:xfrm>
            <a:off x="9883036" y="6084836"/>
            <a:ext cx="1939701" cy="567812"/>
          </a:xfrm>
          <a:prstGeom prst="rect">
            <a:avLst/>
          </a:prstGeom>
        </p:spPr>
      </p:pic>
    </p:spTree>
    <p:extLst>
      <p:ext uri="{BB962C8B-B14F-4D97-AF65-F5344CB8AC3E}">
        <p14:creationId xmlns:p14="http://schemas.microsoft.com/office/powerpoint/2010/main" val="22660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40184-52F5-AF86-A972-40A2282CD1B2}"/>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C09B2C59-E59E-3A12-C096-376D7DB161FD}"/>
              </a:ext>
            </a:extLst>
          </p:cNvPr>
          <p:cNvSpPr txBox="1"/>
          <p:nvPr/>
        </p:nvSpPr>
        <p:spPr>
          <a:xfrm>
            <a:off x="514350" y="284281"/>
            <a:ext cx="11159066"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Tänään ohjelmassa:</a:t>
            </a:r>
          </a:p>
        </p:txBody>
      </p:sp>
      <p:sp>
        <p:nvSpPr>
          <p:cNvPr id="7" name="Content Placeholder 4">
            <a:extLst>
              <a:ext uri="{FF2B5EF4-FFF2-40B4-BE49-F238E27FC236}">
                <a16:creationId xmlns:a16="http://schemas.microsoft.com/office/drawing/2014/main" id="{50CBF633-273C-31FD-4C69-648519E77221}"/>
              </a:ext>
            </a:extLst>
          </p:cNvPr>
          <p:cNvSpPr txBox="1">
            <a:spLocks/>
          </p:cNvSpPr>
          <p:nvPr/>
        </p:nvSpPr>
        <p:spPr>
          <a:xfrm>
            <a:off x="514350" y="1527084"/>
            <a:ext cx="11159066" cy="38038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200" dirty="0">
                <a:latin typeface="Verdana" panose="020B0604030504040204" pitchFamily="34" charset="0"/>
                <a:ea typeface="Verdana" panose="020B0604030504040204" pitchFamily="34" charset="0"/>
              </a:rPr>
              <a:t>1. Tervetuloa takaisin</a:t>
            </a:r>
          </a:p>
          <a:p>
            <a:pPr marL="0" indent="0">
              <a:buNone/>
            </a:pPr>
            <a:r>
              <a:rPr lang="fi-FI" sz="2200" dirty="0">
                <a:latin typeface="Verdana" panose="020B0604030504040204" pitchFamily="34" charset="0"/>
                <a:ea typeface="Verdana" panose="020B0604030504040204" pitchFamily="34" charset="0"/>
              </a:rPr>
              <a:t>2. Kuulumiset</a:t>
            </a:r>
          </a:p>
          <a:p>
            <a:pPr marL="0" indent="0">
              <a:buNone/>
            </a:pPr>
            <a:r>
              <a:rPr lang="fi-FI" sz="2200" dirty="0">
                <a:latin typeface="Verdana" panose="020B0604030504040204" pitchFamily="34" charset="0"/>
                <a:ea typeface="Verdana" panose="020B0604030504040204" pitchFamily="34" charset="0"/>
              </a:rPr>
              <a:t>3. Arjen tasapaino</a:t>
            </a:r>
          </a:p>
          <a:p>
            <a:pPr marL="0" indent="0">
              <a:buNone/>
            </a:pPr>
            <a:r>
              <a:rPr lang="fi-FI" sz="2200" dirty="0">
                <a:latin typeface="Verdana" panose="020B0604030504040204" pitchFamily="34" charset="0"/>
                <a:ea typeface="Verdana" panose="020B0604030504040204" pitchFamily="34" charset="0"/>
              </a:rPr>
              <a:t>4. Hallinnan ympyrä</a:t>
            </a:r>
          </a:p>
          <a:p>
            <a:pPr marL="0" indent="0">
              <a:buNone/>
            </a:pPr>
            <a:endParaRPr lang="fi-FI" sz="2200" dirty="0">
              <a:latin typeface="Verdana" panose="020B0604030504040204" pitchFamily="34" charset="0"/>
              <a:ea typeface="Verdana" panose="020B0604030504040204" pitchFamily="34" charset="0"/>
            </a:endParaRPr>
          </a:p>
          <a:p>
            <a:pPr marL="0" indent="0">
              <a:buNone/>
            </a:pPr>
            <a:r>
              <a:rPr lang="fi-FI" sz="2200" dirty="0">
                <a:latin typeface="Verdana" panose="020B0604030504040204" pitchFamily="34" charset="0"/>
                <a:ea typeface="Verdana" panose="020B0604030504040204" pitchFamily="34" charset="0"/>
              </a:rPr>
              <a:t>5. Armollisuus voimavarana</a:t>
            </a:r>
          </a:p>
          <a:p>
            <a:pPr marL="0" indent="0">
              <a:buNone/>
            </a:pPr>
            <a:r>
              <a:rPr lang="fi-FI" sz="2200" dirty="0">
                <a:latin typeface="Verdana" panose="020B0604030504040204" pitchFamily="34" charset="0"/>
                <a:ea typeface="Verdana" panose="020B0604030504040204" pitchFamily="34" charset="0"/>
              </a:rPr>
              <a:t>6. Varautuminen haasteisiin</a:t>
            </a:r>
          </a:p>
          <a:p>
            <a:pPr marL="0" indent="0">
              <a:buNone/>
            </a:pPr>
            <a:r>
              <a:rPr lang="fi-FI" sz="2200" dirty="0">
                <a:latin typeface="Verdana" panose="020B0604030504040204" pitchFamily="34" charset="0"/>
                <a:ea typeface="Verdana" panose="020B0604030504040204" pitchFamily="34" charset="0"/>
              </a:rPr>
              <a:t>7. Motivaation ylläpito</a:t>
            </a:r>
          </a:p>
          <a:p>
            <a:pPr marL="0" indent="0">
              <a:buNone/>
            </a:pPr>
            <a:endParaRPr lang="fi-FI" sz="2200" dirty="0">
              <a:latin typeface="Verdana" panose="020B0604030504040204" pitchFamily="34" charset="0"/>
              <a:ea typeface="Verdana" panose="020B0604030504040204" pitchFamily="34" charset="0"/>
            </a:endParaRPr>
          </a:p>
          <a:p>
            <a:pPr marL="0" indent="0">
              <a:buNone/>
            </a:pPr>
            <a:r>
              <a:rPr lang="fi-FI" sz="2200" dirty="0">
                <a:latin typeface="Verdana" panose="020B0604030504040204" pitchFamily="34" charset="0"/>
                <a:ea typeface="Verdana" panose="020B0604030504040204" pitchFamily="34" charset="0"/>
              </a:rPr>
              <a:t>8. Seuraavat viikot</a:t>
            </a:r>
          </a:p>
          <a:p>
            <a:pPr marL="0" indent="0">
              <a:buNone/>
            </a:pPr>
            <a:r>
              <a:rPr lang="fi-FI" sz="2200" dirty="0">
                <a:latin typeface="Verdana" panose="020B0604030504040204" pitchFamily="34" charset="0"/>
                <a:ea typeface="Verdana" panose="020B0604030504040204" pitchFamily="34" charset="0"/>
              </a:rPr>
              <a:t>9. Yhteenveto ja jatkosuunnitelma</a:t>
            </a:r>
          </a:p>
        </p:txBody>
      </p:sp>
      <p:pic>
        <p:nvPicPr>
          <p:cNvPr id="6" name="Kuva 5" descr="Kuva, joka sisältää kohteen piha-, vaate, puu, henkilö&#10;&#10;Tekoälyllä luotu sisältö voi olla virheellistä.">
            <a:extLst>
              <a:ext uri="{FF2B5EF4-FFF2-40B4-BE49-F238E27FC236}">
                <a16:creationId xmlns:a16="http://schemas.microsoft.com/office/drawing/2014/main" id="{D74B0F41-57AD-E672-0F40-8CF8A847B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107" y="1547702"/>
            <a:ext cx="5692309" cy="3796726"/>
          </a:xfrm>
          <a:prstGeom prst="rect">
            <a:avLst/>
          </a:prstGeom>
        </p:spPr>
      </p:pic>
      <p:pic>
        <p:nvPicPr>
          <p:cNvPr id="8" name="Picture 4">
            <a:extLst>
              <a:ext uri="{FF2B5EF4-FFF2-40B4-BE49-F238E27FC236}">
                <a16:creationId xmlns:a16="http://schemas.microsoft.com/office/drawing/2014/main" id="{171555AA-87FD-2B37-FC86-B18A9711D194}"/>
              </a:ext>
            </a:extLst>
          </p:cNvPr>
          <p:cNvPicPr>
            <a:picLocks noChangeAspect="1"/>
          </p:cNvPicPr>
          <p:nvPr/>
        </p:nvPicPr>
        <p:blipFill>
          <a:blip r:embed="rId4"/>
          <a:stretch>
            <a:fillRect/>
          </a:stretch>
        </p:blipFill>
        <p:spPr>
          <a:xfrm>
            <a:off x="9786938" y="5715884"/>
            <a:ext cx="2045434" cy="598763"/>
          </a:xfrm>
          <a:prstGeom prst="rect">
            <a:avLst/>
          </a:prstGeom>
        </p:spPr>
      </p:pic>
    </p:spTree>
    <p:extLst>
      <p:ext uri="{BB962C8B-B14F-4D97-AF65-F5344CB8AC3E}">
        <p14:creationId xmlns:p14="http://schemas.microsoft.com/office/powerpoint/2010/main" val="423218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A97DC-8DB3-4975-B81C-4B002003A912}"/>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a:bodyPr>
          <a:lstStyle/>
          <a:p>
            <a:pPr>
              <a:lnSpc>
                <a:spcPct val="90000"/>
              </a:lnSpc>
              <a:spcBef>
                <a:spcPct val="0"/>
              </a:spcBef>
              <a:spcAft>
                <a:spcPts val="600"/>
              </a:spcAft>
            </a:pPr>
            <a:r>
              <a:rPr lang="en-US" sz="4400" b="1" dirty="0">
                <a:latin typeface="Verdana" panose="020B0604030504040204" pitchFamily="34" charset="0"/>
                <a:ea typeface="Verdana" panose="020B0604030504040204" pitchFamily="34" charset="0"/>
                <a:cs typeface="+mj-cs"/>
              </a:rPr>
              <a:t>Tekninen </a:t>
            </a:r>
            <a:r>
              <a:rPr lang="en-US" sz="4400" b="1" dirty="0" err="1">
                <a:latin typeface="Verdana" panose="020B0604030504040204" pitchFamily="34" charset="0"/>
                <a:ea typeface="Verdana" panose="020B0604030504040204" pitchFamily="34" charset="0"/>
                <a:cs typeface="+mj-cs"/>
              </a:rPr>
              <a:t>tuki</a:t>
            </a:r>
            <a:r>
              <a:rPr lang="en-US" sz="4400" b="1" dirty="0">
                <a:latin typeface="Verdana" panose="020B0604030504040204" pitchFamily="34" charset="0"/>
                <a:ea typeface="Verdana" panose="020B0604030504040204" pitchFamily="34" charset="0"/>
                <a:cs typeface="+mj-cs"/>
              </a:rPr>
              <a:t> </a:t>
            </a:r>
          </a:p>
        </p:txBody>
      </p:sp>
      <p:sp>
        <p:nvSpPr>
          <p:cNvPr id="4" name="TextBox 1">
            <a:extLst>
              <a:ext uri="{FF2B5EF4-FFF2-40B4-BE49-F238E27FC236}">
                <a16:creationId xmlns:a16="http://schemas.microsoft.com/office/drawing/2014/main" id="{341DDA38-1C70-4CC9-BF02-AE58D48446C9}"/>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Etunimi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Sukunimi</a:t>
            </a:r>
            <a:endParaRPr lang="en-US" sz="2200" dirty="0">
              <a:latin typeface="Verdana" panose="020B0604030504040204" pitchFamily="34" charset="0"/>
              <a:ea typeface="Verdana" panose="020B0604030504040204" pitchFamily="34" charset="0"/>
            </a:endParaRPr>
          </a:p>
          <a:p>
            <a:pPr marL="57150"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Sähköpostiosoite</a:t>
            </a: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a:latin typeface="Verdana" panose="020B0604030504040204" pitchFamily="34" charset="0"/>
                <a:ea typeface="Verdana" panose="020B0604030504040204" pitchFamily="34" charset="0"/>
              </a:rPr>
              <a:t>p. (</a:t>
            </a:r>
            <a:r>
              <a:rPr lang="en-US" sz="2200" dirty="0" err="1">
                <a:latin typeface="Verdana" panose="020B0604030504040204" pitchFamily="34" charset="0"/>
                <a:ea typeface="Verdana" panose="020B0604030504040204" pitchFamily="34" charset="0"/>
              </a:rPr>
              <a:t>puhelinnumero</a:t>
            </a:r>
            <a:r>
              <a:rPr lang="en-US" sz="2200" dirty="0">
                <a:latin typeface="Verdana" panose="020B0604030504040204" pitchFamily="34" charset="0"/>
                <a:ea typeface="Verdana" panose="020B0604030504040204" pitchFamily="34" charset="0"/>
              </a:rPr>
              <a:t>)</a:t>
            </a:r>
          </a:p>
          <a:p>
            <a:pPr indent="-228600">
              <a:lnSpc>
                <a:spcPct val="90000"/>
              </a:lnSpc>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p:txBody>
      </p:sp>
      <p:pic>
        <p:nvPicPr>
          <p:cNvPr id="7" name="Kuva 6" descr="Kuva, joka sisältää kohteen piha-, henkilö, puu, taivas&#10;&#10;Tekoälyllä luotu sisältö voi olla virheellistä.">
            <a:extLst>
              <a:ext uri="{FF2B5EF4-FFF2-40B4-BE49-F238E27FC236}">
                <a16:creationId xmlns:a16="http://schemas.microsoft.com/office/drawing/2014/main" id="{826348E6-881A-2E42-043D-31C3D6DDB9A3}"/>
              </a:ext>
            </a:extLst>
          </p:cNvPr>
          <p:cNvPicPr>
            <a:picLocks noChangeAspect="1"/>
          </p:cNvPicPr>
          <p:nvPr/>
        </p:nvPicPr>
        <p:blipFill>
          <a:blip r:embed="rId3">
            <a:extLst>
              <a:ext uri="{28A0092B-C50C-407E-A947-70E740481C1C}">
                <a14:useLocalDpi xmlns:a14="http://schemas.microsoft.com/office/drawing/2010/main" val="0"/>
              </a:ext>
            </a:extLst>
          </a:blip>
          <a:srcRect l="12167" r="18976" b="1"/>
          <a:stretch>
            <a:fillRect/>
          </a:stretch>
        </p:blipFill>
        <p:spPr>
          <a:xfrm>
            <a:off x="5977788" y="799352"/>
            <a:ext cx="5425410" cy="5259296"/>
          </a:xfrm>
          <a:prstGeom prst="rect">
            <a:avLst/>
          </a:prstGeom>
        </p:spPr>
      </p:pic>
      <p:pic>
        <p:nvPicPr>
          <p:cNvPr id="8" name="Picture 4">
            <a:extLst>
              <a:ext uri="{FF2B5EF4-FFF2-40B4-BE49-F238E27FC236}">
                <a16:creationId xmlns:a16="http://schemas.microsoft.com/office/drawing/2014/main" id="{09BAF558-62B6-2F1B-0206-062D817B3A26}"/>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3035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6450648E-1C7F-42B0-83FD-A78FBE947970}"/>
              </a:ext>
            </a:extLst>
          </p:cNvPr>
          <p:cNvSpPr txBox="1"/>
          <p:nvPr/>
        </p:nvSpPr>
        <p:spPr>
          <a:xfrm>
            <a:off x="436566" y="-105514"/>
            <a:ext cx="4944152" cy="16223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err="1">
                <a:latin typeface="Verdana"/>
                <a:ea typeface="Verdana"/>
                <a:cs typeface="+mj-cs"/>
              </a:rPr>
              <a:t>Toiminnot</a:t>
            </a:r>
            <a:endParaRPr lang="en-US" sz="4400" kern="1200" dirty="0">
              <a:latin typeface="Verdana"/>
              <a:ea typeface="Verdana"/>
              <a:cs typeface="+mj-cs"/>
            </a:endParaRPr>
          </a:p>
        </p:txBody>
      </p:sp>
      <p:sp>
        <p:nvSpPr>
          <p:cNvPr id="2" name="TextBox 1">
            <a:extLst>
              <a:ext uri="{FF2B5EF4-FFF2-40B4-BE49-F238E27FC236}">
                <a16:creationId xmlns:a16="http://schemas.microsoft.com/office/drawing/2014/main" id="{EF89A078-D8ED-4F86-98FB-84C607826DF5}"/>
              </a:ext>
            </a:extLst>
          </p:cNvPr>
          <p:cNvSpPr txBox="1"/>
          <p:nvPr/>
        </p:nvSpPr>
        <p:spPr>
          <a:xfrm>
            <a:off x="204611" y="3333230"/>
            <a:ext cx="7541515" cy="40978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28600">
              <a:spcAft>
                <a:spcPts val="600"/>
              </a:spcAft>
            </a:pPr>
            <a:r>
              <a:rPr lang="en-US" sz="2200" dirty="0">
                <a:latin typeface="Verdana"/>
                <a:ea typeface="Verdana"/>
              </a:rPr>
              <a:t>Voit:</a:t>
            </a:r>
            <a:endParaRPr lang="en-US" sz="2200" dirty="0">
              <a:latin typeface="Verdana"/>
              <a:ea typeface="Verdana"/>
              <a:cs typeface="Calibri"/>
            </a:endParaRPr>
          </a:p>
        </p:txBody>
      </p:sp>
      <p:pic>
        <p:nvPicPr>
          <p:cNvPr id="9" name="Picture 4">
            <a:extLst>
              <a:ext uri="{FF2B5EF4-FFF2-40B4-BE49-F238E27FC236}">
                <a16:creationId xmlns:a16="http://schemas.microsoft.com/office/drawing/2014/main" id="{883AEEA9-4635-303A-0E78-1C1BA407C9B5}"/>
              </a:ext>
            </a:extLst>
          </p:cNvPr>
          <p:cNvPicPr>
            <a:picLocks noChangeAspect="1"/>
          </p:cNvPicPr>
          <p:nvPr/>
        </p:nvPicPr>
        <p:blipFill>
          <a:blip r:embed="rId3"/>
          <a:stretch>
            <a:fillRect/>
          </a:stretch>
        </p:blipFill>
        <p:spPr>
          <a:xfrm>
            <a:off x="10517748" y="6329048"/>
            <a:ext cx="1469447" cy="430153"/>
          </a:xfrm>
          <a:prstGeom prst="rect">
            <a:avLst/>
          </a:prstGeom>
        </p:spPr>
      </p:pic>
      <p:pic>
        <p:nvPicPr>
          <p:cNvPr id="5" name="Picture 4">
            <a:extLst>
              <a:ext uri="{FF2B5EF4-FFF2-40B4-BE49-F238E27FC236}">
                <a16:creationId xmlns:a16="http://schemas.microsoft.com/office/drawing/2014/main" id="{014A14C3-105B-BFA3-4551-142ABAF05850}"/>
              </a:ext>
            </a:extLst>
          </p:cNvPr>
          <p:cNvPicPr>
            <a:picLocks noChangeAspect="1"/>
          </p:cNvPicPr>
          <p:nvPr/>
        </p:nvPicPr>
        <p:blipFill>
          <a:blip r:embed="rId4"/>
          <a:stretch>
            <a:fillRect/>
          </a:stretch>
        </p:blipFill>
        <p:spPr>
          <a:xfrm>
            <a:off x="9462702" y="1316679"/>
            <a:ext cx="2414773" cy="3552502"/>
          </a:xfrm>
          <a:prstGeom prst="rect">
            <a:avLst/>
          </a:prstGeom>
        </p:spPr>
      </p:pic>
      <p:pic>
        <p:nvPicPr>
          <p:cNvPr id="13" name="Kuva 12" descr="Kuva, joka sisältää kohteen Fontti, valkoinen, teksti&#10;&#10;Tekoälyllä luotu sisältö voi olla virheellistä.">
            <a:extLst>
              <a:ext uri="{FF2B5EF4-FFF2-40B4-BE49-F238E27FC236}">
                <a16:creationId xmlns:a16="http://schemas.microsoft.com/office/drawing/2014/main" id="{02E51AB9-D9C6-BC9D-B49B-3C60EC4F08CF}"/>
              </a:ext>
            </a:extLst>
          </p:cNvPr>
          <p:cNvPicPr>
            <a:picLocks noChangeAspect="1"/>
          </p:cNvPicPr>
          <p:nvPr/>
        </p:nvPicPr>
        <p:blipFill>
          <a:blip r:embed="rId5"/>
          <a:stretch>
            <a:fillRect/>
          </a:stretch>
        </p:blipFill>
        <p:spPr>
          <a:xfrm>
            <a:off x="484732" y="1316679"/>
            <a:ext cx="8798626" cy="1494106"/>
          </a:xfrm>
          <a:prstGeom prst="rect">
            <a:avLst/>
          </a:prstGeom>
          <a:ln>
            <a:solidFill>
              <a:schemeClr val="tx1"/>
            </a:solidFill>
          </a:ln>
        </p:spPr>
      </p:pic>
      <p:sp>
        <p:nvSpPr>
          <p:cNvPr id="19" name="Tekstiruutu 18">
            <a:extLst>
              <a:ext uri="{FF2B5EF4-FFF2-40B4-BE49-F238E27FC236}">
                <a16:creationId xmlns:a16="http://schemas.microsoft.com/office/drawing/2014/main" id="{2E4D4F9A-326A-7C61-FE8E-41CCAEED50A0}"/>
              </a:ext>
            </a:extLst>
          </p:cNvPr>
          <p:cNvSpPr txBox="1"/>
          <p:nvPr/>
        </p:nvSpPr>
        <p:spPr>
          <a:xfrm>
            <a:off x="272962" y="4311736"/>
            <a:ext cx="2677336" cy="369332"/>
          </a:xfrm>
          <a:prstGeom prst="rect">
            <a:avLst/>
          </a:prstGeom>
          <a:solidFill>
            <a:srgbClr val="FEE4D2">
              <a:alpha val="68627"/>
            </a:srgbClr>
          </a:solidFill>
          <a:ln>
            <a:solidFill>
              <a:schemeClr val="tx1"/>
            </a:solidFill>
          </a:ln>
        </p:spPr>
        <p:txBody>
          <a:bodyPr wrap="none" rtlCol="0">
            <a:spAutoFit/>
          </a:bodyPr>
          <a:lstStyle/>
          <a:p>
            <a:r>
              <a:rPr lang="en-US" b="1" dirty="0" err="1">
                <a:latin typeface="Verdana"/>
                <a:ea typeface="Verdana"/>
              </a:rPr>
              <a:t>keskustella</a:t>
            </a:r>
            <a:r>
              <a:rPr lang="en-US" dirty="0">
                <a:latin typeface="Verdana"/>
                <a:ea typeface="Verdana"/>
              </a:rPr>
              <a:t> </a:t>
            </a:r>
            <a:r>
              <a:rPr lang="en-US" dirty="0" err="1">
                <a:latin typeface="Verdana"/>
                <a:ea typeface="Verdana"/>
              </a:rPr>
              <a:t>chatissa</a:t>
            </a:r>
            <a:endParaRPr lang="fi-FI" dirty="0"/>
          </a:p>
        </p:txBody>
      </p:sp>
      <p:sp>
        <p:nvSpPr>
          <p:cNvPr id="20" name="Tekstiruutu 19">
            <a:extLst>
              <a:ext uri="{FF2B5EF4-FFF2-40B4-BE49-F238E27FC236}">
                <a16:creationId xmlns:a16="http://schemas.microsoft.com/office/drawing/2014/main" id="{ED81D0E6-2717-1525-2D8D-3AD0E2352582}"/>
              </a:ext>
            </a:extLst>
          </p:cNvPr>
          <p:cNvSpPr txBox="1"/>
          <p:nvPr/>
        </p:nvSpPr>
        <p:spPr>
          <a:xfrm>
            <a:off x="979611" y="5291333"/>
            <a:ext cx="2995757" cy="369332"/>
          </a:xfrm>
          <a:prstGeom prst="rect">
            <a:avLst/>
          </a:prstGeom>
          <a:solidFill>
            <a:srgbClr val="FEE4D2"/>
          </a:solidFill>
          <a:ln>
            <a:solidFill>
              <a:schemeClr val="tx1"/>
            </a:solidFill>
          </a:ln>
        </p:spPr>
        <p:txBody>
          <a:bodyPr wrap="none" rtlCol="0">
            <a:spAutoFit/>
          </a:bodyPr>
          <a:lstStyle/>
          <a:p>
            <a:r>
              <a:rPr lang="en-US" dirty="0" err="1">
                <a:latin typeface="Verdana"/>
                <a:ea typeface="Verdana"/>
              </a:rPr>
              <a:t>pyytää</a:t>
            </a:r>
            <a:r>
              <a:rPr lang="en-US" dirty="0">
                <a:latin typeface="Verdana"/>
                <a:ea typeface="Verdana"/>
              </a:rPr>
              <a:t> </a:t>
            </a:r>
            <a:r>
              <a:rPr lang="en-US" b="1" dirty="0" err="1">
                <a:latin typeface="Verdana"/>
                <a:ea typeface="Verdana"/>
              </a:rPr>
              <a:t>puheenvuoroa</a:t>
            </a:r>
            <a:r>
              <a:rPr lang="en-US" b="1" dirty="0">
                <a:latin typeface="Verdana"/>
                <a:ea typeface="Verdana"/>
              </a:rPr>
              <a:t> </a:t>
            </a:r>
            <a:endParaRPr lang="fi-FI" dirty="0"/>
          </a:p>
        </p:txBody>
      </p:sp>
      <p:sp>
        <p:nvSpPr>
          <p:cNvPr id="21" name="Tekstiruutu 20">
            <a:extLst>
              <a:ext uri="{FF2B5EF4-FFF2-40B4-BE49-F238E27FC236}">
                <a16:creationId xmlns:a16="http://schemas.microsoft.com/office/drawing/2014/main" id="{826B5250-A691-2C55-02A5-5F985DEABB6A}"/>
              </a:ext>
            </a:extLst>
          </p:cNvPr>
          <p:cNvSpPr txBox="1"/>
          <p:nvPr/>
        </p:nvSpPr>
        <p:spPr>
          <a:xfrm>
            <a:off x="4201105" y="3822628"/>
            <a:ext cx="2593980" cy="369332"/>
          </a:xfrm>
          <a:prstGeom prst="rect">
            <a:avLst/>
          </a:prstGeom>
          <a:solidFill>
            <a:srgbClr val="FEE4D2"/>
          </a:solidFill>
          <a:ln>
            <a:solidFill>
              <a:schemeClr val="tx1"/>
            </a:solidFill>
          </a:ln>
        </p:spPr>
        <p:txBody>
          <a:bodyPr wrap="none" rtlCol="0">
            <a:spAutoFit/>
          </a:bodyPr>
          <a:lstStyle/>
          <a:p>
            <a:r>
              <a:rPr lang="en-US" b="1" dirty="0" err="1">
                <a:latin typeface="Verdana"/>
                <a:ea typeface="Verdana"/>
                <a:cs typeface="Calibri"/>
              </a:rPr>
              <a:t>lähettää</a:t>
            </a:r>
            <a:r>
              <a:rPr lang="en-US" b="1" dirty="0">
                <a:latin typeface="Verdana"/>
                <a:ea typeface="Verdana"/>
                <a:cs typeface="Calibri"/>
              </a:rPr>
              <a:t> </a:t>
            </a:r>
            <a:r>
              <a:rPr lang="en-US" b="1" dirty="0" err="1">
                <a:latin typeface="Verdana"/>
                <a:ea typeface="Verdana"/>
                <a:cs typeface="Calibri"/>
              </a:rPr>
              <a:t>reaktioita</a:t>
            </a:r>
            <a:endParaRPr lang="fi-FI" dirty="0"/>
          </a:p>
        </p:txBody>
      </p:sp>
      <p:sp>
        <p:nvSpPr>
          <p:cNvPr id="22" name="Tekstiruutu 21">
            <a:extLst>
              <a:ext uri="{FF2B5EF4-FFF2-40B4-BE49-F238E27FC236}">
                <a16:creationId xmlns:a16="http://schemas.microsoft.com/office/drawing/2014/main" id="{95A13680-2786-002E-F804-C8BE5F7C6116}"/>
              </a:ext>
            </a:extLst>
          </p:cNvPr>
          <p:cNvSpPr txBox="1"/>
          <p:nvPr/>
        </p:nvSpPr>
        <p:spPr>
          <a:xfrm>
            <a:off x="5534571" y="4740824"/>
            <a:ext cx="3603091" cy="646331"/>
          </a:xfrm>
          <a:prstGeom prst="rect">
            <a:avLst/>
          </a:prstGeom>
          <a:solidFill>
            <a:srgbClr val="FEE4D2"/>
          </a:solidFill>
          <a:ln>
            <a:solidFill>
              <a:schemeClr val="tx1"/>
            </a:solidFill>
          </a:ln>
        </p:spPr>
        <p:txBody>
          <a:bodyPr wrap="square" rtlCol="0">
            <a:spAutoFit/>
          </a:bodyPr>
          <a:lstStyle/>
          <a:p>
            <a:pPr marL="228600">
              <a:spcAft>
                <a:spcPts val="600"/>
              </a:spcAft>
            </a:pPr>
            <a:r>
              <a:rPr lang="en-US" dirty="0" err="1">
                <a:latin typeface="Verdana"/>
                <a:ea typeface="Verdana"/>
              </a:rPr>
              <a:t>laittaa</a:t>
            </a:r>
            <a:r>
              <a:rPr lang="en-US" dirty="0">
                <a:latin typeface="Verdana"/>
                <a:ea typeface="Verdana"/>
              </a:rPr>
              <a:t> </a:t>
            </a:r>
            <a:r>
              <a:rPr lang="en-US" b="1" dirty="0" err="1">
                <a:latin typeface="Verdana"/>
                <a:ea typeface="Verdana"/>
              </a:rPr>
              <a:t>kameran</a:t>
            </a:r>
            <a:r>
              <a:rPr lang="en-US" b="1" dirty="0">
                <a:latin typeface="Verdana"/>
                <a:ea typeface="Verdana"/>
              </a:rPr>
              <a:t> ja </a:t>
            </a:r>
            <a:r>
              <a:rPr lang="en-US" b="1" dirty="0" err="1">
                <a:latin typeface="Verdana"/>
                <a:ea typeface="Verdana"/>
              </a:rPr>
              <a:t>mikrofonin</a:t>
            </a:r>
            <a:r>
              <a:rPr lang="en-US" b="1" dirty="0">
                <a:latin typeface="Verdana"/>
                <a:ea typeface="Verdana"/>
              </a:rPr>
              <a:t> </a:t>
            </a:r>
            <a:r>
              <a:rPr lang="en-US" b="1" dirty="0" err="1">
                <a:latin typeface="Verdana"/>
                <a:ea typeface="Verdana"/>
              </a:rPr>
              <a:t>päälle</a:t>
            </a:r>
            <a:r>
              <a:rPr lang="en-US" b="1" dirty="0">
                <a:latin typeface="Verdana"/>
                <a:ea typeface="Verdana"/>
              </a:rPr>
              <a:t> ja pois</a:t>
            </a:r>
            <a:endParaRPr lang="en-US" b="1" dirty="0">
              <a:latin typeface="Verdana"/>
              <a:ea typeface="Verdana"/>
              <a:cs typeface="Calibri" panose="020F0502020204030204"/>
            </a:endParaRPr>
          </a:p>
        </p:txBody>
      </p:sp>
      <p:cxnSp>
        <p:nvCxnSpPr>
          <p:cNvPr id="25" name="Suora nuoliyhdysviiva 24">
            <a:extLst>
              <a:ext uri="{FF2B5EF4-FFF2-40B4-BE49-F238E27FC236}">
                <a16:creationId xmlns:a16="http://schemas.microsoft.com/office/drawing/2014/main" id="{7DB5E0D3-E3F6-D560-CADC-057360F9666D}"/>
              </a:ext>
            </a:extLst>
          </p:cNvPr>
          <p:cNvCxnSpPr>
            <a:cxnSpLocks/>
          </p:cNvCxnSpPr>
          <p:nvPr/>
        </p:nvCxnSpPr>
        <p:spPr>
          <a:xfrm flipV="1">
            <a:off x="1407020" y="2905799"/>
            <a:ext cx="126014" cy="13457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uora nuoliyhdysviiva 25">
            <a:extLst>
              <a:ext uri="{FF2B5EF4-FFF2-40B4-BE49-F238E27FC236}">
                <a16:creationId xmlns:a16="http://schemas.microsoft.com/office/drawing/2014/main" id="{354E3029-0F5F-5EE7-D194-8E78FD463324}"/>
              </a:ext>
            </a:extLst>
          </p:cNvPr>
          <p:cNvCxnSpPr>
            <a:cxnSpLocks/>
          </p:cNvCxnSpPr>
          <p:nvPr/>
        </p:nvCxnSpPr>
        <p:spPr>
          <a:xfrm flipH="1" flipV="1">
            <a:off x="3120887" y="2862157"/>
            <a:ext cx="175165" cy="24291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uora nuoliyhdysviiva 29">
            <a:extLst>
              <a:ext uri="{FF2B5EF4-FFF2-40B4-BE49-F238E27FC236}">
                <a16:creationId xmlns:a16="http://schemas.microsoft.com/office/drawing/2014/main" id="{0391309D-6750-DEA9-374E-2B0EF91494C1}"/>
              </a:ext>
            </a:extLst>
          </p:cNvPr>
          <p:cNvCxnSpPr>
            <a:cxnSpLocks/>
          </p:cNvCxnSpPr>
          <p:nvPr/>
        </p:nvCxnSpPr>
        <p:spPr>
          <a:xfrm flipV="1">
            <a:off x="4788508" y="2862157"/>
            <a:ext cx="34764" cy="9748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uora nuoliyhdysviiva 31">
            <a:extLst>
              <a:ext uri="{FF2B5EF4-FFF2-40B4-BE49-F238E27FC236}">
                <a16:creationId xmlns:a16="http://schemas.microsoft.com/office/drawing/2014/main" id="{CED15F29-7153-3F34-2EB5-B64C47AB9BA9}"/>
              </a:ext>
            </a:extLst>
          </p:cNvPr>
          <p:cNvCxnSpPr>
            <a:cxnSpLocks/>
          </p:cNvCxnSpPr>
          <p:nvPr/>
        </p:nvCxnSpPr>
        <p:spPr>
          <a:xfrm flipV="1">
            <a:off x="7230842" y="2862157"/>
            <a:ext cx="137888" cy="1818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kstiruutu 36">
            <a:extLst>
              <a:ext uri="{FF2B5EF4-FFF2-40B4-BE49-F238E27FC236}">
                <a16:creationId xmlns:a16="http://schemas.microsoft.com/office/drawing/2014/main" id="{661E556C-92F6-6CA3-5C64-53CE7877268E}"/>
              </a:ext>
            </a:extLst>
          </p:cNvPr>
          <p:cNvSpPr txBox="1"/>
          <p:nvPr/>
        </p:nvSpPr>
        <p:spPr>
          <a:xfrm>
            <a:off x="204611" y="6121999"/>
            <a:ext cx="8908208" cy="646331"/>
          </a:xfrm>
          <a:prstGeom prst="rect">
            <a:avLst/>
          </a:prstGeom>
          <a:noFill/>
        </p:spPr>
        <p:txBody>
          <a:bodyPr wrap="none" rtlCol="0">
            <a:spAutoFit/>
          </a:bodyPr>
          <a:lstStyle/>
          <a:p>
            <a:r>
              <a:rPr lang="en-US" i="1" dirty="0">
                <a:latin typeface="Verdana"/>
                <a:ea typeface="Verdana"/>
              </a:rPr>
              <a:t>Mikrofonin </a:t>
            </a:r>
            <a:r>
              <a:rPr lang="en-US" i="1" dirty="0" err="1">
                <a:latin typeface="Verdana"/>
                <a:ea typeface="Verdana"/>
              </a:rPr>
              <a:t>voi</a:t>
            </a:r>
            <a:r>
              <a:rPr lang="en-US" i="1" dirty="0">
                <a:latin typeface="Verdana"/>
                <a:ea typeface="Verdana"/>
              </a:rPr>
              <a:t> </a:t>
            </a:r>
            <a:r>
              <a:rPr lang="en-US" i="1" dirty="0" err="1">
                <a:latin typeface="Verdana"/>
                <a:ea typeface="Verdana"/>
              </a:rPr>
              <a:t>pitää</a:t>
            </a:r>
            <a:r>
              <a:rPr lang="en-US" i="1" dirty="0">
                <a:latin typeface="Verdana"/>
                <a:ea typeface="Verdana"/>
              </a:rPr>
              <a:t> </a:t>
            </a:r>
            <a:r>
              <a:rPr lang="en-US" i="1" dirty="0" err="1">
                <a:latin typeface="Verdana"/>
                <a:ea typeface="Verdana"/>
              </a:rPr>
              <a:t>suljettuina</a:t>
            </a:r>
            <a:r>
              <a:rPr lang="en-US" i="1" dirty="0">
                <a:latin typeface="Verdana"/>
                <a:ea typeface="Verdana"/>
              </a:rPr>
              <a:t>, </a:t>
            </a:r>
            <a:r>
              <a:rPr lang="en-US" i="1" dirty="0" err="1">
                <a:latin typeface="Verdana"/>
                <a:ea typeface="Verdana"/>
              </a:rPr>
              <a:t>jos</a:t>
            </a:r>
            <a:r>
              <a:rPr lang="en-US" i="1" dirty="0">
                <a:latin typeface="Verdana"/>
                <a:ea typeface="Verdana"/>
              </a:rPr>
              <a:t> </a:t>
            </a:r>
            <a:r>
              <a:rPr lang="en-US" i="1" dirty="0" err="1">
                <a:latin typeface="Verdana"/>
                <a:ea typeface="Verdana"/>
              </a:rPr>
              <a:t>sinulla</a:t>
            </a:r>
            <a:r>
              <a:rPr lang="en-US" i="1" dirty="0">
                <a:latin typeface="Verdana"/>
                <a:ea typeface="Verdana"/>
              </a:rPr>
              <a:t> </a:t>
            </a:r>
            <a:r>
              <a:rPr lang="en-US" i="1" dirty="0" err="1">
                <a:latin typeface="Verdana"/>
                <a:ea typeface="Verdana"/>
              </a:rPr>
              <a:t>ei</a:t>
            </a:r>
            <a:r>
              <a:rPr lang="en-US" i="1" dirty="0">
                <a:latin typeface="Verdana"/>
                <a:ea typeface="Verdana"/>
              </a:rPr>
              <a:t> ole </a:t>
            </a:r>
            <a:r>
              <a:rPr lang="en-US" i="1" dirty="0" err="1">
                <a:latin typeface="Verdana"/>
                <a:ea typeface="Verdana"/>
              </a:rPr>
              <a:t>puheenvuoro</a:t>
            </a:r>
            <a:r>
              <a:rPr lang="en-US" i="1" dirty="0">
                <a:latin typeface="Verdana"/>
                <a:ea typeface="Verdana"/>
              </a:rPr>
              <a:t> </a:t>
            </a:r>
            <a:r>
              <a:rPr lang="en-US" i="1" dirty="0" err="1">
                <a:latin typeface="Verdana"/>
                <a:ea typeface="Verdana"/>
              </a:rPr>
              <a:t>käynnissä</a:t>
            </a:r>
            <a:r>
              <a:rPr lang="en-US" i="1" dirty="0">
                <a:latin typeface="Verdana"/>
                <a:ea typeface="Verdana"/>
              </a:rPr>
              <a:t>. </a:t>
            </a:r>
            <a:endParaRPr lang="en-US" i="1" dirty="0">
              <a:latin typeface="Verdana"/>
              <a:ea typeface="Verdana"/>
              <a:cs typeface="Calibri"/>
            </a:endParaRPr>
          </a:p>
          <a:p>
            <a:endParaRPr lang="fi-FI" i="1" dirty="0"/>
          </a:p>
        </p:txBody>
      </p:sp>
    </p:spTree>
    <p:extLst>
      <p:ext uri="{BB962C8B-B14F-4D97-AF65-F5344CB8AC3E}">
        <p14:creationId xmlns:p14="http://schemas.microsoft.com/office/powerpoint/2010/main" val="26089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417A0-14BF-02FC-E4CE-02D1D82D2C65}"/>
            </a:ext>
          </a:extLst>
        </p:cNvPr>
        <p:cNvGrpSpPr/>
        <p:nvPr/>
      </p:nvGrpSpPr>
      <p:grpSpPr>
        <a:xfrm>
          <a:off x="0" y="0"/>
          <a:ext cx="0" cy="0"/>
          <a:chOff x="0" y="0"/>
          <a:chExt cx="0" cy="0"/>
        </a:xfrm>
      </p:grpSpPr>
      <p:sp>
        <p:nvSpPr>
          <p:cNvPr id="3" name="Tekstiruutu 2">
            <a:extLst>
              <a:ext uri="{FF2B5EF4-FFF2-40B4-BE49-F238E27FC236}">
                <a16:creationId xmlns:a16="http://schemas.microsoft.com/office/drawing/2014/main" id="{D4066AA4-27E3-B27F-67F7-36CE0828A8B9}"/>
              </a:ext>
            </a:extLst>
          </p:cNvPr>
          <p:cNvSpPr txBox="1"/>
          <p:nvPr/>
        </p:nvSpPr>
        <p:spPr>
          <a:xfrm>
            <a:off x="7780871" y="3429000"/>
            <a:ext cx="3892545" cy="1446550"/>
          </a:xfrm>
          <a:prstGeom prst="rect">
            <a:avLst/>
          </a:prstGeom>
          <a:noFill/>
          <a:ln>
            <a:noFill/>
          </a:ln>
        </p:spPr>
        <p:txBody>
          <a:bodyPr wrap="square" rtlCol="0">
            <a:spAutoFit/>
          </a:bodyPr>
          <a:lstStyle/>
          <a:p>
            <a:r>
              <a:rPr lang="fi-FI" sz="2200" dirty="0">
                <a:latin typeface="Verdana" panose="020B0604030504040204" pitchFamily="34" charset="0"/>
                <a:ea typeface="Verdana" panose="020B0604030504040204" pitchFamily="34" charset="0"/>
              </a:rPr>
              <a:t>Mikä on sujunut?</a:t>
            </a:r>
          </a:p>
          <a:p>
            <a:r>
              <a:rPr lang="fi-FI" sz="2200" dirty="0">
                <a:latin typeface="Verdana" panose="020B0604030504040204" pitchFamily="34" charset="0"/>
                <a:ea typeface="Verdana" panose="020B0604030504040204" pitchFamily="34" charset="0"/>
              </a:rPr>
              <a:t>Mikä on ollut haastavaa?</a:t>
            </a:r>
          </a:p>
          <a:p>
            <a:r>
              <a:rPr lang="fi-FI" sz="2200" dirty="0">
                <a:latin typeface="Verdana" panose="020B0604030504040204" pitchFamily="34" charset="0"/>
                <a:ea typeface="Verdana" panose="020B0604030504040204" pitchFamily="34" charset="0"/>
              </a:rPr>
              <a:t>Mikä on ollut yllättävää? </a:t>
            </a:r>
          </a:p>
          <a:p>
            <a:endParaRPr lang="fi-FI" sz="2200" dirty="0">
              <a:latin typeface="Verdana" panose="020B0604030504040204" pitchFamily="34" charset="0"/>
              <a:ea typeface="Verdana" panose="020B0604030504040204" pitchFamily="34" charset="0"/>
            </a:endParaRPr>
          </a:p>
        </p:txBody>
      </p:sp>
      <p:pic>
        <p:nvPicPr>
          <p:cNvPr id="2" name="Kuva 1" descr="Kuva, joka sisältää kohteen sydän, symboli, Grafiikka, clipart&#10;&#10;Tekoälyllä luotu sisältö voi olla virheellistä.">
            <a:extLst>
              <a:ext uri="{FF2B5EF4-FFF2-40B4-BE49-F238E27FC236}">
                <a16:creationId xmlns:a16="http://schemas.microsoft.com/office/drawing/2014/main" id="{C1E2469B-6EA4-B915-6ACF-7F50408223E7}"/>
              </a:ext>
            </a:extLst>
          </p:cNvPr>
          <p:cNvPicPr>
            <a:picLocks noChangeAspect="1"/>
          </p:cNvPicPr>
          <p:nvPr/>
        </p:nvPicPr>
        <p:blipFill>
          <a:blip r:embed="rId3"/>
          <a:stretch>
            <a:fillRect/>
          </a:stretch>
        </p:blipFill>
        <p:spPr>
          <a:xfrm>
            <a:off x="9492099" y="1358522"/>
            <a:ext cx="1800312" cy="1527976"/>
          </a:xfrm>
          <a:prstGeom prst="rect">
            <a:avLst/>
          </a:prstGeom>
        </p:spPr>
      </p:pic>
      <p:pic>
        <p:nvPicPr>
          <p:cNvPr id="7" name="Kuva 6" descr="Kuva, joka sisältää kohteen piha-, ruoho, vaeltaminen, taivas&#10;&#10;Tekoälyllä luotu sisältö voi olla virheellistä.">
            <a:extLst>
              <a:ext uri="{FF2B5EF4-FFF2-40B4-BE49-F238E27FC236}">
                <a16:creationId xmlns:a16="http://schemas.microsoft.com/office/drawing/2014/main" id="{BE32FE95-B642-F1CD-6735-33008C050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5" y="1542296"/>
            <a:ext cx="6735755" cy="4209847"/>
          </a:xfrm>
          <a:prstGeom prst="rect">
            <a:avLst/>
          </a:prstGeom>
        </p:spPr>
      </p:pic>
      <p:pic>
        <p:nvPicPr>
          <p:cNvPr id="8" name="Picture 4">
            <a:extLst>
              <a:ext uri="{FF2B5EF4-FFF2-40B4-BE49-F238E27FC236}">
                <a16:creationId xmlns:a16="http://schemas.microsoft.com/office/drawing/2014/main" id="{78C4D837-B20E-0C05-59C7-B175CB459A9C}"/>
              </a:ext>
            </a:extLst>
          </p:cNvPr>
          <p:cNvPicPr>
            <a:picLocks noChangeAspect="1"/>
          </p:cNvPicPr>
          <p:nvPr/>
        </p:nvPicPr>
        <p:blipFill>
          <a:blip r:embed="rId5"/>
          <a:stretch>
            <a:fillRect/>
          </a:stretch>
        </p:blipFill>
        <p:spPr>
          <a:xfrm>
            <a:off x="10100834" y="6040768"/>
            <a:ext cx="1621265" cy="474595"/>
          </a:xfrm>
          <a:prstGeom prst="rect">
            <a:avLst/>
          </a:prstGeom>
        </p:spPr>
      </p:pic>
      <p:sp>
        <p:nvSpPr>
          <p:cNvPr id="9" name="Tekstiruutu 8">
            <a:extLst>
              <a:ext uri="{FF2B5EF4-FFF2-40B4-BE49-F238E27FC236}">
                <a16:creationId xmlns:a16="http://schemas.microsoft.com/office/drawing/2014/main" id="{D3D0F20F-4AEA-95D3-E78B-DF181928CEDC}"/>
              </a:ext>
            </a:extLst>
          </p:cNvPr>
          <p:cNvSpPr txBox="1"/>
          <p:nvPr/>
        </p:nvSpPr>
        <p:spPr>
          <a:xfrm>
            <a:off x="514350" y="284281"/>
            <a:ext cx="11159066"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2. Yksi pieni hyvä asia</a:t>
            </a:r>
          </a:p>
        </p:txBody>
      </p:sp>
    </p:spTree>
    <p:extLst>
      <p:ext uri="{BB962C8B-B14F-4D97-AF65-F5344CB8AC3E}">
        <p14:creationId xmlns:p14="http://schemas.microsoft.com/office/powerpoint/2010/main" val="20416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AF52-2F77-95A2-0312-84732E172B7B}"/>
            </a:ext>
          </a:extLst>
        </p:cNvPr>
        <p:cNvGrpSpPr/>
        <p:nvPr/>
      </p:nvGrpSpPr>
      <p:grpSpPr>
        <a:xfrm>
          <a:off x="0" y="0"/>
          <a:ext cx="0" cy="0"/>
          <a:chOff x="0" y="0"/>
          <a:chExt cx="0" cy="0"/>
        </a:xfrm>
      </p:grpSpPr>
      <p:sp>
        <p:nvSpPr>
          <p:cNvPr id="4" name="Suorakulmio 3">
            <a:extLst>
              <a:ext uri="{FF2B5EF4-FFF2-40B4-BE49-F238E27FC236}">
                <a16:creationId xmlns:a16="http://schemas.microsoft.com/office/drawing/2014/main" id="{F03B0A39-C031-BCB5-6E05-0BCD115741B9}"/>
              </a:ext>
            </a:extLst>
          </p:cNvPr>
          <p:cNvSpPr/>
          <p:nvPr/>
        </p:nvSpPr>
        <p:spPr>
          <a:xfrm>
            <a:off x="0" y="174018"/>
            <a:ext cx="6688667"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4400" dirty="0">
                <a:solidFill>
                  <a:schemeClr val="bg1"/>
                </a:solidFill>
                <a:latin typeface="Verdana" panose="020B0604030504040204" pitchFamily="34" charset="0"/>
                <a:ea typeface="Verdana" panose="020B0604030504040204" pitchFamily="34" charset="0"/>
              </a:rPr>
              <a:t>  3. Arjen tasapaino</a:t>
            </a:r>
          </a:p>
        </p:txBody>
      </p:sp>
      <p:sp>
        <p:nvSpPr>
          <p:cNvPr id="2" name="Tekstiruutu 1">
            <a:extLst>
              <a:ext uri="{FF2B5EF4-FFF2-40B4-BE49-F238E27FC236}">
                <a16:creationId xmlns:a16="http://schemas.microsoft.com/office/drawing/2014/main" id="{CDE760B3-661A-82A8-940B-0778812323C3}"/>
              </a:ext>
            </a:extLst>
          </p:cNvPr>
          <p:cNvSpPr txBox="1"/>
          <p:nvPr/>
        </p:nvSpPr>
        <p:spPr>
          <a:xfrm>
            <a:off x="769697" y="2684726"/>
            <a:ext cx="2786304" cy="2123658"/>
          </a:xfrm>
          <a:prstGeom prst="rect">
            <a:avLst/>
          </a:prstGeom>
          <a:noFill/>
        </p:spPr>
        <p:txBody>
          <a:bodyPr wrap="square" rtlCol="0">
            <a:spAutoFit/>
          </a:bodyPr>
          <a:lstStyle/>
          <a:p>
            <a:r>
              <a:rPr lang="fi-FI" sz="2200" dirty="0">
                <a:latin typeface="Verdana" panose="020B0604030504040204" pitchFamily="34" charset="0"/>
                <a:ea typeface="Verdana" panose="020B0604030504040204" pitchFamily="34" charset="0"/>
              </a:rPr>
              <a:t>Mikä tällä hetkellä vie sinulta energiaa?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Mikä vahvistaa voimavarojasi?</a:t>
            </a:r>
          </a:p>
        </p:txBody>
      </p:sp>
      <p:pic>
        <p:nvPicPr>
          <p:cNvPr id="5" name="Kuva 4" descr="Kuva, joka sisältää kohteen piha-, vaate, henkilö, portaat&#10;&#10;Tekoälyllä luotu sisältö voi olla virheellistä.">
            <a:extLst>
              <a:ext uri="{FF2B5EF4-FFF2-40B4-BE49-F238E27FC236}">
                <a16:creationId xmlns:a16="http://schemas.microsoft.com/office/drawing/2014/main" id="{C3A86AE8-28B6-8D4D-9480-F2E044FDC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588" y="1675792"/>
            <a:ext cx="8145412" cy="4581794"/>
          </a:xfrm>
          <a:prstGeom prst="rect">
            <a:avLst/>
          </a:prstGeom>
        </p:spPr>
      </p:pic>
      <p:pic>
        <p:nvPicPr>
          <p:cNvPr id="6" name="Picture 4">
            <a:extLst>
              <a:ext uri="{FF2B5EF4-FFF2-40B4-BE49-F238E27FC236}">
                <a16:creationId xmlns:a16="http://schemas.microsoft.com/office/drawing/2014/main" id="{4BC1FFFD-C36D-075B-D5C7-C8929B605480}"/>
              </a:ext>
            </a:extLst>
          </p:cNvPr>
          <p:cNvPicPr>
            <a:picLocks noChangeAspect="1"/>
          </p:cNvPicPr>
          <p:nvPr/>
        </p:nvPicPr>
        <p:blipFill>
          <a:blip r:embed="rId4"/>
          <a:stretch>
            <a:fillRect/>
          </a:stretch>
        </p:blipFill>
        <p:spPr>
          <a:xfrm>
            <a:off x="10699474" y="6383314"/>
            <a:ext cx="1492526" cy="436909"/>
          </a:xfrm>
          <a:prstGeom prst="rect">
            <a:avLst/>
          </a:prstGeom>
        </p:spPr>
      </p:pic>
    </p:spTree>
    <p:extLst>
      <p:ext uri="{BB962C8B-B14F-4D97-AF65-F5344CB8AC3E}">
        <p14:creationId xmlns:p14="http://schemas.microsoft.com/office/powerpoint/2010/main" val="365154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0DD5-2AF8-B8E8-BA45-C59CB4C1998D}"/>
            </a:ext>
          </a:extLst>
        </p:cNvPr>
        <p:cNvGrpSpPr/>
        <p:nvPr/>
      </p:nvGrpSpPr>
      <p:grpSpPr>
        <a:xfrm>
          <a:off x="0" y="0"/>
          <a:ext cx="0" cy="0"/>
          <a:chOff x="0" y="0"/>
          <a:chExt cx="0" cy="0"/>
        </a:xfrm>
      </p:grpSpPr>
      <p:sp>
        <p:nvSpPr>
          <p:cNvPr id="10" name="Ellipsi 9">
            <a:extLst>
              <a:ext uri="{FF2B5EF4-FFF2-40B4-BE49-F238E27FC236}">
                <a16:creationId xmlns:a16="http://schemas.microsoft.com/office/drawing/2014/main" id="{01E71BAF-FB0A-4FDF-2170-8B8D296EB08C}"/>
              </a:ext>
            </a:extLst>
          </p:cNvPr>
          <p:cNvSpPr/>
          <p:nvPr/>
        </p:nvSpPr>
        <p:spPr>
          <a:xfrm>
            <a:off x="5690635" y="770229"/>
            <a:ext cx="5581002" cy="5474254"/>
          </a:xfrm>
          <a:prstGeom prst="ellipse">
            <a:avLst/>
          </a:prstGeom>
          <a:solidFill>
            <a:srgbClr val="F58B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Ellipsi 6">
            <a:extLst>
              <a:ext uri="{FF2B5EF4-FFF2-40B4-BE49-F238E27FC236}">
                <a16:creationId xmlns:a16="http://schemas.microsoft.com/office/drawing/2014/main" id="{C03D0A60-5F80-4B16-A3E6-1B60888E09CE}"/>
              </a:ext>
            </a:extLst>
          </p:cNvPr>
          <p:cNvSpPr/>
          <p:nvPr/>
        </p:nvSpPr>
        <p:spPr>
          <a:xfrm>
            <a:off x="6689326" y="1709143"/>
            <a:ext cx="3686273" cy="3644258"/>
          </a:xfrm>
          <a:prstGeom prst="ellipse">
            <a:avLst/>
          </a:prstGeom>
          <a:solidFill>
            <a:srgbClr val="F6ED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Content Placeholder 2">
            <a:extLst>
              <a:ext uri="{FF2B5EF4-FFF2-40B4-BE49-F238E27FC236}">
                <a16:creationId xmlns:a16="http://schemas.microsoft.com/office/drawing/2014/main" id="{460BD1A0-D1A3-65D6-FEB7-C37AFAABAE9C}"/>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940114F1-82CA-5768-B77E-5B7DB7EDDCC3}"/>
              </a:ext>
            </a:extLst>
          </p:cNvPr>
          <p:cNvSpPr txBox="1"/>
          <p:nvPr/>
        </p:nvSpPr>
        <p:spPr>
          <a:xfrm>
            <a:off x="463457" y="1442335"/>
            <a:ext cx="4461314" cy="5170646"/>
          </a:xfrm>
          <a:prstGeom prst="rect">
            <a:avLst/>
          </a:prstGeom>
          <a:noFill/>
        </p:spPr>
        <p:txBody>
          <a:bodyPr wrap="square" rtlCol="0">
            <a:spAutoFit/>
          </a:bodyPr>
          <a:lstStyle/>
          <a:p>
            <a:r>
              <a:rPr lang="fi-FI" sz="2200" dirty="0">
                <a:latin typeface="Verdana" panose="020B0604030504040204" pitchFamily="34" charset="0"/>
                <a:ea typeface="Verdana" panose="020B0604030504040204" pitchFamily="34" charset="0"/>
              </a:rPr>
              <a:t>Pohditaan, mitkä asiat vaikuttavat </a:t>
            </a:r>
          </a:p>
          <a:p>
            <a:r>
              <a:rPr lang="fi-FI" sz="2200" dirty="0">
                <a:latin typeface="Verdana" panose="020B0604030504040204" pitchFamily="34" charset="0"/>
                <a:ea typeface="Verdana" panose="020B0604030504040204" pitchFamily="34" charset="0"/>
              </a:rPr>
              <a:t>meihin ja mihin me puolestamme pystymme vaikuttamaan</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Mihin asioihin kannattaa keskittyä?</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Mitkä asiat voisi jättää vähemmälle</a:t>
            </a:r>
          </a:p>
          <a:p>
            <a:r>
              <a:rPr lang="fi-FI" sz="2200" dirty="0">
                <a:latin typeface="Verdana" panose="020B0604030504040204" pitchFamily="34" charset="0"/>
                <a:ea typeface="Verdana" panose="020B0604030504040204" pitchFamily="34" charset="0"/>
              </a:rPr>
              <a:t>huomiolle?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Lähde: ehyt.fi</a:t>
            </a:r>
          </a:p>
          <a:p>
            <a:r>
              <a:rPr lang="fi-FI" sz="2200" dirty="0">
                <a:latin typeface="Verdana" panose="020B0604030504040204" pitchFamily="34" charset="0"/>
                <a:ea typeface="Verdana" panose="020B0604030504040204" pitchFamily="34" charset="0"/>
              </a:rPr>
              <a:t> </a:t>
            </a:r>
          </a:p>
        </p:txBody>
      </p:sp>
      <p:sp>
        <p:nvSpPr>
          <p:cNvPr id="11" name="Ellipsi 10">
            <a:extLst>
              <a:ext uri="{FF2B5EF4-FFF2-40B4-BE49-F238E27FC236}">
                <a16:creationId xmlns:a16="http://schemas.microsoft.com/office/drawing/2014/main" id="{6489631E-16F2-B096-CF4E-6DD2C3F0F2F6}"/>
              </a:ext>
            </a:extLst>
          </p:cNvPr>
          <p:cNvSpPr/>
          <p:nvPr/>
        </p:nvSpPr>
        <p:spPr>
          <a:xfrm>
            <a:off x="7553195" y="2592888"/>
            <a:ext cx="1954558" cy="1882831"/>
          </a:xfrm>
          <a:prstGeom prst="ellipse">
            <a:avLst/>
          </a:prstGeom>
          <a:solidFill>
            <a:srgbClr val="ED1B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9BA2CAAE-ED0A-CE05-DD8A-D87EF68E6942}"/>
              </a:ext>
            </a:extLst>
          </p:cNvPr>
          <p:cNvSpPr txBox="1"/>
          <p:nvPr/>
        </p:nvSpPr>
        <p:spPr>
          <a:xfrm>
            <a:off x="4332579" y="1279712"/>
            <a:ext cx="1640561" cy="646331"/>
          </a:xfrm>
          <a:prstGeom prst="rect">
            <a:avLst/>
          </a:prstGeom>
          <a:solidFill>
            <a:srgbClr val="FEE4D2">
              <a:alpha val="89000"/>
            </a:srgbClr>
          </a:solidFill>
        </p:spPr>
        <p:txBody>
          <a:bodyPr wrap="square" rtlCol="0">
            <a:spAutoFit/>
          </a:bodyPr>
          <a:lstStyle/>
          <a:p>
            <a:r>
              <a:rPr lang="fi-FI" dirty="0"/>
              <a:t>Voin vaikuttaa, saan päättää</a:t>
            </a:r>
          </a:p>
        </p:txBody>
      </p:sp>
      <p:sp>
        <p:nvSpPr>
          <p:cNvPr id="13" name="Tekstiruutu 12">
            <a:extLst>
              <a:ext uri="{FF2B5EF4-FFF2-40B4-BE49-F238E27FC236}">
                <a16:creationId xmlns:a16="http://schemas.microsoft.com/office/drawing/2014/main" id="{EB8BCF83-E329-6843-85A4-436EDC1EBD89}"/>
              </a:ext>
            </a:extLst>
          </p:cNvPr>
          <p:cNvSpPr txBox="1"/>
          <p:nvPr/>
        </p:nvSpPr>
        <p:spPr>
          <a:xfrm>
            <a:off x="10236920" y="559353"/>
            <a:ext cx="1640561" cy="646331"/>
          </a:xfrm>
          <a:prstGeom prst="rect">
            <a:avLst/>
          </a:prstGeom>
          <a:solidFill>
            <a:srgbClr val="FEE4D2">
              <a:alpha val="89000"/>
            </a:srgbClr>
          </a:solidFill>
        </p:spPr>
        <p:txBody>
          <a:bodyPr wrap="square" rtlCol="0">
            <a:spAutoFit/>
          </a:bodyPr>
          <a:lstStyle/>
          <a:p>
            <a:r>
              <a:rPr lang="fi-FI" dirty="0"/>
              <a:t>Voin vaikuttaa, en saa päättää</a:t>
            </a:r>
          </a:p>
        </p:txBody>
      </p:sp>
      <p:sp>
        <p:nvSpPr>
          <p:cNvPr id="14" name="Tekstiruutu 13">
            <a:extLst>
              <a:ext uri="{FF2B5EF4-FFF2-40B4-BE49-F238E27FC236}">
                <a16:creationId xmlns:a16="http://schemas.microsoft.com/office/drawing/2014/main" id="{E6CA011A-5399-3468-A4ED-1A7ADC3FC901}"/>
              </a:ext>
            </a:extLst>
          </p:cNvPr>
          <p:cNvSpPr txBox="1"/>
          <p:nvPr/>
        </p:nvSpPr>
        <p:spPr>
          <a:xfrm>
            <a:off x="9992708" y="5912373"/>
            <a:ext cx="1884773" cy="646331"/>
          </a:xfrm>
          <a:prstGeom prst="rect">
            <a:avLst/>
          </a:prstGeom>
          <a:solidFill>
            <a:srgbClr val="FEE4D2">
              <a:alpha val="89000"/>
            </a:srgbClr>
          </a:solidFill>
        </p:spPr>
        <p:txBody>
          <a:bodyPr wrap="square" rtlCol="0">
            <a:spAutoFit/>
          </a:bodyPr>
          <a:lstStyle/>
          <a:p>
            <a:r>
              <a:rPr lang="fi-FI" dirty="0"/>
              <a:t>En voi vaikuttaa, en saa päättää</a:t>
            </a:r>
          </a:p>
        </p:txBody>
      </p:sp>
      <p:cxnSp>
        <p:nvCxnSpPr>
          <p:cNvPr id="16" name="Suora nuoliyhdysviiva 15">
            <a:extLst>
              <a:ext uri="{FF2B5EF4-FFF2-40B4-BE49-F238E27FC236}">
                <a16:creationId xmlns:a16="http://schemas.microsoft.com/office/drawing/2014/main" id="{913A6210-B146-3619-3659-F964E808AF1B}"/>
              </a:ext>
            </a:extLst>
          </p:cNvPr>
          <p:cNvCxnSpPr>
            <a:cxnSpLocks/>
          </p:cNvCxnSpPr>
          <p:nvPr/>
        </p:nvCxnSpPr>
        <p:spPr>
          <a:xfrm flipH="1">
            <a:off x="9607463" y="1188027"/>
            <a:ext cx="1327631" cy="140486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uora nuoliyhdysviiva 17">
            <a:extLst>
              <a:ext uri="{FF2B5EF4-FFF2-40B4-BE49-F238E27FC236}">
                <a16:creationId xmlns:a16="http://schemas.microsoft.com/office/drawing/2014/main" id="{E0DA2110-F821-C0DD-FA2B-A588D97AF364}"/>
              </a:ext>
            </a:extLst>
          </p:cNvPr>
          <p:cNvCxnSpPr>
            <a:cxnSpLocks/>
            <a:stCxn id="12" idx="2"/>
          </p:cNvCxnSpPr>
          <p:nvPr/>
        </p:nvCxnSpPr>
        <p:spPr>
          <a:xfrm>
            <a:off x="5152860" y="1926043"/>
            <a:ext cx="3115522" cy="150295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uora nuoliyhdysviiva 18">
            <a:extLst>
              <a:ext uri="{FF2B5EF4-FFF2-40B4-BE49-F238E27FC236}">
                <a16:creationId xmlns:a16="http://schemas.microsoft.com/office/drawing/2014/main" id="{8875DB88-BA2F-C8F3-097C-F9825745790C}"/>
              </a:ext>
            </a:extLst>
          </p:cNvPr>
          <p:cNvCxnSpPr>
            <a:cxnSpLocks/>
            <a:stCxn id="14" idx="0"/>
          </p:cNvCxnSpPr>
          <p:nvPr/>
        </p:nvCxnSpPr>
        <p:spPr>
          <a:xfrm flipH="1" flipV="1">
            <a:off x="10075804" y="5283926"/>
            <a:ext cx="859291" cy="62844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68" name="Kuva 67" descr="Kuva, joka sisältää kohteen ympyrä, kuvakaappaus, diagrammi&#10;&#10;Tekoälyllä luotu sisältö voi olla virheellistä.">
            <a:extLst>
              <a:ext uri="{FF2B5EF4-FFF2-40B4-BE49-F238E27FC236}">
                <a16:creationId xmlns:a16="http://schemas.microsoft.com/office/drawing/2014/main" id="{ED556099-23BF-A78F-3A27-BE77F1416469}"/>
              </a:ext>
            </a:extLst>
          </p:cNvPr>
          <p:cNvPicPr>
            <a:picLocks noChangeAspect="1"/>
          </p:cNvPicPr>
          <p:nvPr/>
        </p:nvPicPr>
        <p:blipFill>
          <a:blip r:embed="rId3"/>
          <a:srcRect l="4614"/>
          <a:stretch>
            <a:fillRect/>
          </a:stretch>
        </p:blipFill>
        <p:spPr>
          <a:xfrm>
            <a:off x="4318148" y="110552"/>
            <a:ext cx="7873852" cy="6793607"/>
          </a:xfrm>
          <a:prstGeom prst="rect">
            <a:avLst/>
          </a:prstGeom>
        </p:spPr>
      </p:pic>
      <p:sp>
        <p:nvSpPr>
          <p:cNvPr id="4" name="Tekstiruutu 3">
            <a:extLst>
              <a:ext uri="{FF2B5EF4-FFF2-40B4-BE49-F238E27FC236}">
                <a16:creationId xmlns:a16="http://schemas.microsoft.com/office/drawing/2014/main" id="{9EA85F5F-4AF8-C8C3-093B-DB1AEB54FDD7}"/>
              </a:ext>
            </a:extLst>
          </p:cNvPr>
          <p:cNvSpPr txBox="1"/>
          <p:nvPr/>
        </p:nvSpPr>
        <p:spPr>
          <a:xfrm>
            <a:off x="0" y="270455"/>
            <a:ext cx="6382512"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 4. Hallinnan ympyrä</a:t>
            </a:r>
          </a:p>
        </p:txBody>
      </p:sp>
      <p:pic>
        <p:nvPicPr>
          <p:cNvPr id="69" name="Picture 4">
            <a:extLst>
              <a:ext uri="{FF2B5EF4-FFF2-40B4-BE49-F238E27FC236}">
                <a16:creationId xmlns:a16="http://schemas.microsoft.com/office/drawing/2014/main" id="{8CD455D4-BB3A-B8F8-EB11-3BCD3DE618AB}"/>
              </a:ext>
            </a:extLst>
          </p:cNvPr>
          <p:cNvPicPr>
            <a:picLocks noChangeAspect="1"/>
          </p:cNvPicPr>
          <p:nvPr/>
        </p:nvPicPr>
        <p:blipFill>
          <a:blip r:embed="rId4"/>
          <a:stretch>
            <a:fillRect/>
          </a:stretch>
        </p:blipFill>
        <p:spPr>
          <a:xfrm>
            <a:off x="148938" y="6328491"/>
            <a:ext cx="1469191" cy="430079"/>
          </a:xfrm>
          <a:prstGeom prst="rect">
            <a:avLst/>
          </a:prstGeom>
        </p:spPr>
      </p:pic>
    </p:spTree>
    <p:extLst>
      <p:ext uri="{BB962C8B-B14F-4D97-AF65-F5344CB8AC3E}">
        <p14:creationId xmlns:p14="http://schemas.microsoft.com/office/powerpoint/2010/main" val="417098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81ED1-F51A-841E-2E32-B77F73252C85}"/>
            </a:ext>
          </a:extLst>
        </p:cNvPr>
        <p:cNvGrpSpPr/>
        <p:nvPr/>
      </p:nvGrpSpPr>
      <p:grpSpPr>
        <a:xfrm>
          <a:off x="0" y="0"/>
          <a:ext cx="0" cy="0"/>
          <a:chOff x="0" y="0"/>
          <a:chExt cx="0" cy="0"/>
        </a:xfrm>
      </p:grpSpPr>
      <p:sp>
        <p:nvSpPr>
          <p:cNvPr id="4" name="Suorakulmio 3">
            <a:extLst>
              <a:ext uri="{FF2B5EF4-FFF2-40B4-BE49-F238E27FC236}">
                <a16:creationId xmlns:a16="http://schemas.microsoft.com/office/drawing/2014/main" id="{B2F3A59A-853D-817E-9FD9-953623F7237C}"/>
              </a:ext>
            </a:extLst>
          </p:cNvPr>
          <p:cNvSpPr/>
          <p:nvPr/>
        </p:nvSpPr>
        <p:spPr>
          <a:xfrm>
            <a:off x="0" y="0"/>
            <a:ext cx="12192000" cy="1207008"/>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4400" dirty="0">
                <a:solidFill>
                  <a:schemeClr val="bg1"/>
                </a:solidFill>
                <a:latin typeface="Verdana" panose="020B0604030504040204" pitchFamily="34" charset="0"/>
                <a:ea typeface="Verdana" panose="020B0604030504040204" pitchFamily="34" charset="0"/>
              </a:rPr>
              <a:t> 6. Pysähdy, tunnista ja kannusta</a:t>
            </a:r>
          </a:p>
        </p:txBody>
      </p:sp>
      <p:sp>
        <p:nvSpPr>
          <p:cNvPr id="3" name="Tekstiruutu 2">
            <a:extLst>
              <a:ext uri="{FF2B5EF4-FFF2-40B4-BE49-F238E27FC236}">
                <a16:creationId xmlns:a16="http://schemas.microsoft.com/office/drawing/2014/main" id="{C0CAAE42-F5CC-4556-AE02-02284F1C5BDA}"/>
              </a:ext>
            </a:extLst>
          </p:cNvPr>
          <p:cNvSpPr txBox="1"/>
          <p:nvPr/>
        </p:nvSpPr>
        <p:spPr>
          <a:xfrm>
            <a:off x="820512" y="2000211"/>
            <a:ext cx="3729691" cy="4093428"/>
          </a:xfrm>
          <a:prstGeom prst="rect">
            <a:avLst/>
          </a:prstGeom>
          <a:noFill/>
          <a:ln>
            <a:noFill/>
          </a:ln>
        </p:spPr>
        <p:txBody>
          <a:bodyPr wrap="square" rtlCol="0">
            <a:spAutoFit/>
          </a:bodyPr>
          <a:lstStyle/>
          <a:p>
            <a:r>
              <a:rPr lang="fi-FI" sz="2200" dirty="0">
                <a:latin typeface="Verdana" panose="020B0604030504040204" pitchFamily="34" charset="0"/>
                <a:ea typeface="Verdana" panose="020B0604030504040204" pitchFamily="34" charset="0"/>
              </a:rPr>
              <a:t>Mikko 57 v. </a:t>
            </a:r>
          </a:p>
          <a:p>
            <a:endParaRPr lang="fi-FI" sz="2200" dirty="0">
              <a:latin typeface="Verdana" panose="020B0604030504040204" pitchFamily="34" charset="0"/>
              <a:ea typeface="Verdana" panose="020B0604030504040204" pitchFamily="34" charset="0"/>
            </a:endParaRPr>
          </a:p>
          <a:p>
            <a:r>
              <a:rPr lang="fi-FI" dirty="0"/>
              <a:t>”Olen kokeillut erilaisia ruokavalioita ja dieettejä. Välillä painoa saa pudotettua, mutta paino vain nousee.  Päivän aikana ei aina tule syötyä kunnolla, mutta illalla senkin edestä. Tästä soimaan itseäni. </a:t>
            </a:r>
          </a:p>
          <a:p>
            <a:endParaRPr lang="fi-FI" dirty="0"/>
          </a:p>
          <a:p>
            <a:r>
              <a:rPr lang="fi-FI" dirty="0"/>
              <a:t>Mieliala on välillä matala, eikä huono nukkuminen auta siihen. Olen tykännyt aiemmin käydä uimassa, mutta ylipainon vuoksi en enää kehtaa.”</a:t>
            </a:r>
          </a:p>
        </p:txBody>
      </p:sp>
      <p:pic>
        <p:nvPicPr>
          <p:cNvPr id="6" name="Picture 4">
            <a:extLst>
              <a:ext uri="{FF2B5EF4-FFF2-40B4-BE49-F238E27FC236}">
                <a16:creationId xmlns:a16="http://schemas.microsoft.com/office/drawing/2014/main" id="{4A536E56-AE3C-6F91-60AA-843A727771EE}"/>
              </a:ext>
            </a:extLst>
          </p:cNvPr>
          <p:cNvPicPr>
            <a:picLocks noChangeAspect="1"/>
          </p:cNvPicPr>
          <p:nvPr/>
        </p:nvPicPr>
        <p:blipFill>
          <a:blip r:embed="rId3"/>
          <a:stretch>
            <a:fillRect/>
          </a:stretch>
        </p:blipFill>
        <p:spPr>
          <a:xfrm>
            <a:off x="10252299" y="6218325"/>
            <a:ext cx="1939701" cy="567812"/>
          </a:xfrm>
          <a:prstGeom prst="rect">
            <a:avLst/>
          </a:prstGeom>
        </p:spPr>
      </p:pic>
      <p:sp>
        <p:nvSpPr>
          <p:cNvPr id="2" name="Tekstiruutu 1">
            <a:extLst>
              <a:ext uri="{FF2B5EF4-FFF2-40B4-BE49-F238E27FC236}">
                <a16:creationId xmlns:a16="http://schemas.microsoft.com/office/drawing/2014/main" id="{FCCA81AB-C9D6-8376-BD05-6A345ADF0650}"/>
              </a:ext>
            </a:extLst>
          </p:cNvPr>
          <p:cNvSpPr txBox="1"/>
          <p:nvPr/>
        </p:nvSpPr>
        <p:spPr>
          <a:xfrm>
            <a:off x="5111742" y="2000211"/>
            <a:ext cx="3545871" cy="4370427"/>
          </a:xfrm>
          <a:prstGeom prst="rect">
            <a:avLst/>
          </a:prstGeom>
          <a:noFill/>
          <a:ln>
            <a:noFill/>
          </a:ln>
        </p:spPr>
        <p:txBody>
          <a:bodyPr wrap="square" rtlCol="0">
            <a:spAutoFit/>
          </a:bodyPr>
          <a:lstStyle/>
          <a:p>
            <a:r>
              <a:rPr lang="fi-FI" sz="2200" dirty="0">
                <a:latin typeface="Verdana" panose="020B0604030504040204" pitchFamily="34" charset="0"/>
                <a:ea typeface="Verdana" panose="020B0604030504040204" pitchFamily="34" charset="0"/>
              </a:rPr>
              <a:t>Maria 45 v. </a:t>
            </a:r>
          </a:p>
          <a:p>
            <a:endParaRPr lang="fi-FI" sz="2200" dirty="0">
              <a:latin typeface="Verdana" panose="020B0604030504040204" pitchFamily="34" charset="0"/>
              <a:ea typeface="Verdana" panose="020B0604030504040204" pitchFamily="34" charset="0"/>
            </a:endParaRPr>
          </a:p>
          <a:p>
            <a:r>
              <a:rPr lang="fi-FI" dirty="0"/>
              <a:t>”Elän säännöllistä elämää, syön säännöllisesti ja monipuolisesti sekä viihdyn monena päivänä luonnossa koirani kanssa. </a:t>
            </a:r>
          </a:p>
          <a:p>
            <a:endParaRPr lang="fi-FI" dirty="0"/>
          </a:p>
          <a:p>
            <a:r>
              <a:rPr lang="fi-FI" dirty="0"/>
              <a:t>Elämäni on kiireistä, enkä ehdi miettimään mieltäni vaivaavia asioita päivällä, vaan herään aamuyöllä ja alan hieman ylivirittyneenä miettimään töihin ja läheisiin liittyviä murheita. Kannan hieman huolta, että unettomuus vahingoittaa terveyttäni."</a:t>
            </a:r>
            <a:endParaRPr lang="fi-FI" sz="2200" dirty="0">
              <a:latin typeface="Verdana" panose="020B0604030504040204" pitchFamily="34" charset="0"/>
              <a:ea typeface="Verdana" panose="020B0604030504040204" pitchFamily="34" charset="0"/>
            </a:endParaRPr>
          </a:p>
        </p:txBody>
      </p:sp>
      <p:pic>
        <p:nvPicPr>
          <p:cNvPr id="8" name="Kuva 7">
            <a:extLst>
              <a:ext uri="{FF2B5EF4-FFF2-40B4-BE49-F238E27FC236}">
                <a16:creationId xmlns:a16="http://schemas.microsoft.com/office/drawing/2014/main" id="{9D493345-FB12-E3A7-03DD-EB1A8D653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152" y="2138711"/>
            <a:ext cx="2625375" cy="3938063"/>
          </a:xfrm>
          <a:prstGeom prst="rect">
            <a:avLst/>
          </a:prstGeom>
        </p:spPr>
      </p:pic>
    </p:spTree>
    <p:extLst>
      <p:ext uri="{BB962C8B-B14F-4D97-AF65-F5344CB8AC3E}">
        <p14:creationId xmlns:p14="http://schemas.microsoft.com/office/powerpoint/2010/main" val="386350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F7F1-55DC-3E56-92FD-450D12D900A6}"/>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4AEEE6AE-AE0D-0F06-5AF3-A51B51A15E56}"/>
              </a:ext>
            </a:extLst>
          </p:cNvPr>
          <p:cNvSpPr txBox="1"/>
          <p:nvPr/>
        </p:nvSpPr>
        <p:spPr>
          <a:xfrm>
            <a:off x="112735" y="284281"/>
            <a:ext cx="12079265"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5. Armollisuus voimavarana</a:t>
            </a:r>
          </a:p>
        </p:txBody>
      </p:sp>
      <p:sp>
        <p:nvSpPr>
          <p:cNvPr id="7" name="Content Placeholder 5">
            <a:extLst>
              <a:ext uri="{FF2B5EF4-FFF2-40B4-BE49-F238E27FC236}">
                <a16:creationId xmlns:a16="http://schemas.microsoft.com/office/drawing/2014/main" id="{A269FA8A-B647-1DC5-163C-AF7802903CEA}"/>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a:p>
            <a:endParaRPr lang="fi-FI" dirty="0"/>
          </a:p>
          <a:p>
            <a:endParaRPr lang="fi-FI" dirty="0"/>
          </a:p>
          <a:p>
            <a:endParaRPr lang="en-FI" dirty="0"/>
          </a:p>
        </p:txBody>
      </p:sp>
      <p:sp>
        <p:nvSpPr>
          <p:cNvPr id="5" name="Suorakulmio 4">
            <a:extLst>
              <a:ext uri="{FF2B5EF4-FFF2-40B4-BE49-F238E27FC236}">
                <a16:creationId xmlns:a16="http://schemas.microsoft.com/office/drawing/2014/main" id="{25654812-9B37-4A87-2ED9-F61F1C6192B7}"/>
              </a:ext>
            </a:extLst>
          </p:cNvPr>
          <p:cNvSpPr/>
          <p:nvPr/>
        </p:nvSpPr>
        <p:spPr>
          <a:xfrm>
            <a:off x="514350" y="2151360"/>
            <a:ext cx="7741058" cy="3477875"/>
          </a:xfrm>
          <a:prstGeom prst="rect">
            <a:avLst/>
          </a:prstGeom>
        </p:spPr>
        <p:txBody>
          <a:bodyPr wrap="square">
            <a:spAutoFit/>
          </a:bodyPr>
          <a:lstStyle/>
          <a:p>
            <a:pPr marL="457200" lvl="0" indent="-457200">
              <a:buFont typeface="Arial" panose="020B0604020202020204" pitchFamily="34" charset="0"/>
              <a:buChar char="•"/>
            </a:pPr>
            <a:r>
              <a:rPr lang="fi-FI" sz="2200" dirty="0">
                <a:latin typeface="Verdana" panose="020B0604030504040204" pitchFamily="34" charset="0"/>
                <a:ea typeface="Verdana" panose="020B0604030504040204" pitchFamily="34" charset="0"/>
              </a:rPr>
              <a:t>Muutosprosessiin kuuluu ns. takapakit</a:t>
            </a:r>
          </a:p>
          <a:p>
            <a:pPr marL="457200" indent="-457200">
              <a:buFont typeface="Arial" panose="020B0604020202020204" pitchFamily="34" charset="0"/>
              <a:buChar char="•"/>
            </a:pPr>
            <a:r>
              <a:rPr lang="fi-FI" sz="2200" dirty="0">
                <a:latin typeface="Verdana" panose="020B0604030504040204" pitchFamily="34" charset="0"/>
                <a:ea typeface="Verdana" panose="020B0604030504040204" pitchFamily="34" charset="0"/>
              </a:rPr>
              <a:t>Yksi hetki ei vesitä kaikkea eikä pilaa tulevaa</a:t>
            </a:r>
          </a:p>
          <a:p>
            <a:pPr marL="457200" lvl="0" indent="-457200">
              <a:buFont typeface="Arial" panose="020B0604020202020204" pitchFamily="34" charset="0"/>
              <a:buChar char="•"/>
            </a:pPr>
            <a:endParaRPr lang="fi-FI" sz="2200" dirty="0">
              <a:latin typeface="Verdana" panose="020B0604030504040204" pitchFamily="34" charset="0"/>
              <a:ea typeface="Verdana" panose="020B0604030504040204" pitchFamily="34" charset="0"/>
            </a:endParaRPr>
          </a:p>
          <a:p>
            <a:pPr marL="457200" lvl="0" indent="-457200">
              <a:buFont typeface="Arial" panose="020B0604020202020204" pitchFamily="34" charset="0"/>
              <a:buChar char="•"/>
            </a:pPr>
            <a:r>
              <a:rPr lang="fi-FI" sz="2200" dirty="0">
                <a:latin typeface="Verdana" panose="020B0604030504040204" pitchFamily="34" charset="0"/>
                <a:ea typeface="Verdana" panose="020B0604030504040204" pitchFamily="34" charset="0"/>
              </a:rPr>
              <a:t>Jatketaan siitä mihin jäätiin</a:t>
            </a:r>
          </a:p>
          <a:p>
            <a:pPr lvl="0"/>
            <a:endParaRPr lang="fi-FI" sz="2200" dirty="0">
              <a:latin typeface="Verdana" panose="020B0604030504040204" pitchFamily="34" charset="0"/>
              <a:ea typeface="Verdana" panose="020B0604030504040204" pitchFamily="34" charset="0"/>
            </a:endParaRPr>
          </a:p>
          <a:p>
            <a:br>
              <a:rPr lang="fi-FI" sz="2200" dirty="0">
                <a:latin typeface="Verdana" panose="020B0604030504040204" pitchFamily="34" charset="0"/>
                <a:ea typeface="Verdana" panose="020B0604030504040204" pitchFamily="34" charset="0"/>
              </a:rPr>
            </a:br>
            <a:r>
              <a:rPr lang="fi-FI" sz="2200" i="1" dirty="0">
                <a:latin typeface="Verdana" panose="020B0604030504040204" pitchFamily="34" charset="0"/>
                <a:ea typeface="Verdana" panose="020B0604030504040204" pitchFamily="34" charset="0"/>
              </a:rPr>
              <a:t>Armollisuus on tärkeä hyvinvoinnin taito.</a:t>
            </a:r>
            <a:endParaRPr lang="fi-FI" sz="2200" dirty="0">
              <a:latin typeface="Verdana" panose="020B0604030504040204" pitchFamily="34" charset="0"/>
              <a:ea typeface="Verdana" panose="020B0604030504040204" pitchFamily="34" charset="0"/>
            </a:endParaRPr>
          </a:p>
          <a:p>
            <a:endParaRPr lang="fi-FI" sz="2200" dirty="0">
              <a:latin typeface="Verdana" panose="020B0604030504040204" pitchFamily="34" charset="0"/>
              <a:ea typeface="Verdana" panose="020B0604030504040204" pitchFamily="34" charset="0"/>
            </a:endParaRPr>
          </a:p>
          <a:p>
            <a:br>
              <a:rPr lang="fi-FI" sz="2200" dirty="0">
                <a:latin typeface="Verdana" panose="020B0604030504040204" pitchFamily="34" charset="0"/>
                <a:ea typeface="Verdana" panose="020B0604030504040204" pitchFamily="34" charset="0"/>
              </a:rPr>
            </a:br>
            <a:endParaRPr lang="fi-FI" sz="2200" dirty="0">
              <a:latin typeface="Verdana" panose="020B0604030504040204" pitchFamily="34" charset="0"/>
              <a:ea typeface="Verdana" panose="020B0604030504040204" pitchFamily="34" charset="0"/>
            </a:endParaRPr>
          </a:p>
        </p:txBody>
      </p:sp>
      <p:pic>
        <p:nvPicPr>
          <p:cNvPr id="6" name="Kuva 5" descr="Kuva, joka sisältää kohteen henkilö, jalkineet, kenkä, lattia&#10;&#10;Tekoälyllä luotu sisältö voi olla virheellistä.">
            <a:extLst>
              <a:ext uri="{FF2B5EF4-FFF2-40B4-BE49-F238E27FC236}">
                <a16:creationId xmlns:a16="http://schemas.microsoft.com/office/drawing/2014/main" id="{59CC51C7-CE7A-FF6E-F39B-4349F126A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567" y="1423637"/>
            <a:ext cx="3295305" cy="4933322"/>
          </a:xfrm>
          <a:prstGeom prst="rect">
            <a:avLst/>
          </a:prstGeom>
        </p:spPr>
      </p:pic>
      <p:pic>
        <p:nvPicPr>
          <p:cNvPr id="8" name="Picture 4">
            <a:extLst>
              <a:ext uri="{FF2B5EF4-FFF2-40B4-BE49-F238E27FC236}">
                <a16:creationId xmlns:a16="http://schemas.microsoft.com/office/drawing/2014/main" id="{055F5A06-13DF-54F1-2B3A-2FF2A1B8A483}"/>
              </a:ext>
            </a:extLst>
          </p:cNvPr>
          <p:cNvPicPr>
            <a:picLocks noChangeAspect="1"/>
          </p:cNvPicPr>
          <p:nvPr/>
        </p:nvPicPr>
        <p:blipFill>
          <a:blip r:embed="rId4"/>
          <a:stretch>
            <a:fillRect/>
          </a:stretch>
        </p:blipFill>
        <p:spPr>
          <a:xfrm>
            <a:off x="112735" y="6159061"/>
            <a:ext cx="1939701" cy="567812"/>
          </a:xfrm>
          <a:prstGeom prst="rect">
            <a:avLst/>
          </a:prstGeom>
        </p:spPr>
      </p:pic>
    </p:spTree>
    <p:extLst>
      <p:ext uri="{BB962C8B-B14F-4D97-AF65-F5344CB8AC3E}">
        <p14:creationId xmlns:p14="http://schemas.microsoft.com/office/powerpoint/2010/main" val="17959320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3713</TotalTime>
  <Words>1559</Words>
  <Application>Microsoft Office PowerPoint</Application>
  <PresentationFormat>Laajakuva</PresentationFormat>
  <Paragraphs>285</Paragraphs>
  <Slides>15</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Grénman</cp:lastModifiedBy>
  <cp:revision>45</cp:revision>
  <dcterms:created xsi:type="dcterms:W3CDTF">2020-04-23T05:12:49Z</dcterms:created>
  <dcterms:modified xsi:type="dcterms:W3CDTF">2026-04-24T11:23:48Z</dcterms:modified>
</cp:coreProperties>
</file>