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337" r:id="rId4"/>
    <p:sldId id="284" r:id="rId5"/>
    <p:sldId id="319" r:id="rId6"/>
    <p:sldId id="479" r:id="rId7"/>
    <p:sldId id="477" r:id="rId8"/>
    <p:sldId id="320" r:id="rId9"/>
    <p:sldId id="481" r:id="rId10"/>
    <p:sldId id="482" r:id="rId11"/>
    <p:sldId id="483" r:id="rId12"/>
    <p:sldId id="476" r:id="rId13"/>
    <p:sldId id="486" r:id="rId14"/>
    <p:sldId id="485" r:id="rId1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4D2"/>
    <a:srgbClr val="7FD5C5"/>
    <a:srgbClr val="007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86F42E-F2D5-445A-8A2D-504F4AD73A2D}" v="2" dt="2026-04-23T11:41:28.4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7151" autoAdjust="0"/>
  </p:normalViewPr>
  <p:slideViewPr>
    <p:cSldViewPr snapToGrid="0">
      <p:cViewPr varScale="1">
        <p:scale>
          <a:sx n="29" d="100"/>
          <a:sy n="29" d="100"/>
        </p:scale>
        <p:origin x="472"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anna Grénman" userId="4ad7af51-7fe4-4719-823d-fe3cb6bd24b8" providerId="ADAL" clId="{DB921858-22C0-410D-8B91-785A5E03BD7F}"/>
    <pc:docChg chg="custSel delSld modSld">
      <pc:chgData name="Johanna Grénman" userId="4ad7af51-7fe4-4719-823d-fe3cb6bd24b8" providerId="ADAL" clId="{DB921858-22C0-410D-8B91-785A5E03BD7F}" dt="2026-04-24T11:23:23.847" v="79" actId="20577"/>
      <pc:docMkLst>
        <pc:docMk/>
      </pc:docMkLst>
      <pc:sldChg chg="modSp mod">
        <pc:chgData name="Johanna Grénman" userId="4ad7af51-7fe4-4719-823d-fe3cb6bd24b8" providerId="ADAL" clId="{DB921858-22C0-410D-8B91-785A5E03BD7F}" dt="2026-04-24T11:23:23.847" v="79" actId="20577"/>
        <pc:sldMkLst>
          <pc:docMk/>
          <pc:sldMk cId="260899720" sldId="284"/>
        </pc:sldMkLst>
        <pc:spChg chg="mod">
          <ac:chgData name="Johanna Grénman" userId="4ad7af51-7fe4-4719-823d-fe3cb6bd24b8" providerId="ADAL" clId="{DB921858-22C0-410D-8B91-785A5E03BD7F}" dt="2026-04-24T11:23:23.847" v="79" actId="20577"/>
          <ac:spMkLst>
            <pc:docMk/>
            <pc:sldMk cId="260899720" sldId="284"/>
            <ac:spMk id="37" creationId="{661E556C-92F6-6CA3-5C64-53CE7877268E}"/>
          </ac:spMkLst>
        </pc:spChg>
      </pc:sldChg>
      <pc:sldChg chg="del">
        <pc:chgData name="Johanna Grénman" userId="4ad7af51-7fe4-4719-823d-fe3cb6bd24b8" providerId="ADAL" clId="{DB921858-22C0-410D-8B91-785A5E03BD7F}" dt="2026-04-23T11:11:59.599" v="0" actId="47"/>
        <pc:sldMkLst>
          <pc:docMk/>
          <pc:sldMk cId="18325974" sldId="484"/>
        </pc:sldMkLst>
      </pc:sldChg>
      <pc:sldChg chg="modSp mod">
        <pc:chgData name="Johanna Grénman" userId="4ad7af51-7fe4-4719-823d-fe3cb6bd24b8" providerId="ADAL" clId="{DB921858-22C0-410D-8B91-785A5E03BD7F}" dt="2026-04-23T11:42:51.710" v="78" actId="1076"/>
        <pc:sldMkLst>
          <pc:docMk/>
          <pc:sldMk cId="3806827136" sldId="485"/>
        </pc:sldMkLst>
        <pc:spChg chg="mod">
          <ac:chgData name="Johanna Grénman" userId="4ad7af51-7fe4-4719-823d-fe3cb6bd24b8" providerId="ADAL" clId="{DB921858-22C0-410D-8B91-785A5E03BD7F}" dt="2026-04-23T11:42:51.710" v="78" actId="1076"/>
          <ac:spMkLst>
            <pc:docMk/>
            <pc:sldMk cId="3806827136" sldId="485"/>
            <ac:spMk id="4" creationId="{1F7DE07A-00DA-7B55-8112-C975C94FE336}"/>
          </ac:spMkLst>
        </pc:spChg>
      </pc:sldChg>
      <pc:sldChg chg="addSp delSp modSp mod setBg">
        <pc:chgData name="Johanna Grénman" userId="4ad7af51-7fe4-4719-823d-fe3cb6bd24b8" providerId="ADAL" clId="{DB921858-22C0-410D-8B91-785A5E03BD7F}" dt="2026-04-23T11:42:41.684" v="77" actId="1076"/>
        <pc:sldMkLst>
          <pc:docMk/>
          <pc:sldMk cId="3757580214" sldId="486"/>
        </pc:sldMkLst>
        <pc:spChg chg="mod">
          <ac:chgData name="Johanna Grénman" userId="4ad7af51-7fe4-4719-823d-fe3cb6bd24b8" providerId="ADAL" clId="{DB921858-22C0-410D-8B91-785A5E03BD7F}" dt="2026-04-23T11:42:41.684" v="77" actId="1076"/>
          <ac:spMkLst>
            <pc:docMk/>
            <pc:sldMk cId="3757580214" sldId="486"/>
            <ac:spMk id="2" creationId="{0DC64FEF-3641-EF91-0936-9F0280775738}"/>
          </ac:spMkLst>
        </pc:spChg>
        <pc:spChg chg="del mod">
          <ac:chgData name="Johanna Grénman" userId="4ad7af51-7fe4-4719-823d-fe3cb6bd24b8" providerId="ADAL" clId="{DB921858-22C0-410D-8B91-785A5E03BD7F}" dt="2026-04-23T11:41:47.822" v="64" actId="478"/>
          <ac:spMkLst>
            <pc:docMk/>
            <pc:sldMk cId="3757580214" sldId="486"/>
            <ac:spMk id="4" creationId="{AFED279F-0184-6A01-3DB4-99486CFF64E1}"/>
          </ac:spMkLst>
        </pc:spChg>
        <pc:spChg chg="ord">
          <ac:chgData name="Johanna Grénman" userId="4ad7af51-7fe4-4719-823d-fe3cb6bd24b8" providerId="ADAL" clId="{DB921858-22C0-410D-8B91-785A5E03BD7F}" dt="2026-04-23T11:14:03.698" v="9" actId="26606"/>
          <ac:spMkLst>
            <pc:docMk/>
            <pc:sldMk cId="3757580214" sldId="486"/>
            <ac:spMk id="5" creationId="{39770B88-9CD0-6D6E-32BA-27118379FCF4}"/>
          </ac:spMkLst>
        </pc:spChg>
        <pc:spChg chg="add mod">
          <ac:chgData name="Johanna Grénman" userId="4ad7af51-7fe4-4719-823d-fe3cb6bd24b8" providerId="ADAL" clId="{DB921858-22C0-410D-8B91-785A5E03BD7F}" dt="2026-04-23T11:42:39.032" v="76" actId="1076"/>
          <ac:spMkLst>
            <pc:docMk/>
            <pc:sldMk cId="3757580214" sldId="486"/>
            <ac:spMk id="9" creationId="{5A91F65C-BBCB-2225-D238-AF56CAE4D05E}"/>
          </ac:spMkLst>
        </pc:spChg>
        <pc:spChg chg="add">
          <ac:chgData name="Johanna Grénman" userId="4ad7af51-7fe4-4719-823d-fe3cb6bd24b8" providerId="ADAL" clId="{DB921858-22C0-410D-8B91-785A5E03BD7F}" dt="2026-04-23T11:14:03.698" v="9" actId="26606"/>
          <ac:spMkLst>
            <pc:docMk/>
            <pc:sldMk cId="3757580214" sldId="486"/>
            <ac:spMk id="13" creationId="{D2B783EE-0239-4717-BBEA-8C9EAC61C824}"/>
          </ac:spMkLst>
        </pc:spChg>
        <pc:spChg chg="add">
          <ac:chgData name="Johanna Grénman" userId="4ad7af51-7fe4-4719-823d-fe3cb6bd24b8" providerId="ADAL" clId="{DB921858-22C0-410D-8B91-785A5E03BD7F}" dt="2026-04-23T11:14:03.698" v="9" actId="26606"/>
          <ac:spMkLst>
            <pc:docMk/>
            <pc:sldMk cId="3757580214" sldId="486"/>
            <ac:spMk id="15" creationId="{A7B99495-F43F-4D80-A44F-2CB4764EB90B}"/>
          </ac:spMkLst>
        </pc:spChg>
        <pc:spChg chg="add">
          <ac:chgData name="Johanna Grénman" userId="4ad7af51-7fe4-4719-823d-fe3cb6bd24b8" providerId="ADAL" clId="{DB921858-22C0-410D-8B91-785A5E03BD7F}" dt="2026-04-23T11:14:03.698" v="9" actId="26606"/>
          <ac:spMkLst>
            <pc:docMk/>
            <pc:sldMk cId="3757580214" sldId="486"/>
            <ac:spMk id="17" creationId="{70BEB1E7-2F88-40BC-B73D-42E5B6F80BFC}"/>
          </ac:spMkLst>
        </pc:spChg>
        <pc:picChg chg="ord">
          <ac:chgData name="Johanna Grénman" userId="4ad7af51-7fe4-4719-823d-fe3cb6bd24b8" providerId="ADAL" clId="{DB921858-22C0-410D-8B91-785A5E03BD7F}" dt="2026-04-23T11:14:03.698" v="9" actId="26606"/>
          <ac:picMkLst>
            <pc:docMk/>
            <pc:sldMk cId="3757580214" sldId="486"/>
            <ac:picMk id="3" creationId="{BBCE27DA-2975-F3DA-A693-5279297BC745}"/>
          </ac:picMkLst>
        </pc:picChg>
        <pc:picChg chg="mod">
          <ac:chgData name="Johanna Grénman" userId="4ad7af51-7fe4-4719-823d-fe3cb6bd24b8" providerId="ADAL" clId="{DB921858-22C0-410D-8B91-785A5E03BD7F}" dt="2026-04-23T11:14:17.911" v="12" actId="1076"/>
          <ac:picMkLst>
            <pc:docMk/>
            <pc:sldMk cId="3757580214" sldId="486"/>
            <ac:picMk id="6" creationId="{64C4D500-79DD-21AE-1A70-D9A53B53EEBB}"/>
          </ac:picMkLst>
        </pc:picChg>
        <pc:picChg chg="add mod">
          <ac:chgData name="Johanna Grénman" userId="4ad7af51-7fe4-4719-823d-fe3cb6bd24b8" providerId="ADAL" clId="{DB921858-22C0-410D-8B91-785A5E03BD7F}" dt="2026-04-23T11:14:03.698" v="9" actId="26606"/>
          <ac:picMkLst>
            <pc:docMk/>
            <pc:sldMk cId="3757580214" sldId="486"/>
            <ac:picMk id="8" creationId="{213A3C44-6685-9178-BE39-5C385756A49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A8871-31C4-4F2A-9ABF-BB723D0923BA}" type="datetimeFigureOut">
              <a:rPr lang="fi-FI" smtClean="0"/>
              <a:t>24.4.2026</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1307D-81D9-4C7B-B973-6E6C2C315379}" type="slidenum">
              <a:rPr lang="fi-FI" smtClean="0"/>
              <a:t>‹#›</a:t>
            </a:fld>
            <a:endParaRPr lang="fi-FI" dirty="0"/>
          </a:p>
        </p:txBody>
      </p:sp>
    </p:spTree>
    <p:extLst>
      <p:ext uri="{BB962C8B-B14F-4D97-AF65-F5344CB8AC3E}">
        <p14:creationId xmlns:p14="http://schemas.microsoft.com/office/powerpoint/2010/main" val="137068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Calibri"/>
              <a:buNone/>
              <a:tabLst/>
              <a:defRPr/>
            </a:pPr>
            <a:r>
              <a:rPr lang="fi-FI" sz="1200" b="1" kern="1200" dirty="0">
                <a:effectLst/>
                <a:latin typeface="+mn-lt"/>
                <a:ea typeface="+mn-ea"/>
                <a:cs typeface="+mn-cs"/>
              </a:rPr>
              <a:t>1. Tapaaminen</a:t>
            </a:r>
            <a:endParaRPr lang="en-US" b="1" dirty="0">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fi-FI" sz="1200" kern="1200" dirty="0">
              <a:effectLst/>
              <a:latin typeface="+mn-lt"/>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kern="1200" dirty="0">
                <a:effectLst/>
                <a:latin typeface="+mn-lt"/>
                <a:ea typeface="+mn-ea"/>
                <a:cs typeface="+mn-cs"/>
              </a:rPr>
              <a:t>Teema: </a:t>
            </a:r>
            <a:r>
              <a:rPr lang="fi-FI" sz="1200" b="0" kern="1200" dirty="0">
                <a:effectLst/>
                <a:latin typeface="+mn-lt"/>
                <a:ea typeface="+mn-ea"/>
                <a:cs typeface="+mn-cs"/>
              </a:rPr>
              <a:t>turvallisuuden tunne, merkitys ja alkuinnostus</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kern="1200" dirty="0">
                <a:effectLst/>
                <a:latin typeface="+mn-lt"/>
                <a:ea typeface="+mn-ea"/>
                <a:cs typeface="+mn-cs"/>
              </a:rPr>
              <a:t>Päätavoite: </a:t>
            </a:r>
            <a:r>
              <a:rPr lang="fi-FI" sz="1200" b="0" kern="1200" dirty="0">
                <a:effectLst/>
                <a:latin typeface="+mn-lt"/>
                <a:ea typeface="+mn-ea"/>
                <a:cs typeface="+mn-cs"/>
              </a:rPr>
              <a:t>ryhmäytyminen ja uskon luominen, että muutos on mahdollista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effectLst/>
              <a:latin typeface="+mn-lt"/>
              <a:ea typeface="+mn-ea"/>
              <a:cs typeface="+mn-cs"/>
            </a:endParaRPr>
          </a:p>
          <a:p>
            <a:pPr>
              <a:defRPr/>
            </a:pPr>
            <a:r>
              <a:rPr lang="fi-FI" sz="1200" kern="1200" dirty="0">
                <a:effectLst/>
                <a:latin typeface="+mn-lt"/>
                <a:ea typeface="+mn-ea"/>
                <a:cs typeface="+mn-cs"/>
              </a:rPr>
              <a:t>Tervetuloa!</a:t>
            </a:r>
            <a:endParaRPr lang="fi-FI" dirty="0"/>
          </a:p>
          <a:p>
            <a:pPr>
              <a:defRPr/>
            </a:pPr>
            <a:endParaRPr lang="fi-FI" sz="1200" kern="1200" dirty="0">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Calibri"/>
              <a:buChar char="-"/>
              <a:tabLst/>
              <a:defRPr/>
            </a:pPr>
            <a:r>
              <a:rPr lang="fi-FI" sz="1200" kern="1200" dirty="0">
                <a:effectLst/>
                <a:latin typeface="+mn-lt"/>
                <a:ea typeface="+mn-ea"/>
                <a:cs typeface="+mn-cs"/>
              </a:rPr>
              <a:t>Ohjaaja ajoissa paikalla</a:t>
            </a:r>
            <a:endParaRPr lang="fi-FI" sz="1200" kern="1200" dirty="0">
              <a:effectLst/>
              <a:latin typeface="+mn-lt"/>
              <a:ea typeface="Calibri" panose="020F0502020204030204"/>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Calibri"/>
              <a:buChar char="-"/>
              <a:tabLst/>
              <a:defRPr/>
            </a:pPr>
            <a:r>
              <a:rPr lang="fi-FI" sz="1200" kern="1200" dirty="0">
                <a:effectLst/>
                <a:latin typeface="+mn-lt"/>
                <a:ea typeface="+mn-ea"/>
                <a:cs typeface="+mn-cs"/>
              </a:rPr>
              <a:t>Etänä: diaesityksen jako Powerpoint-liven kautta, jolloin näet diojen muistiinpanojen kommentit </a:t>
            </a:r>
            <a:endParaRPr lang="fi-FI" sz="1200" kern="1200" dirty="0">
              <a:effectLst/>
              <a:latin typeface="+mn-lt"/>
              <a:ea typeface="Calibri" panose="020F0502020204030204"/>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Calibri"/>
              <a:buChar char="-"/>
              <a:tabLst/>
              <a:defRPr/>
            </a:pPr>
            <a:r>
              <a:rPr lang="fi-FI" sz="1200" kern="1200" dirty="0">
                <a:effectLst/>
                <a:latin typeface="+mn-lt"/>
                <a:ea typeface="+mn-ea"/>
                <a:cs typeface="+mn-cs"/>
              </a:rPr>
              <a:t>Jokaisen mukaan liittyvän tervehtiminen etunimellä</a:t>
            </a:r>
            <a:endParaRPr lang="fi-FI" sz="1200" kern="1200" dirty="0">
              <a:effectLst/>
              <a:latin typeface="+mn-lt"/>
              <a:ea typeface="Calibri" panose="020F0502020204030204"/>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Calibri"/>
              <a:buChar char="-"/>
              <a:tabLst/>
              <a:defRPr/>
            </a:pPr>
            <a:r>
              <a:rPr lang="fi-FI" sz="1200" kern="1200" dirty="0">
                <a:effectLst/>
                <a:latin typeface="+mn-lt"/>
                <a:ea typeface="+mn-ea"/>
                <a:cs typeface="+mn-cs"/>
              </a:rPr>
              <a:t>Mikrofonien testaus (pyydä tarvittaessa tulemaan 10-15 min ennen alkua</a:t>
            </a:r>
            <a:endParaRPr lang="fi-FI" sz="1200" kern="1200" dirty="0">
              <a:effectLst/>
              <a:latin typeface="+mn-lt"/>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effectLst/>
                <a:latin typeface="+mn-lt"/>
                <a:ea typeface="+mn-ea"/>
                <a:cs typeface="+mn-cs"/>
              </a:rPr>
              <a:t>    paikalle tai tee testaus jonain edeltävänä päivänä)</a:t>
            </a:r>
          </a:p>
        </p:txBody>
      </p:sp>
      <p:sp>
        <p:nvSpPr>
          <p:cNvPr id="4" name="Dian numeron paikkamerkki 3"/>
          <p:cNvSpPr>
            <a:spLocks noGrp="1"/>
          </p:cNvSpPr>
          <p:nvPr>
            <p:ph type="sldNum" sz="quarter" idx="5"/>
          </p:nvPr>
        </p:nvSpPr>
        <p:spPr/>
        <p:txBody>
          <a:bodyPr/>
          <a:lstStyle/>
          <a:p>
            <a:fld id="{D591307D-81D9-4C7B-B973-6E6C2C315379}" type="slidenum">
              <a:rPr lang="fi-FI" smtClean="0"/>
              <a:t>1</a:t>
            </a:fld>
            <a:endParaRPr lang="fi-FI" dirty="0"/>
          </a:p>
        </p:txBody>
      </p:sp>
    </p:spTree>
    <p:extLst>
      <p:ext uri="{BB962C8B-B14F-4D97-AF65-F5344CB8AC3E}">
        <p14:creationId xmlns:p14="http://schemas.microsoft.com/office/powerpoint/2010/main" val="3210396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4E2F01-6E85-9D54-9863-8DAF760186B4}"/>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5AD2C701-876D-3C88-DE53-F178DBA8BF27}"/>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0EEA4D2D-BDCD-4C88-D09D-59BBBF73E233}"/>
              </a:ext>
            </a:extLst>
          </p:cNvPr>
          <p:cNvSpPr>
            <a:spLocks noGrp="1"/>
          </p:cNvSpPr>
          <p:nvPr>
            <p:ph type="body" idx="1"/>
          </p:nvPr>
        </p:nvSpPr>
        <p:spPr/>
        <p:txBody>
          <a:bodyPr/>
          <a:lstStyle/>
          <a:p>
            <a:r>
              <a:rPr lang="fi-FI" sz="1200" b="1" i="0" kern="1200" dirty="0">
                <a:solidFill>
                  <a:schemeClr val="tx1"/>
                </a:solidFill>
                <a:effectLst/>
                <a:latin typeface="+mn-lt"/>
                <a:ea typeface="+mn-ea"/>
                <a:cs typeface="+mn-cs"/>
              </a:rPr>
              <a:t>Elintapamuutos tässä ohjelmassa</a:t>
            </a:r>
          </a:p>
          <a:p>
            <a:r>
              <a:rPr lang="fi-FI" sz="1200" b="0" i="0" kern="1200" dirty="0">
                <a:solidFill>
                  <a:schemeClr val="tx1"/>
                </a:solidFill>
                <a:effectLst/>
                <a:latin typeface="+mn-lt"/>
                <a:ea typeface="+mn-ea"/>
                <a:cs typeface="+mn-cs"/>
              </a:rPr>
              <a:t>Elintapamuutos, joka perustuu pelkkään itsekuriin, voi kantaa hetken aikaa varsinkin silloin, jos ihmisellä on energiaa, motivaatiota ja aikaa ja ihmisellä on motivaatio ”ottaa itseään niskasta kiinni”.</a:t>
            </a:r>
          </a:p>
          <a:p>
            <a:endParaRPr lang="fi-FI" sz="1200" b="0" i="0" kern="1200" dirty="0">
              <a:solidFill>
                <a:schemeClr val="tx1"/>
              </a:solidFill>
              <a:effectLst/>
              <a:latin typeface="+mn-lt"/>
              <a:ea typeface="+mn-ea"/>
              <a:cs typeface="+mn-cs"/>
            </a:endParaRPr>
          </a:p>
          <a:p>
            <a:r>
              <a:rPr lang="fi-FI" sz="1200" b="0" i="0" kern="1200" dirty="0">
                <a:solidFill>
                  <a:schemeClr val="tx1"/>
                </a:solidFill>
                <a:effectLst/>
                <a:latin typeface="+mn-lt"/>
                <a:ea typeface="+mn-ea"/>
                <a:cs typeface="+mn-cs"/>
              </a:rPr>
              <a:t>Kuurimaisissa toteutuksissa haasteita tulee viimeistään silloin vastaan, kun ihmisen elämään tulee kuormitusta, ristiriitoja, muuta ajateltavaa, stressaavaa tai yllättävää, jolloin tarmo monesti hiipuu. Tällöin voi pohtia, ovatko tavoitteet liian kovat, omat rajoitukset liian ehdottomia tai sääntöjen noudattaminen liian kuormittavaa? </a:t>
            </a:r>
          </a:p>
          <a:p>
            <a:endParaRPr lang="fi-FI" sz="1200" b="0" i="0" kern="1200" dirty="0">
              <a:solidFill>
                <a:schemeClr val="tx1"/>
              </a:solidFill>
              <a:effectLst/>
              <a:latin typeface="+mn-lt"/>
              <a:ea typeface="+mn-ea"/>
              <a:cs typeface="+mn-cs"/>
            </a:endParaRPr>
          </a:p>
          <a:p>
            <a:r>
              <a:rPr lang="fi-FI" sz="1200" b="0" i="0" kern="1200" dirty="0">
                <a:solidFill>
                  <a:schemeClr val="tx1"/>
                </a:solidFill>
                <a:effectLst/>
                <a:latin typeface="+mn-lt"/>
                <a:ea typeface="+mn-ea"/>
                <a:cs typeface="+mn-cs"/>
              </a:rPr>
              <a:t>Elintapoja ”hallitaan” tutkitusti joustavalla suhtautumisella, sillä itsekuriin perustuvaan kuurimaiseen tekemiseen ei voi tukeutua loppuelämäksi, vaan elintapoihin on hyvä löytää tasapainoinen suhde. Verkkopuntarissa pyritään tukemaan joustavuutta, pysyvien muutosten vahvistamiseksi. </a:t>
            </a:r>
          </a:p>
        </p:txBody>
      </p:sp>
      <p:sp>
        <p:nvSpPr>
          <p:cNvPr id="4" name="Dian numeron paikkamerkki 3">
            <a:extLst>
              <a:ext uri="{FF2B5EF4-FFF2-40B4-BE49-F238E27FC236}">
                <a16:creationId xmlns:a16="http://schemas.microsoft.com/office/drawing/2014/main" id="{430C88F9-35E9-C947-FCF3-EC8E9B726DBF}"/>
              </a:ext>
            </a:extLst>
          </p:cNvPr>
          <p:cNvSpPr>
            <a:spLocks noGrp="1"/>
          </p:cNvSpPr>
          <p:nvPr>
            <p:ph type="sldNum" sz="quarter" idx="5"/>
          </p:nvPr>
        </p:nvSpPr>
        <p:spPr/>
        <p:txBody>
          <a:bodyPr/>
          <a:lstStyle/>
          <a:p>
            <a:fld id="{D591307D-81D9-4C7B-B973-6E6C2C315379}" type="slidenum">
              <a:rPr lang="fi-FI" smtClean="0"/>
              <a:t>10</a:t>
            </a:fld>
            <a:endParaRPr lang="fi-FI" dirty="0"/>
          </a:p>
        </p:txBody>
      </p:sp>
    </p:spTree>
    <p:extLst>
      <p:ext uri="{BB962C8B-B14F-4D97-AF65-F5344CB8AC3E}">
        <p14:creationId xmlns:p14="http://schemas.microsoft.com/office/powerpoint/2010/main" val="3342526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D9FA8-FAE6-07C6-BE9B-584A7AAC7369}"/>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DD661708-E849-2C4A-07F2-6E3D9A4BCB70}"/>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42729545-9B89-0A7C-DD5A-0FFA8EA442D2}"/>
              </a:ext>
            </a:extLst>
          </p:cNvPr>
          <p:cNvSpPr>
            <a:spLocks noGrp="1"/>
          </p:cNvSpPr>
          <p:nvPr>
            <p:ph type="body" idx="1"/>
          </p:nvPr>
        </p:nvSpPr>
        <p:spPr/>
        <p:txBody>
          <a:bodyPr/>
          <a:lstStyle/>
          <a:p>
            <a:r>
              <a:rPr lang="fi-FI" b="1" dirty="0"/>
              <a:t>Arvokeskustelu ja sitoutumisen tuki (15-20 min)</a:t>
            </a:r>
          </a:p>
          <a:p>
            <a:endParaRPr lang="fi-FI" dirty="0"/>
          </a:p>
          <a:p>
            <a:r>
              <a:rPr lang="fi-FI" dirty="0"/>
              <a:t>Keskustele parisi kanssa, miksi osallistuminen ja elintapojen pohtiminen on sinulle juuri nyt tärkeää?</a:t>
            </a:r>
          </a:p>
          <a:p>
            <a:r>
              <a:rPr lang="fi-FI" dirty="0"/>
              <a:t>Kerro ennen keskustelua, kuinka paljon keskustelulle on varattu aikaa. Esim. 5 min parikeskustelu. </a:t>
            </a:r>
          </a:p>
          <a:p>
            <a:endParaRPr lang="fi-FI" dirty="0"/>
          </a:p>
          <a:p>
            <a:r>
              <a:rPr lang="fi-FI" b="1" dirty="0" err="1"/>
              <a:t>Etä</a:t>
            </a:r>
            <a:r>
              <a:rPr lang="fi-FI" b="1" dirty="0"/>
              <a:t>: </a:t>
            </a:r>
            <a:r>
              <a:rPr lang="fi-FI" dirty="0"/>
              <a:t>pienryhmät (2-3 hlöä) tai jos ei pienryhmiä, ohjaaja voi jakaa puheenvuorot), </a:t>
            </a:r>
            <a:r>
              <a:rPr lang="fi-FI" b="1" dirty="0"/>
              <a:t>purku: </a:t>
            </a:r>
            <a:r>
              <a:rPr lang="fi-FI" dirty="0"/>
              <a:t>mikrofoni/chat</a:t>
            </a:r>
          </a:p>
          <a:p>
            <a:r>
              <a:rPr lang="fi-FI" b="1" dirty="0" err="1"/>
              <a:t>Lähi</a:t>
            </a:r>
            <a:r>
              <a:rPr lang="fi-FI" b="1" dirty="0"/>
              <a:t>:</a:t>
            </a:r>
            <a:r>
              <a:rPr lang="fi-FI" dirty="0"/>
              <a:t> pariporina, mahdollisesti </a:t>
            </a:r>
            <a:r>
              <a:rPr lang="fi-FI" dirty="0" err="1"/>
              <a:t>post</a:t>
            </a:r>
            <a:r>
              <a:rPr lang="fi-FI" dirty="0"/>
              <a:t> it -lapuille/fläppitaululle, ohjaaja kerää</a:t>
            </a:r>
          </a:p>
          <a:p>
            <a:endParaRPr lang="fi-FI" dirty="0"/>
          </a:p>
          <a:p>
            <a:r>
              <a:rPr lang="fi-FI" dirty="0"/>
              <a:t>Kun elintapamuutoksen pystyy yhdistämään itselle tärkeisiin asioihin, vahvistaa se sisäistä motivaatiota. </a:t>
            </a:r>
          </a:p>
          <a:p>
            <a:r>
              <a:rPr lang="fi-FI" dirty="0"/>
              <a:t>Olemme valmiimpia ponnistelemaan meille tärkeiden asioiden eteen.</a:t>
            </a:r>
          </a:p>
        </p:txBody>
      </p:sp>
      <p:sp>
        <p:nvSpPr>
          <p:cNvPr id="4" name="Dian numeron paikkamerkki 3">
            <a:extLst>
              <a:ext uri="{FF2B5EF4-FFF2-40B4-BE49-F238E27FC236}">
                <a16:creationId xmlns:a16="http://schemas.microsoft.com/office/drawing/2014/main" id="{BE85BB3B-DBC4-1D45-D855-33B54882FF73}"/>
              </a:ext>
            </a:extLst>
          </p:cNvPr>
          <p:cNvSpPr>
            <a:spLocks noGrp="1"/>
          </p:cNvSpPr>
          <p:nvPr>
            <p:ph type="sldNum" sz="quarter" idx="5"/>
          </p:nvPr>
        </p:nvSpPr>
        <p:spPr/>
        <p:txBody>
          <a:bodyPr/>
          <a:lstStyle/>
          <a:p>
            <a:fld id="{D591307D-81D9-4C7B-B973-6E6C2C315379}" type="slidenum">
              <a:rPr lang="fi-FI" smtClean="0"/>
              <a:t>11</a:t>
            </a:fld>
            <a:endParaRPr lang="fi-FI" dirty="0"/>
          </a:p>
        </p:txBody>
      </p:sp>
    </p:spTree>
    <p:extLst>
      <p:ext uri="{BB962C8B-B14F-4D97-AF65-F5344CB8AC3E}">
        <p14:creationId xmlns:p14="http://schemas.microsoft.com/office/powerpoint/2010/main" val="575392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3E712-509E-A10D-C4EB-667522311B2B}"/>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7BF0C99C-7BB9-348A-6455-2BCCD106AD87}"/>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16F9D1EE-07FF-0987-A5C2-2B88CFC9D1EB}"/>
              </a:ext>
            </a:extLst>
          </p:cNvPr>
          <p:cNvSpPr>
            <a:spLocks noGrp="1"/>
          </p:cNvSpPr>
          <p:nvPr>
            <p:ph type="body" idx="1"/>
          </p:nvPr>
        </p:nvSpPr>
        <p:spPr/>
        <p:txBody>
          <a:bodyPr/>
          <a:lstStyle/>
          <a:p>
            <a:r>
              <a:rPr lang="fi-FI" b="1" dirty="0"/>
              <a:t>Ensimmäiset viikot </a:t>
            </a:r>
          </a:p>
          <a:p>
            <a:r>
              <a:rPr lang="fi-FI" dirty="0"/>
              <a:t>Joka viikko sisältää tietoa, liikuntavinkkejä, pohdintakysymyksiä ja vapaaehtoisen viikkotehtävän. </a:t>
            </a:r>
          </a:p>
          <a:p>
            <a:endParaRPr lang="fi-FI" dirty="0"/>
          </a:p>
          <a:p>
            <a:r>
              <a:rPr lang="fi-FI" dirty="0"/>
              <a:t>Ensimmäisellä, viidennellä ja 11 viikolla voit halutessasi vastata ”Mikä on sinun tyylisi syödä, liikkua ja levätä?” -kyselyyn. </a:t>
            </a:r>
          </a:p>
          <a:p>
            <a:endParaRPr lang="fi-FI" dirty="0"/>
          </a:p>
          <a:p>
            <a:r>
              <a:rPr lang="fi-FI" dirty="0"/>
              <a:t>Toisella viikolla asetetaan tavoite. Tavoitetta tarkastellaan uudelleen viikoilla 5 ja 11. </a:t>
            </a:r>
          </a:p>
          <a:p>
            <a:endParaRPr lang="fi-FI" dirty="0"/>
          </a:p>
          <a:p>
            <a:r>
              <a:rPr lang="fi-FI" dirty="0"/>
              <a:t>Teknistä tukea saa tarvittaessa Sydänliitto Satakunnan Verkkopuntari-tiimiltä. </a:t>
            </a:r>
          </a:p>
          <a:p>
            <a:r>
              <a:rPr lang="fi-FI" dirty="0"/>
              <a:t>Riittää, että tekee </a:t>
            </a:r>
            <a:r>
              <a:rPr lang="fi-FI" i="1" dirty="0"/>
              <a:t>riittävästi.</a:t>
            </a:r>
            <a:endParaRPr lang="fi-FI" dirty="0"/>
          </a:p>
          <a:p>
            <a:endParaRPr lang="fi-FI" dirty="0"/>
          </a:p>
          <a:p>
            <a:endParaRPr lang="fi-FI" dirty="0"/>
          </a:p>
        </p:txBody>
      </p:sp>
      <p:sp>
        <p:nvSpPr>
          <p:cNvPr id="4" name="Dian numeron paikkamerkki 3">
            <a:extLst>
              <a:ext uri="{FF2B5EF4-FFF2-40B4-BE49-F238E27FC236}">
                <a16:creationId xmlns:a16="http://schemas.microsoft.com/office/drawing/2014/main" id="{E0E4154C-02EF-E582-BFAD-A7CB8D87476E}"/>
              </a:ext>
            </a:extLst>
          </p:cNvPr>
          <p:cNvSpPr>
            <a:spLocks noGrp="1"/>
          </p:cNvSpPr>
          <p:nvPr>
            <p:ph type="sldNum" sz="quarter" idx="5"/>
          </p:nvPr>
        </p:nvSpPr>
        <p:spPr/>
        <p:txBody>
          <a:bodyPr/>
          <a:lstStyle/>
          <a:p>
            <a:fld id="{D591307D-81D9-4C7B-B973-6E6C2C315379}" type="slidenum">
              <a:rPr lang="fi-FI" smtClean="0"/>
              <a:t>12</a:t>
            </a:fld>
            <a:endParaRPr lang="fi-FI" dirty="0"/>
          </a:p>
        </p:txBody>
      </p:sp>
    </p:spTree>
    <p:extLst>
      <p:ext uri="{BB962C8B-B14F-4D97-AF65-F5344CB8AC3E}">
        <p14:creationId xmlns:p14="http://schemas.microsoft.com/office/powerpoint/2010/main" val="2993279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51AB3-8AE3-6F37-9932-038F94845C20}"/>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5AF98CAF-3B81-9A84-BB0E-E7FDB6CB483B}"/>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CCEF2F9E-C5A4-3B15-C400-801D427FCBCA}"/>
              </a:ext>
            </a:extLst>
          </p:cNvPr>
          <p:cNvSpPr>
            <a:spLocks noGrp="1"/>
          </p:cNvSpPr>
          <p:nvPr>
            <p:ph type="body" idx="1"/>
          </p:nvPr>
        </p:nvSpPr>
        <p:spPr/>
        <p:txBody>
          <a:bodyPr/>
          <a:lstStyle/>
          <a:p>
            <a:r>
              <a:rPr lang="fi-FI" b="1" dirty="0"/>
              <a:t>Yhteenveto</a:t>
            </a:r>
          </a:p>
          <a:p>
            <a:r>
              <a:rPr lang="fi-FI" dirty="0"/>
              <a:t> </a:t>
            </a:r>
          </a:p>
          <a:p>
            <a:r>
              <a:rPr lang="fi-FI" dirty="0"/>
              <a:t>Pohdinta: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Verdana" panose="020B0604030504040204" pitchFamily="34" charset="0"/>
                <a:ea typeface="Verdana" panose="020B0604030504040204" pitchFamily="34" charset="0"/>
              </a:rPr>
              <a:t>- Voit vastata ääneen, chatissa tai vain mielessäsi.</a:t>
            </a:r>
          </a:p>
          <a:p>
            <a:r>
              <a:rPr lang="fi-FI" dirty="0"/>
              <a:t>.</a:t>
            </a:r>
          </a:p>
          <a:p>
            <a:r>
              <a:rPr lang="fi-FI" dirty="0"/>
              <a:t>Jatkosuunnitelma </a:t>
            </a:r>
          </a:p>
          <a:p>
            <a:endParaRPr lang="fi-FI" dirty="0"/>
          </a:p>
          <a:p>
            <a:endParaRPr lang="fi-FI" dirty="0"/>
          </a:p>
        </p:txBody>
      </p:sp>
      <p:sp>
        <p:nvSpPr>
          <p:cNvPr id="4" name="Dian numeron paikkamerkki 3">
            <a:extLst>
              <a:ext uri="{FF2B5EF4-FFF2-40B4-BE49-F238E27FC236}">
                <a16:creationId xmlns:a16="http://schemas.microsoft.com/office/drawing/2014/main" id="{6C9DFF63-6AFA-55BD-43DC-22A532E26A8E}"/>
              </a:ext>
            </a:extLst>
          </p:cNvPr>
          <p:cNvSpPr>
            <a:spLocks noGrp="1"/>
          </p:cNvSpPr>
          <p:nvPr>
            <p:ph type="sldNum" sz="quarter" idx="5"/>
          </p:nvPr>
        </p:nvSpPr>
        <p:spPr/>
        <p:txBody>
          <a:bodyPr/>
          <a:lstStyle/>
          <a:p>
            <a:fld id="{D591307D-81D9-4C7B-B973-6E6C2C315379}" type="slidenum">
              <a:rPr lang="fi-FI" smtClean="0"/>
              <a:t>13</a:t>
            </a:fld>
            <a:endParaRPr lang="fi-FI" dirty="0"/>
          </a:p>
        </p:txBody>
      </p:sp>
    </p:spTree>
    <p:extLst>
      <p:ext uri="{BB962C8B-B14F-4D97-AF65-F5344CB8AC3E}">
        <p14:creationId xmlns:p14="http://schemas.microsoft.com/office/powerpoint/2010/main" val="3911269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4F809-91A6-F617-C75B-7974472F0975}"/>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1C318159-B1C5-F7B2-B3FE-95A160D39BF8}"/>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E014991F-1465-5B0F-7A14-162CDE638E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Kiitos ja rohkaisu: </a:t>
            </a:r>
            <a:r>
              <a:rPr lang="fi-FI" i="1" dirty="0"/>
              <a:t>”Hienoa, että olet täällä.”</a:t>
            </a:r>
            <a:endParaRPr lang="fi-FI" dirty="0"/>
          </a:p>
          <a:p>
            <a:endParaRPr lang="fi-FI" dirty="0"/>
          </a:p>
        </p:txBody>
      </p:sp>
      <p:sp>
        <p:nvSpPr>
          <p:cNvPr id="4" name="Dian numeron paikkamerkki 3">
            <a:extLst>
              <a:ext uri="{FF2B5EF4-FFF2-40B4-BE49-F238E27FC236}">
                <a16:creationId xmlns:a16="http://schemas.microsoft.com/office/drawing/2014/main" id="{5688B995-AA1D-DB7A-FCDB-28624F0AEDC3}"/>
              </a:ext>
            </a:extLst>
          </p:cNvPr>
          <p:cNvSpPr>
            <a:spLocks noGrp="1"/>
          </p:cNvSpPr>
          <p:nvPr>
            <p:ph type="sldNum" sz="quarter" idx="5"/>
          </p:nvPr>
        </p:nvSpPr>
        <p:spPr/>
        <p:txBody>
          <a:bodyPr/>
          <a:lstStyle/>
          <a:p>
            <a:fld id="{D591307D-81D9-4C7B-B973-6E6C2C315379}" type="slidenum">
              <a:rPr lang="fi-FI" smtClean="0"/>
              <a:t>14</a:t>
            </a:fld>
            <a:endParaRPr lang="fi-FI" dirty="0"/>
          </a:p>
        </p:txBody>
      </p:sp>
    </p:spTree>
    <p:extLst>
      <p:ext uri="{BB962C8B-B14F-4D97-AF65-F5344CB8AC3E}">
        <p14:creationId xmlns:p14="http://schemas.microsoft.com/office/powerpoint/2010/main" val="3801096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a:defRPr/>
            </a:pPr>
            <a:r>
              <a:rPr lang="fi-FI" b="1" dirty="0"/>
              <a:t>Esittäytyminen &amp; ohjelma</a:t>
            </a:r>
          </a:p>
          <a:p>
            <a:pPr>
              <a:defRPr/>
            </a:pPr>
            <a:endParaRPr lang="fi-FI" b="1" dirty="0"/>
          </a:p>
          <a:p>
            <a:pPr>
              <a:defRPr/>
            </a:pPr>
            <a:r>
              <a:rPr lang="fi-FI" dirty="0"/>
              <a:t>Ohjaaja/t esittäytyvät</a:t>
            </a:r>
          </a:p>
          <a:p>
            <a:pPr>
              <a:defRPr/>
            </a:pPr>
            <a:endParaRPr lang="fi-FI" dirty="0">
              <a:ea typeface="Calibri"/>
              <a:cs typeface="Calibri"/>
            </a:endParaRPr>
          </a:p>
          <a:p>
            <a:pPr marL="0" marR="0" lvl="0" indent="0" algn="l" defTabSz="914400">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Käydään läpi tämän päivän ohjelma</a:t>
            </a:r>
            <a:r>
              <a:rPr lang="fi-FI" dirty="0"/>
              <a:t>:</a:t>
            </a:r>
            <a:endParaRPr lang="fi-FI" dirty="0">
              <a:ea typeface="Calibri"/>
              <a:cs typeface="Calibri"/>
            </a:endParaRPr>
          </a:p>
          <a:p>
            <a:pPr marL="285750" indent="-285750">
              <a:buFont typeface="Calibri"/>
              <a:buChar char="-"/>
              <a:defRPr/>
            </a:pPr>
            <a:r>
              <a:rPr lang="fi-FI" dirty="0">
                <a:ea typeface="Calibri"/>
                <a:cs typeface="Calibri"/>
              </a:rPr>
              <a:t>Aloitetaan siitä, mistä Verkkopuntarissa on kyse ja miten siihen osallistuminen tukee sinua</a:t>
            </a:r>
          </a:p>
          <a:p>
            <a:pPr marL="285750" indent="-285750">
              <a:buFont typeface="Calibri"/>
              <a:buChar char="-"/>
              <a:defRPr/>
            </a:pPr>
            <a:r>
              <a:rPr lang="fi-FI" dirty="0">
                <a:ea typeface="Calibri"/>
                <a:cs typeface="Calibri"/>
              </a:rPr>
              <a:t>Käydään läpi teidän toiveet ryhmälle ja vahvistetaan ryhmän säännöt</a:t>
            </a:r>
          </a:p>
          <a:p>
            <a:pPr marL="285750" indent="-285750">
              <a:buFont typeface="Calibri"/>
              <a:buChar char="-"/>
              <a:defRPr/>
            </a:pPr>
            <a:r>
              <a:rPr lang="fi-FI" dirty="0">
                <a:ea typeface="Calibri"/>
                <a:cs typeface="Calibri"/>
              </a:rPr>
              <a:t>Keskustellaan elintapamuutoksesta ja miksi elintapojen tarkastelu on tärkeää sinulle juuri nyt </a:t>
            </a:r>
          </a:p>
          <a:p>
            <a:pPr marL="285750" indent="-285750">
              <a:buFont typeface="Calibri"/>
              <a:buChar char="-"/>
              <a:defRPr/>
            </a:pPr>
            <a:r>
              <a:rPr lang="fi-FI" dirty="0">
                <a:ea typeface="Calibri"/>
                <a:cs typeface="Calibri"/>
              </a:rPr>
              <a:t>Lopuksi vedetään yhteen ja tehdään jatkosuunnitelma</a:t>
            </a:r>
          </a:p>
          <a:p>
            <a:pPr>
              <a:defRPr/>
            </a:pPr>
            <a:endParaRPr lang="fi-FI" dirty="0">
              <a:ea typeface="Calibri"/>
              <a:cs typeface="Calibri"/>
            </a:endParaRPr>
          </a:p>
          <a:p>
            <a:pPr>
              <a:defRPr/>
            </a:pPr>
            <a:endParaRPr lang="fi-FI" dirty="0">
              <a:ea typeface="Calibri"/>
              <a:cs typeface="Calibri"/>
            </a:endParaRPr>
          </a:p>
        </p:txBody>
      </p:sp>
      <p:sp>
        <p:nvSpPr>
          <p:cNvPr id="4" name="Dian numeron paikkamerkki 3"/>
          <p:cNvSpPr>
            <a:spLocks noGrp="1"/>
          </p:cNvSpPr>
          <p:nvPr>
            <p:ph type="sldNum" sz="quarter" idx="5"/>
          </p:nvPr>
        </p:nvSpPr>
        <p:spPr/>
        <p:txBody>
          <a:bodyPr/>
          <a:lstStyle/>
          <a:p>
            <a:fld id="{D591307D-81D9-4C7B-B973-6E6C2C315379}" type="slidenum">
              <a:rPr lang="fi-FI" smtClean="0"/>
              <a:t>2</a:t>
            </a:fld>
            <a:endParaRPr lang="fi-FI" dirty="0"/>
          </a:p>
        </p:txBody>
      </p:sp>
    </p:spTree>
    <p:extLst>
      <p:ext uri="{BB962C8B-B14F-4D97-AF65-F5344CB8AC3E}">
        <p14:creationId xmlns:p14="http://schemas.microsoft.com/office/powerpoint/2010/main" val="228725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1" dirty="0"/>
              <a:t>Tekninen tuki </a:t>
            </a:r>
            <a:r>
              <a:rPr lang="fi-FI" b="0" dirty="0"/>
              <a:t>(jos saatavilla)</a:t>
            </a:r>
          </a:p>
          <a:p>
            <a:r>
              <a:rPr lang="fi-FI" dirty="0"/>
              <a:t>Mikäli tapaamisen aikana et näe esitystä, voit poistua tapaamisesta ja liittyä siihen uudelleen.</a:t>
            </a:r>
          </a:p>
          <a:p>
            <a:endParaRPr lang="fi-FI" dirty="0"/>
          </a:p>
          <a:p>
            <a:r>
              <a:rPr lang="fi-FI" dirty="0"/>
              <a:t>Tarvittaessa voit olla yhteydessä tapaamisen tukihenkilöön, joka on (nimi) soittamalla tai sähköpostilla. </a:t>
            </a:r>
          </a:p>
          <a:p>
            <a:r>
              <a:rPr lang="fi-FI" dirty="0"/>
              <a:t>(Tekninen tukihenkilö kirjoittaa yhteystietonsa myös chatiin)</a:t>
            </a:r>
          </a:p>
          <a:p>
            <a:r>
              <a:rPr lang="fi-FI" dirty="0"/>
              <a:t>(Tukihenkilön kuvan voi vaihtaa tähän dialle)</a:t>
            </a:r>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ea typeface="Calibri"/>
                <a:cs typeface="Calibri"/>
              </a:rPr>
              <a:t>Olisiko kenelläkään jotain kysyttävää tai huomioita tässä kohtaa? </a:t>
            </a:r>
          </a:p>
          <a:p>
            <a:endParaRPr lang="fi-FI" dirty="0"/>
          </a:p>
          <a:p>
            <a:endParaRPr lang="fi-FI" dirty="0"/>
          </a:p>
          <a:p>
            <a:endParaRPr lang="fi-FI" dirty="0"/>
          </a:p>
        </p:txBody>
      </p:sp>
      <p:sp>
        <p:nvSpPr>
          <p:cNvPr id="4" name="Dian numeron paikkamerkki 3"/>
          <p:cNvSpPr>
            <a:spLocks noGrp="1"/>
          </p:cNvSpPr>
          <p:nvPr>
            <p:ph type="sldNum" sz="quarter" idx="5"/>
          </p:nvPr>
        </p:nvSpPr>
        <p:spPr/>
        <p:txBody>
          <a:bodyPr/>
          <a:lstStyle/>
          <a:p>
            <a:fld id="{93A0820C-BE3C-4D0A-9338-895E36B58F21}" type="slidenum">
              <a:rPr lang="fi-FI" smtClean="0"/>
              <a:t>3</a:t>
            </a:fld>
            <a:endParaRPr lang="fi-FI"/>
          </a:p>
        </p:txBody>
      </p:sp>
    </p:spTree>
    <p:extLst>
      <p:ext uri="{BB962C8B-B14F-4D97-AF65-F5344CB8AC3E}">
        <p14:creationId xmlns:p14="http://schemas.microsoft.com/office/powerpoint/2010/main" val="3447645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dirty="0">
                <a:latin typeface="Verdana"/>
                <a:ea typeface="Verdana"/>
                <a:cs typeface="Calibri" panose="020F0502020204030204"/>
              </a:rPr>
              <a:t>Toiminnot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latin typeface="Verdana"/>
                <a:ea typeface="Verdana"/>
                <a:cs typeface="Calibri" panose="020F0502020204030204"/>
              </a:rPr>
              <a:t>Kannustan teitä kommentoimaan, auttamaan toisia ja kertomaan esim. omista oivalluksista myös chatissa.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Verdana"/>
              <a:ea typeface="Verdan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Verdana"/>
                <a:ea typeface="Verdana"/>
              </a:rPr>
              <a:t>Keskitytään</a:t>
            </a:r>
            <a:r>
              <a:rPr lang="en-US" sz="1200" dirty="0">
                <a:latin typeface="Verdana"/>
                <a:ea typeface="Verdana"/>
              </a:rPr>
              <a:t> </a:t>
            </a:r>
            <a:r>
              <a:rPr lang="en-US" sz="1200" dirty="0" err="1">
                <a:latin typeface="Verdana"/>
                <a:ea typeface="Verdana"/>
              </a:rPr>
              <a:t>tähän</a:t>
            </a:r>
            <a:r>
              <a:rPr lang="en-US" sz="1200" dirty="0">
                <a:latin typeface="Verdana"/>
                <a:ea typeface="Verdana"/>
              </a:rPr>
              <a:t> </a:t>
            </a:r>
            <a:r>
              <a:rPr lang="en-US" sz="1200" dirty="0" err="1">
                <a:latin typeface="Verdana"/>
                <a:ea typeface="Verdana"/>
              </a:rPr>
              <a:t>hetkeen</a:t>
            </a:r>
            <a:r>
              <a:rPr lang="en-US" sz="1200" dirty="0">
                <a:latin typeface="Verdana"/>
                <a:ea typeface="Verdana"/>
              </a:rPr>
              <a:t> ja </a:t>
            </a:r>
            <a:r>
              <a:rPr lang="en-US" sz="1200" dirty="0" err="1">
                <a:latin typeface="Verdana"/>
                <a:ea typeface="Verdana"/>
              </a:rPr>
              <a:t>laittakaa</a:t>
            </a:r>
            <a:r>
              <a:rPr lang="en-US" sz="1200" dirty="0">
                <a:latin typeface="Verdana"/>
                <a:ea typeface="Verdana"/>
              </a:rPr>
              <a:t> </a:t>
            </a:r>
            <a:r>
              <a:rPr lang="en-US" sz="1200" dirty="0" err="1">
                <a:latin typeface="Verdana"/>
                <a:ea typeface="Verdana"/>
              </a:rPr>
              <a:t>ilmoitukset</a:t>
            </a:r>
            <a:r>
              <a:rPr lang="en-US" sz="1200" dirty="0">
                <a:latin typeface="Verdana"/>
                <a:ea typeface="Verdana"/>
              </a:rPr>
              <a:t> pois </a:t>
            </a:r>
            <a:r>
              <a:rPr lang="en-US" sz="1200" dirty="0" err="1">
                <a:latin typeface="Verdana"/>
                <a:ea typeface="Verdana"/>
              </a:rPr>
              <a:t>ääniltä</a:t>
            </a:r>
            <a:r>
              <a:rPr lang="en-US" sz="1200" dirty="0">
                <a:latin typeface="Verdana"/>
                <a:ea typeface="Verdana"/>
              </a:rPr>
              <a:t> </a:t>
            </a:r>
            <a:r>
              <a:rPr lang="en-US" sz="1200" dirty="0" err="1">
                <a:latin typeface="Verdana"/>
                <a:ea typeface="Verdana"/>
              </a:rPr>
              <a:t>puhelimesta</a:t>
            </a:r>
            <a:r>
              <a:rPr lang="en-US" sz="1200" dirty="0">
                <a:latin typeface="Verdana"/>
                <a:ea typeface="Verdana"/>
              </a:rPr>
              <a:t>, </a:t>
            </a:r>
            <a:r>
              <a:rPr lang="en-US" sz="1200" dirty="0" err="1">
                <a:latin typeface="Verdana"/>
                <a:ea typeface="Verdana"/>
              </a:rPr>
              <a:t>jos</a:t>
            </a:r>
            <a:r>
              <a:rPr lang="en-US" sz="1200" dirty="0">
                <a:latin typeface="Verdana"/>
                <a:ea typeface="Verdana"/>
              </a:rPr>
              <a:t> se on </a:t>
            </a:r>
            <a:r>
              <a:rPr lang="en-US" sz="1200" dirty="0" err="1">
                <a:latin typeface="Verdana"/>
                <a:ea typeface="Verdana"/>
              </a:rPr>
              <a:t>mahdollista</a:t>
            </a:r>
            <a:r>
              <a:rPr lang="en-US" sz="1200" dirty="0">
                <a:latin typeface="Verdana"/>
                <a:ea typeface="Verdana"/>
              </a:rPr>
              <a:t>, </a:t>
            </a:r>
            <a:r>
              <a:rPr lang="en-US" sz="1200" dirty="0" err="1">
                <a:latin typeface="Verdana"/>
                <a:ea typeface="Verdana"/>
              </a:rPr>
              <a:t>niin</a:t>
            </a:r>
            <a:r>
              <a:rPr lang="en-US" sz="1200" dirty="0">
                <a:latin typeface="Verdana"/>
                <a:ea typeface="Verdana"/>
              </a:rPr>
              <a:t> </a:t>
            </a:r>
            <a:r>
              <a:rPr lang="en-US" sz="1200" dirty="0" err="1">
                <a:latin typeface="Verdana"/>
                <a:ea typeface="Verdana"/>
              </a:rPr>
              <a:t>saat</a:t>
            </a:r>
            <a:r>
              <a:rPr lang="en-US" sz="1200" dirty="0">
                <a:latin typeface="Verdana"/>
                <a:ea typeface="Verdana"/>
              </a:rPr>
              <a:t> </a:t>
            </a:r>
            <a:r>
              <a:rPr lang="en-US" sz="1200" dirty="0" err="1">
                <a:latin typeface="Verdana"/>
                <a:ea typeface="Verdana"/>
              </a:rPr>
              <a:t>parhaan</a:t>
            </a:r>
            <a:r>
              <a:rPr lang="en-US" sz="1200" dirty="0">
                <a:latin typeface="Verdana"/>
                <a:ea typeface="Verdana"/>
              </a:rPr>
              <a:t> </a:t>
            </a:r>
            <a:r>
              <a:rPr lang="en-US" sz="1200" dirty="0" err="1">
                <a:latin typeface="Verdana"/>
                <a:ea typeface="Verdana"/>
              </a:rPr>
              <a:t>hyödyn</a:t>
            </a:r>
            <a:r>
              <a:rPr lang="en-US" sz="1200" dirty="0">
                <a:latin typeface="Verdana"/>
                <a:ea typeface="Verdana"/>
              </a:rPr>
              <a:t> </a:t>
            </a:r>
            <a:r>
              <a:rPr lang="en-US" sz="1200" dirty="0" err="1">
                <a:latin typeface="Verdana"/>
                <a:ea typeface="Verdana"/>
              </a:rPr>
              <a:t>tästä</a:t>
            </a:r>
            <a:r>
              <a:rPr lang="en-US" sz="1200" dirty="0">
                <a:latin typeface="Verdana"/>
                <a:ea typeface="Verdana"/>
              </a:rPr>
              <a:t> </a:t>
            </a:r>
            <a:r>
              <a:rPr lang="en-US" sz="1200" dirty="0" err="1">
                <a:latin typeface="Verdana"/>
                <a:ea typeface="Verdana"/>
              </a:rPr>
              <a:t>tapaamisesta</a:t>
            </a:r>
            <a:r>
              <a:rPr lang="en-US" sz="1200" dirty="0">
                <a:latin typeface="Verdana"/>
                <a:ea typeface="Verdana"/>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Verdana"/>
                <a:ea typeface="Verdana"/>
              </a:rPr>
              <a:t>Kameran ja </a:t>
            </a:r>
            <a:r>
              <a:rPr lang="en-US" sz="1200" dirty="0" err="1">
                <a:latin typeface="Verdana"/>
                <a:ea typeface="Verdana"/>
              </a:rPr>
              <a:t>mikrofonin</a:t>
            </a:r>
            <a:r>
              <a:rPr lang="en-US" sz="1200" dirty="0">
                <a:latin typeface="Verdana"/>
                <a:ea typeface="Verdana"/>
              </a:rPr>
              <a:t> </a:t>
            </a:r>
            <a:r>
              <a:rPr lang="en-US" sz="1200" dirty="0" err="1">
                <a:latin typeface="Verdana"/>
                <a:ea typeface="Verdana"/>
              </a:rPr>
              <a:t>voi</a:t>
            </a:r>
            <a:r>
              <a:rPr lang="en-US" sz="1200" dirty="0">
                <a:latin typeface="Verdana"/>
                <a:ea typeface="Verdana"/>
              </a:rPr>
              <a:t> </a:t>
            </a:r>
            <a:r>
              <a:rPr lang="en-US" sz="1200" dirty="0" err="1">
                <a:latin typeface="Verdana"/>
                <a:ea typeface="Verdana"/>
              </a:rPr>
              <a:t>pitää</a:t>
            </a:r>
            <a:r>
              <a:rPr lang="en-US" sz="1200" dirty="0">
                <a:latin typeface="Verdana"/>
                <a:ea typeface="Verdana"/>
              </a:rPr>
              <a:t> </a:t>
            </a:r>
            <a:r>
              <a:rPr lang="en-US" sz="1200" dirty="0" err="1">
                <a:latin typeface="Verdana"/>
                <a:ea typeface="Verdana"/>
              </a:rPr>
              <a:t>suljettuina</a:t>
            </a:r>
            <a:r>
              <a:rPr lang="en-US" sz="1200" dirty="0">
                <a:latin typeface="Verdana"/>
                <a:ea typeface="Verdana"/>
              </a:rPr>
              <a:t>, </a:t>
            </a:r>
            <a:r>
              <a:rPr lang="en-US" sz="1200" dirty="0" err="1">
                <a:latin typeface="Verdana"/>
                <a:ea typeface="Verdana"/>
              </a:rPr>
              <a:t>jos</a:t>
            </a:r>
            <a:r>
              <a:rPr lang="en-US" sz="1200" dirty="0">
                <a:latin typeface="Verdana"/>
                <a:ea typeface="Verdana"/>
              </a:rPr>
              <a:t> </a:t>
            </a:r>
            <a:r>
              <a:rPr lang="en-US" sz="1200" dirty="0" err="1">
                <a:latin typeface="Verdana"/>
                <a:ea typeface="Verdana"/>
              </a:rPr>
              <a:t>sinulla</a:t>
            </a:r>
            <a:r>
              <a:rPr lang="en-US" sz="1200" dirty="0">
                <a:latin typeface="Verdana"/>
                <a:ea typeface="Verdana"/>
              </a:rPr>
              <a:t> </a:t>
            </a:r>
            <a:r>
              <a:rPr lang="en-US" sz="1200" dirty="0" err="1">
                <a:latin typeface="Verdana"/>
                <a:ea typeface="Verdana"/>
              </a:rPr>
              <a:t>ei</a:t>
            </a:r>
            <a:r>
              <a:rPr lang="en-US" sz="1200" dirty="0">
                <a:latin typeface="Verdana"/>
                <a:ea typeface="Verdana"/>
              </a:rPr>
              <a:t> ole </a:t>
            </a:r>
            <a:r>
              <a:rPr lang="en-US" sz="1200" dirty="0" err="1">
                <a:latin typeface="Verdana"/>
                <a:ea typeface="Verdana"/>
              </a:rPr>
              <a:t>puheenvuoro</a:t>
            </a:r>
            <a:r>
              <a:rPr lang="en-US" sz="1200" dirty="0">
                <a:latin typeface="Verdana"/>
                <a:ea typeface="Verdana"/>
              </a:rPr>
              <a:t> </a:t>
            </a:r>
            <a:r>
              <a:rPr lang="en-US" sz="1200" dirty="0" err="1">
                <a:latin typeface="Verdana"/>
                <a:ea typeface="Verdana"/>
              </a:rPr>
              <a:t>käynnissä</a:t>
            </a:r>
            <a:r>
              <a:rPr lang="en-US" sz="1200" dirty="0">
                <a:latin typeface="Verdana"/>
                <a:ea typeface="Verdana"/>
              </a:rPr>
              <a:t>. </a:t>
            </a:r>
            <a:endParaRPr lang="en-US" sz="1200" dirty="0">
              <a:latin typeface="Verdana"/>
              <a:ea typeface="Verdana"/>
              <a:cs typeface="Calibri"/>
            </a:endParaRP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4</a:t>
            </a:fld>
            <a:endParaRPr lang="fi-FI" dirty="0"/>
          </a:p>
        </p:txBody>
      </p:sp>
    </p:spTree>
    <p:extLst>
      <p:ext uri="{BB962C8B-B14F-4D97-AF65-F5344CB8AC3E}">
        <p14:creationId xmlns:p14="http://schemas.microsoft.com/office/powerpoint/2010/main" val="3045135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1" dirty="0">
                <a:latin typeface="Verdana" panose="020B0604030504040204" pitchFamily="34" charset="0"/>
                <a:ea typeface="Verdana" panose="020B0604030504040204" pitchFamily="34" charset="0"/>
              </a:rPr>
              <a:t>Ohjelman esittely</a:t>
            </a:r>
          </a:p>
          <a:p>
            <a:r>
              <a:rPr lang="fi-FI" sz="1200" dirty="0">
                <a:latin typeface="Verdana" panose="020B0604030504040204" pitchFamily="34" charset="0"/>
                <a:ea typeface="Verdana" panose="020B0604030504040204" pitchFamily="34" charset="0"/>
              </a:rPr>
              <a:t>Verkkopuntari on ohjelma pysyvien elintapamuutosten tukeen. </a:t>
            </a:r>
          </a:p>
          <a:p>
            <a:r>
              <a:rPr lang="fi-FI" sz="1200" dirty="0">
                <a:latin typeface="Verdana" panose="020B0604030504040204" pitchFamily="34" charset="0"/>
                <a:ea typeface="Verdana" panose="020B0604030504040204" pitchFamily="34" charset="0"/>
              </a:rPr>
              <a:t>Pääteemat ovat ravitsemus, liikkuminen, voimavarat ja lepo. </a:t>
            </a:r>
          </a:p>
          <a:p>
            <a:endParaRPr lang="fi-FI" sz="1200" dirty="0">
              <a:latin typeface="Verdana" panose="020B0604030504040204" pitchFamily="34" charset="0"/>
              <a:ea typeface="Verdana" panose="020B0604030504040204" pitchFamily="34" charset="0"/>
            </a:endParaRPr>
          </a:p>
          <a:p>
            <a:r>
              <a:rPr lang="fi-FI" sz="1200" dirty="0">
                <a:latin typeface="Verdana" panose="020B0604030504040204" pitchFamily="34" charset="0"/>
                <a:ea typeface="Verdana" panose="020B0604030504040204" pitchFamily="34" charset="0"/>
              </a:rPr>
              <a:t>Ohjelma alkaa 12 viikon ohjatulla vaiheella, jolloin sinun mahdollista käydä yksilöllistä ohjauskeskustelua ohjaajasi kanssa. Tämän jälkeen alkaa ylläpitovaihe. </a:t>
            </a:r>
          </a:p>
          <a:p>
            <a:pPr algn="l"/>
            <a:endParaRPr lang="fi-FI" sz="1200" dirty="0">
              <a:latin typeface="Verdana" panose="020B0604030504040204" pitchFamily="34" charset="0"/>
              <a:ea typeface="Verdana" panose="020B0604030504040204" pitchFamily="34" charset="0"/>
            </a:endParaRPr>
          </a:p>
          <a:p>
            <a:r>
              <a:rPr lang="fi-FI" sz="1200" dirty="0">
                <a:latin typeface="Verdana" panose="020B0604030504040204" pitchFamily="34" charset="0"/>
                <a:ea typeface="Verdana" panose="020B0604030504040204" pitchFamily="34" charset="0"/>
              </a:rPr>
              <a:t>Sinulla on vuoden ajan käytössäsi Verkkopuntarin materiaali, omaseuranta ja ryhmäkeskustelu. </a:t>
            </a:r>
          </a:p>
          <a:p>
            <a:endParaRPr lang="fi-FI" sz="1200" dirty="0">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i-FI" dirty="0"/>
              <a:t>Ryhmä tapaa toisensa kolme kertaa ohjatun vaiheen aikana sekä vuoden kohdalla (tai ryhmän tarpeiden ja ohjaajan resurssin puitteissa useammin). Osallistujilla on käytössään Verkkopuntarin materiaalia sekä ryhmän tarjoama vertaistuki kokonaisen vuoden ajan.</a:t>
            </a:r>
            <a:endParaRPr lang="fi-FI" dirty="0">
              <a:cs typeface="Calibri"/>
            </a:endParaRPr>
          </a:p>
        </p:txBody>
      </p:sp>
      <p:sp>
        <p:nvSpPr>
          <p:cNvPr id="4" name="Dian numeron paikkamerkki 3"/>
          <p:cNvSpPr>
            <a:spLocks noGrp="1"/>
          </p:cNvSpPr>
          <p:nvPr>
            <p:ph type="sldNum" sz="quarter" idx="5"/>
          </p:nvPr>
        </p:nvSpPr>
        <p:spPr/>
        <p:txBody>
          <a:bodyPr/>
          <a:lstStyle/>
          <a:p>
            <a:fld id="{93A0820C-BE3C-4D0A-9338-895E36B58F21}" type="slidenum">
              <a:rPr lang="fi-FI" smtClean="0"/>
              <a:t>5</a:t>
            </a:fld>
            <a:endParaRPr lang="fi-FI"/>
          </a:p>
        </p:txBody>
      </p:sp>
    </p:spTree>
    <p:extLst>
      <p:ext uri="{BB962C8B-B14F-4D97-AF65-F5344CB8AC3E}">
        <p14:creationId xmlns:p14="http://schemas.microsoft.com/office/powerpoint/2010/main" val="33430218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2F423-0A28-1B59-43C1-941A97DDF9AF}"/>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F8B7D089-A1FD-B9A7-D396-070DC7A3EA22}"/>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9AD50222-E399-D50B-4679-0B4C27B51FDE}"/>
              </a:ext>
            </a:extLst>
          </p:cNvPr>
          <p:cNvSpPr>
            <a:spLocks noGrp="1"/>
          </p:cNvSpPr>
          <p:nvPr>
            <p:ph type="body" idx="1"/>
          </p:nvPr>
        </p:nvSpPr>
        <p:spPr/>
        <p:txBody>
          <a:bodyPr/>
          <a:lstStyle/>
          <a:p>
            <a:endParaRPr lang="fi-FI" dirty="0"/>
          </a:p>
        </p:txBody>
      </p:sp>
      <p:sp>
        <p:nvSpPr>
          <p:cNvPr id="4" name="Dian numeron paikkamerkki 3">
            <a:extLst>
              <a:ext uri="{FF2B5EF4-FFF2-40B4-BE49-F238E27FC236}">
                <a16:creationId xmlns:a16="http://schemas.microsoft.com/office/drawing/2014/main" id="{C3A9BB2D-BB87-A24C-AEBA-A850E215C558}"/>
              </a:ext>
            </a:extLst>
          </p:cNvPr>
          <p:cNvSpPr>
            <a:spLocks noGrp="1"/>
          </p:cNvSpPr>
          <p:nvPr>
            <p:ph type="sldNum" sz="quarter" idx="5"/>
          </p:nvPr>
        </p:nvSpPr>
        <p:spPr/>
        <p:txBody>
          <a:bodyPr/>
          <a:lstStyle/>
          <a:p>
            <a:fld id="{D591307D-81D9-4C7B-B973-6E6C2C315379}" type="slidenum">
              <a:rPr lang="fi-FI" smtClean="0"/>
              <a:t>6</a:t>
            </a:fld>
            <a:endParaRPr lang="fi-FI" dirty="0"/>
          </a:p>
        </p:txBody>
      </p:sp>
    </p:spTree>
    <p:extLst>
      <p:ext uri="{BB962C8B-B14F-4D97-AF65-F5344CB8AC3E}">
        <p14:creationId xmlns:p14="http://schemas.microsoft.com/office/powerpoint/2010/main" val="3416112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37386C-FF9A-EC13-62BF-F8E65138C1B8}"/>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99BEB366-117A-A8F9-3A7E-6D8400C19476}"/>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345999AA-2D8F-23C8-7BD2-F98752EBD1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kern="1200" dirty="0">
                <a:effectLst/>
                <a:latin typeface="+mn-lt"/>
                <a:ea typeface="+mn-ea"/>
                <a:cs typeface="+mn-cs"/>
              </a:rPr>
              <a:t>Virittäytyminen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kern="1200" dirty="0">
                <a:effectLst/>
                <a:latin typeface="+mn-lt"/>
                <a:ea typeface="+mn-ea"/>
                <a:cs typeface="+mn-cs"/>
              </a:rPr>
              <a:t>Mikä pieni arkinen asia on tänään jo sujunut hyvin?</a:t>
            </a:r>
            <a:r>
              <a:rPr lang="fi-FI" sz="1200" b="1" kern="1200" dirty="0">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1"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kern="1200" dirty="0">
                <a:effectLst/>
                <a:latin typeface="+mn-lt"/>
                <a:ea typeface="+mn-ea"/>
                <a:cs typeface="+mn-cs"/>
              </a:rPr>
              <a:t>Lämmittely </a:t>
            </a:r>
            <a:r>
              <a:rPr lang="fi-FI" sz="1200" kern="1200" dirty="0">
                <a:effectLst/>
                <a:latin typeface="+mn-lt"/>
                <a:ea typeface="+mn-ea"/>
                <a:cs typeface="+mn-cs"/>
              </a:rPr>
              <a:t>(kysymys, johon on nopea ja turvallinen vastata):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kern="1200" dirty="0">
                <a:effectLst/>
                <a:latin typeface="+mn-lt"/>
                <a:ea typeface="+mn-ea"/>
                <a:cs typeface="+mn-cs"/>
              </a:rPr>
              <a:t>Tavoite: </a:t>
            </a:r>
            <a:r>
              <a:rPr lang="fi-FI" sz="1200" kern="1200" dirty="0">
                <a:effectLst/>
                <a:latin typeface="+mn-lt"/>
                <a:ea typeface="+mn-ea"/>
                <a:cs typeface="+mn-cs"/>
              </a:rPr>
              <a:t>luoda turvallinen ilmapiiri, madaltaa osallistumisen kynnystä ja käynnistää ryhmäytyminen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kern="1200" dirty="0">
                <a:effectLst/>
                <a:latin typeface="+mn-lt"/>
                <a:ea typeface="+mn-ea"/>
                <a:cs typeface="+mn-cs"/>
              </a:rPr>
              <a:t>Tehtävä: </a:t>
            </a:r>
            <a:r>
              <a:rPr lang="fi-FI" sz="1200" b="0" kern="1200" dirty="0">
                <a:effectLst/>
                <a:latin typeface="+mn-lt"/>
                <a:ea typeface="+mn-ea"/>
                <a:cs typeface="+mn-cs"/>
              </a:rPr>
              <a:t>esittäydy parillesi ja kerro, mikä pieni arkinen asia on tänään sujunut hyvin.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kern="1200" dirty="0">
                <a:effectLst/>
                <a:latin typeface="+mn-lt"/>
                <a:ea typeface="+mn-ea"/>
                <a:cs typeface="+mn-cs"/>
              </a:rPr>
              <a:t>Palataan lopuksi yhteen ja tehdään esittelykierros, jossa jokainen esittelee oman parinsa etunimen ja kertoo,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kern="1200" dirty="0">
                <a:effectLst/>
                <a:latin typeface="+mn-lt"/>
                <a:ea typeface="+mn-ea"/>
                <a:cs typeface="+mn-cs"/>
              </a:rPr>
              <a:t>Mikä pieni arkinen asia hänellä on tänään sujunut hyvin.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kern="1200" dirty="0">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kern="1200" dirty="0">
                <a:effectLst/>
                <a:latin typeface="+mn-lt"/>
                <a:ea typeface="+mn-ea"/>
                <a:cs typeface="+mn-cs"/>
              </a:rPr>
              <a:t>ETÄ: chat tai mikrofoni (ohjaaja voi jakaa puheenvuorot)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kern="1200" dirty="0">
                <a:effectLst/>
                <a:latin typeface="+mn-lt"/>
                <a:ea typeface="+mn-ea"/>
                <a:cs typeface="+mn-cs"/>
              </a:rPr>
              <a:t>LÄHI: </a:t>
            </a:r>
            <a:r>
              <a:rPr lang="fi-FI" sz="1200" b="0" kern="1200" dirty="0" err="1">
                <a:effectLst/>
                <a:latin typeface="+mn-lt"/>
                <a:ea typeface="+mn-ea"/>
                <a:cs typeface="+mn-cs"/>
              </a:rPr>
              <a:t>post</a:t>
            </a:r>
            <a:r>
              <a:rPr lang="fi-FI" sz="1200" b="0" kern="1200" dirty="0">
                <a:effectLst/>
                <a:latin typeface="+mn-lt"/>
                <a:ea typeface="+mn-ea"/>
                <a:cs typeface="+mn-cs"/>
              </a:rPr>
              <a:t> it -laput tai kierros ringissä</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i-FI" sz="1200" b="0" kern="1200" dirty="0">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i-FI" sz="1200" kern="1200" dirty="0">
                <a:effectLst/>
                <a:latin typeface="+mn-lt"/>
                <a:ea typeface="+mn-ea"/>
                <a:cs typeface="+mn-cs"/>
              </a:rPr>
              <a:t>Vastausten kommentointi ohjaajalta kevyttä, ei analysoivaa.</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i-FI" sz="1200" kern="1200" dirty="0">
                <a:effectLst/>
                <a:latin typeface="+mn-lt"/>
                <a:ea typeface="+mn-ea"/>
                <a:cs typeface="+mn-cs"/>
              </a:rPr>
              <a:t>Ohjaaja normalisoi vastaukset  esim. ”Kaikki nämä mahtuvat tähän ryhmään” tms.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kern="1200" dirty="0">
              <a:effectLst/>
              <a:latin typeface="+mn-lt"/>
              <a:ea typeface="+mn-ea"/>
              <a:cs typeface="+mn-cs"/>
            </a:endParaRPr>
          </a:p>
        </p:txBody>
      </p:sp>
      <p:sp>
        <p:nvSpPr>
          <p:cNvPr id="4" name="Dian numeron paikkamerkki 3">
            <a:extLst>
              <a:ext uri="{FF2B5EF4-FFF2-40B4-BE49-F238E27FC236}">
                <a16:creationId xmlns:a16="http://schemas.microsoft.com/office/drawing/2014/main" id="{91C6F5D9-60C9-BF52-0FC8-A415CC0DB005}"/>
              </a:ext>
            </a:extLst>
          </p:cNvPr>
          <p:cNvSpPr>
            <a:spLocks noGrp="1"/>
          </p:cNvSpPr>
          <p:nvPr>
            <p:ph type="sldNum" sz="quarter" idx="5"/>
          </p:nvPr>
        </p:nvSpPr>
        <p:spPr/>
        <p:txBody>
          <a:bodyPr/>
          <a:lstStyle/>
          <a:p>
            <a:fld id="{D591307D-81D9-4C7B-B973-6E6C2C315379}" type="slidenum">
              <a:rPr lang="fi-FI" smtClean="0"/>
              <a:t>7</a:t>
            </a:fld>
            <a:endParaRPr lang="fi-FI" dirty="0"/>
          </a:p>
        </p:txBody>
      </p:sp>
    </p:spTree>
    <p:extLst>
      <p:ext uri="{BB962C8B-B14F-4D97-AF65-F5344CB8AC3E}">
        <p14:creationId xmlns:p14="http://schemas.microsoft.com/office/powerpoint/2010/main" val="714622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rtl="0" fontAlgn="base">
              <a:lnSpc>
                <a:spcPct val="90000"/>
              </a:lnSpc>
              <a:buNone/>
            </a:pPr>
            <a:r>
              <a:rPr lang="fi-FI" b="1" dirty="0"/>
              <a:t>Sääntöjen pohjustaminen</a:t>
            </a:r>
          </a:p>
          <a:p>
            <a:pPr marL="0" indent="0" rtl="0" fontAlgn="base">
              <a:lnSpc>
                <a:spcPct val="90000"/>
              </a:lnSpc>
              <a:buNone/>
            </a:pPr>
            <a:r>
              <a:rPr lang="fi-FI" b="1" dirty="0"/>
              <a:t>Tavoite: </a:t>
            </a:r>
            <a:r>
              <a:rPr lang="fi-FI" dirty="0"/>
              <a:t>vahvistaa osallistamista ja ryhmään sitouttamista.</a:t>
            </a:r>
            <a:endParaRPr lang="fi-FI" b="1" dirty="0"/>
          </a:p>
          <a:p>
            <a:pPr marL="0" indent="0" rtl="0" fontAlgn="base">
              <a:lnSpc>
                <a:spcPct val="90000"/>
              </a:lnSpc>
              <a:buNone/>
            </a:pPr>
            <a:endParaRPr lang="fi-FI" b="1" dirty="0"/>
          </a:p>
          <a:p>
            <a:pPr marL="0" indent="0" rtl="0" fontAlgn="base">
              <a:lnSpc>
                <a:spcPct val="90000"/>
              </a:lnSpc>
              <a:buNone/>
            </a:pPr>
            <a:r>
              <a:rPr lang="fi-FI" b="1" dirty="0"/>
              <a:t>Virittäytyminen </a:t>
            </a:r>
          </a:p>
          <a:p>
            <a:r>
              <a:rPr lang="fi-FI" sz="1200" dirty="0">
                <a:latin typeface="Verdana" panose="020B0604030504040204" pitchFamily="34" charset="0"/>
                <a:ea typeface="Verdana" panose="020B0604030504040204" pitchFamily="34" charset="0"/>
              </a:rPr>
              <a:t>Jokainen tekee oman näköistään muutosta. </a:t>
            </a:r>
            <a:r>
              <a:rPr lang="fi-FI" dirty="0"/>
              <a:t>Ryhmän pelisäännöt on hyvä luoda yhdessä ja siinä voidaan hyödyntää tätä tehtävää. </a:t>
            </a:r>
          </a:p>
          <a:p>
            <a:pPr marL="0" indent="0" rtl="0" fontAlgn="base">
              <a:lnSpc>
                <a:spcPct val="90000"/>
              </a:lnSpc>
              <a:buNone/>
            </a:pPr>
            <a:r>
              <a:rPr lang="en-US" dirty="0"/>
              <a:t>​</a:t>
            </a:r>
            <a:endParaRPr lang="fi-FI" b="1" dirty="0"/>
          </a:p>
          <a:p>
            <a:pPr marL="0" indent="0" rtl="0" fontAlgn="base">
              <a:lnSpc>
                <a:spcPct val="90000"/>
              </a:lnSpc>
              <a:buNone/>
            </a:pPr>
            <a:r>
              <a:rPr lang="fi-FI" b="1" dirty="0"/>
              <a:t>Tehtävä </a:t>
            </a:r>
            <a:r>
              <a:rPr lang="fi-FI" dirty="0"/>
              <a:t>Ohjaaja lukee vuorotellen esim. minuutin välein yhden lauseen alun. Osallistuja kirjoittaa lauseen lopun itselleen ja jatkaa lausetta. </a:t>
            </a:r>
            <a:endParaRPr lang="fi-FI" b="1" dirty="0"/>
          </a:p>
          <a:p>
            <a:pPr marL="0" indent="0" rtl="0" fontAlgn="base">
              <a:lnSpc>
                <a:spcPct val="90000"/>
              </a:lnSpc>
              <a:buNone/>
            </a:pPr>
            <a:endParaRPr lang="fi-FI" b="1" dirty="0"/>
          </a:p>
          <a:p>
            <a:pPr marL="0" indent="0" rtl="0" fontAlgn="base">
              <a:lnSpc>
                <a:spcPct val="90000"/>
              </a:lnSpc>
              <a:buNone/>
            </a:pPr>
            <a:r>
              <a:rPr lang="fi-FI" b="1" dirty="0"/>
              <a:t>Vastaaminen</a:t>
            </a:r>
          </a:p>
          <a:p>
            <a:pPr marL="0" indent="0" rtl="0" fontAlgn="base">
              <a:lnSpc>
                <a:spcPct val="90000"/>
              </a:lnSpc>
              <a:buNone/>
            </a:pPr>
            <a:r>
              <a:rPr lang="fi-FI" b="1" dirty="0" err="1"/>
              <a:t>Etä</a:t>
            </a:r>
            <a:r>
              <a:rPr lang="fi-FI" b="1" dirty="0"/>
              <a:t>: </a:t>
            </a:r>
            <a:r>
              <a:rPr lang="fi-FI" b="0" dirty="0"/>
              <a:t>1. mietitään hetki itse -&gt; pariporina -&gt; jaetaan ryhmässä (</a:t>
            </a:r>
            <a:r>
              <a:rPr lang="fi-FI" sz="1200" b="0" kern="1200" dirty="0">
                <a:effectLst/>
                <a:latin typeface="+mn-lt"/>
                <a:ea typeface="+mn-ea"/>
                <a:cs typeface="+mn-cs"/>
              </a:rPr>
              <a:t>chat/mikrofoni) </a:t>
            </a:r>
          </a:p>
          <a:p>
            <a:pPr marL="0" indent="0" rtl="0" fontAlgn="base">
              <a:lnSpc>
                <a:spcPct val="90000"/>
              </a:lnSpc>
              <a:buNone/>
            </a:pPr>
            <a:r>
              <a:rPr lang="fi-FI" sz="1200" b="1" kern="1200" dirty="0" err="1">
                <a:effectLst/>
                <a:latin typeface="+mn-lt"/>
                <a:ea typeface="+mn-ea"/>
                <a:cs typeface="+mn-cs"/>
              </a:rPr>
              <a:t>Lähi</a:t>
            </a:r>
            <a:r>
              <a:rPr lang="fi-FI" sz="1200" b="1" kern="1200" dirty="0">
                <a:effectLst/>
                <a:latin typeface="+mn-lt"/>
                <a:ea typeface="+mn-ea"/>
                <a:cs typeface="+mn-cs"/>
              </a:rPr>
              <a:t>: </a:t>
            </a:r>
            <a:r>
              <a:rPr lang="fi-FI" b="0" dirty="0"/>
              <a:t>1. mietitään hetki itse -&gt; pariporina -&gt; jaetaan ryhmässä (esim. kootaan </a:t>
            </a:r>
            <a:r>
              <a:rPr lang="fi-FI" sz="1200" b="0" kern="1200" dirty="0" err="1">
                <a:effectLst/>
                <a:latin typeface="+mn-lt"/>
                <a:ea typeface="+mn-ea"/>
                <a:cs typeface="+mn-cs"/>
              </a:rPr>
              <a:t>post</a:t>
            </a:r>
            <a:r>
              <a:rPr lang="fi-FI" sz="1200" b="0" kern="1200" dirty="0">
                <a:effectLst/>
                <a:latin typeface="+mn-lt"/>
                <a:ea typeface="+mn-ea"/>
                <a:cs typeface="+mn-cs"/>
              </a:rPr>
              <a:t> it -laput esim. fläppitaululle tai kierros ringissä)</a:t>
            </a:r>
          </a:p>
          <a:p>
            <a:pPr marL="0" indent="0" rtl="0" fontAlgn="base">
              <a:lnSpc>
                <a:spcPct val="90000"/>
              </a:lnSpc>
              <a:buNone/>
            </a:pPr>
            <a:endParaRPr lang="fi-FI" b="1" dirty="0"/>
          </a:p>
          <a:p>
            <a:r>
              <a:rPr lang="fi-FI" dirty="0"/>
              <a:t>Jos toteutat etänä pienryhmät, niin kysymyksen voi lähettää pienryhmiin (</a:t>
            </a:r>
            <a:r>
              <a:rPr lang="fi-FI" dirty="0" err="1"/>
              <a:t>Teams</a:t>
            </a:r>
            <a:r>
              <a:rPr lang="fi-FI" dirty="0"/>
              <a:t>: megafonin kuva)</a:t>
            </a:r>
          </a:p>
        </p:txBody>
      </p:sp>
      <p:sp>
        <p:nvSpPr>
          <p:cNvPr id="4" name="Dian numeron paikkamerkki 3"/>
          <p:cNvSpPr>
            <a:spLocks noGrp="1"/>
          </p:cNvSpPr>
          <p:nvPr>
            <p:ph type="sldNum" sz="quarter" idx="5"/>
          </p:nvPr>
        </p:nvSpPr>
        <p:spPr/>
        <p:txBody>
          <a:bodyPr/>
          <a:lstStyle/>
          <a:p>
            <a:fld id="{D591307D-81D9-4C7B-B973-6E6C2C315379}" type="slidenum">
              <a:rPr lang="fi-FI" smtClean="0"/>
              <a:t>8</a:t>
            </a:fld>
            <a:endParaRPr lang="fi-FI" dirty="0"/>
          </a:p>
        </p:txBody>
      </p:sp>
    </p:spTree>
    <p:extLst>
      <p:ext uri="{BB962C8B-B14F-4D97-AF65-F5344CB8AC3E}">
        <p14:creationId xmlns:p14="http://schemas.microsoft.com/office/powerpoint/2010/main" val="4242943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9F382-8F6C-122D-BBDF-2BBDAE903309}"/>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06A96418-9A43-9171-0C2A-8DF574BD581C}"/>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5EEBB33D-20D2-85A4-E728-005EBC9DA447}"/>
              </a:ext>
            </a:extLst>
          </p:cNvPr>
          <p:cNvSpPr>
            <a:spLocks noGrp="1"/>
          </p:cNvSpPr>
          <p:nvPr>
            <p:ph type="body" idx="1"/>
          </p:nvPr>
        </p:nvSpPr>
        <p:spPr/>
        <p:txBody>
          <a:bodyPr/>
          <a:lstStyle/>
          <a:p>
            <a:r>
              <a:rPr lang="fi-FI" b="1" dirty="0"/>
              <a:t>Varmistetaan, että ryhmälle sopii säännöt</a:t>
            </a:r>
          </a:p>
          <a:p>
            <a:r>
              <a:rPr lang="fi-FI" dirty="0"/>
              <a:t> </a:t>
            </a:r>
          </a:p>
          <a:p>
            <a:r>
              <a:rPr lang="fi-FI" dirty="0"/>
              <a:t>Koetteko ehdotukset ryhmän säännöiksi hyväksyttäviksi ja oikeudenmukaisiksi? Haluaisitteko täydentää tai muokata sääntöjä?</a:t>
            </a:r>
          </a:p>
          <a:p>
            <a:r>
              <a:rPr lang="fi-FI" dirty="0"/>
              <a:t>Tarvittaessa muokataan/täydennetään</a:t>
            </a:r>
          </a:p>
          <a:p>
            <a:endParaRPr lang="fi-FI" dirty="0"/>
          </a:p>
          <a:p>
            <a:r>
              <a:rPr lang="fi-FI" dirty="0"/>
              <a:t>Kiitetään osallistujia ja jatketaan eteenpäin. </a:t>
            </a:r>
          </a:p>
          <a:p>
            <a:endParaRPr lang="fi-FI" dirty="0"/>
          </a:p>
          <a:p>
            <a:endParaRPr lang="fi-FI" dirty="0"/>
          </a:p>
        </p:txBody>
      </p:sp>
      <p:sp>
        <p:nvSpPr>
          <p:cNvPr id="4" name="Dian numeron paikkamerkki 3">
            <a:extLst>
              <a:ext uri="{FF2B5EF4-FFF2-40B4-BE49-F238E27FC236}">
                <a16:creationId xmlns:a16="http://schemas.microsoft.com/office/drawing/2014/main" id="{4FFD613C-39C9-FD31-E7F0-B235CA231364}"/>
              </a:ext>
            </a:extLst>
          </p:cNvPr>
          <p:cNvSpPr>
            <a:spLocks noGrp="1"/>
          </p:cNvSpPr>
          <p:nvPr>
            <p:ph type="sldNum" sz="quarter" idx="5"/>
          </p:nvPr>
        </p:nvSpPr>
        <p:spPr/>
        <p:txBody>
          <a:bodyPr/>
          <a:lstStyle/>
          <a:p>
            <a:fld id="{D591307D-81D9-4C7B-B973-6E6C2C315379}" type="slidenum">
              <a:rPr lang="fi-FI" smtClean="0"/>
              <a:t>9</a:t>
            </a:fld>
            <a:endParaRPr lang="fi-FI" dirty="0"/>
          </a:p>
        </p:txBody>
      </p:sp>
    </p:spTree>
    <p:extLst>
      <p:ext uri="{BB962C8B-B14F-4D97-AF65-F5344CB8AC3E}">
        <p14:creationId xmlns:p14="http://schemas.microsoft.com/office/powerpoint/2010/main" val="1051589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567A0B-2FEE-4ED3-BF82-D0B1FB59BC1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41644E6-EA59-403D-8AFD-CE61E4DA9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E42C32B6-217A-467E-A148-6528E4C43213}"/>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5" name="Alatunnisteen paikkamerkki 4">
            <a:extLst>
              <a:ext uri="{FF2B5EF4-FFF2-40B4-BE49-F238E27FC236}">
                <a16:creationId xmlns:a16="http://schemas.microsoft.com/office/drawing/2014/main" id="{F1E463B4-6C3C-41A2-B517-877E259CBBB1}"/>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84216842-416E-4A8C-89BB-830A0BA181F1}"/>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13385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CBE237-F9D7-413D-9EF6-1412A34DBFA8}"/>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EB854B8-0477-4367-A60F-0ED5A49250BE}"/>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1B7D9B8-2F6C-4C3E-9F1B-DC099A94FC51}"/>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5" name="Alatunnisteen paikkamerkki 4">
            <a:extLst>
              <a:ext uri="{FF2B5EF4-FFF2-40B4-BE49-F238E27FC236}">
                <a16:creationId xmlns:a16="http://schemas.microsoft.com/office/drawing/2014/main" id="{E50AE60A-B0A0-4583-91F2-95AC4D42C5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E3E7214-E5DD-4DD2-B2BB-CAF448EDBC1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97452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269C698-0171-4238-A018-F91543EF666D}"/>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CE76F70-ABA9-4579-B1E8-ADFC2DEB7620}"/>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FAFDE14-7A23-474D-B597-C6723695307A}"/>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5" name="Alatunnisteen paikkamerkki 4">
            <a:extLst>
              <a:ext uri="{FF2B5EF4-FFF2-40B4-BE49-F238E27FC236}">
                <a16:creationId xmlns:a16="http://schemas.microsoft.com/office/drawing/2014/main" id="{E5B70A61-C3BA-4E07-963A-C8D6F4F1FB1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27979CC2-E878-4630-8562-7068CE86231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80980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226D7B-F569-41C5-9BEC-630CA32E248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7404174-0919-4F30-B8A9-69CCB04D85D9}"/>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2122589-0810-4686-AD29-72D66B07DA4D}"/>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5" name="Alatunnisteen paikkamerkki 4">
            <a:extLst>
              <a:ext uri="{FF2B5EF4-FFF2-40B4-BE49-F238E27FC236}">
                <a16:creationId xmlns:a16="http://schemas.microsoft.com/office/drawing/2014/main" id="{26EAE28C-3067-454C-A906-4F78CEB9597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F09AC4A-BAEE-46D0-9D48-126A65863030}"/>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93587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BA4D6D-AC55-4304-A52F-5D0CD93C9A9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F270076-13D4-4D5C-922B-C5211B694F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299F45BF-EB45-4B57-A149-66335EEC4FED}"/>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5" name="Alatunnisteen paikkamerkki 4">
            <a:extLst>
              <a:ext uri="{FF2B5EF4-FFF2-40B4-BE49-F238E27FC236}">
                <a16:creationId xmlns:a16="http://schemas.microsoft.com/office/drawing/2014/main" id="{09B8206E-D0FB-4DF9-A554-90A266E5E7E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3525C91-DAD6-4FF6-84BD-63ECA77EE27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4715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CD7FB-FB6E-4306-808A-3D7609F7D72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4A1A9DF-A418-46C8-ABDD-F8AD58064C7A}"/>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7DE8E48-B7B3-437C-AFAC-044216CBB4D5}"/>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4C3823F-A5EE-4370-A3F1-07460DA824F5}"/>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6" name="Alatunnisteen paikkamerkki 5">
            <a:extLst>
              <a:ext uri="{FF2B5EF4-FFF2-40B4-BE49-F238E27FC236}">
                <a16:creationId xmlns:a16="http://schemas.microsoft.com/office/drawing/2014/main" id="{B5F0C185-605D-411B-8565-6DC400BE1A76}"/>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66D1B7DA-2C4D-4DCD-9DD8-C5F8404C91A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95954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CF6DC9-A84A-43D0-B6D4-0E9270EA70C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E831203-38E2-48B5-8C8B-20C60D038F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6C706CA2-75A9-44D0-ACDF-7C3A9775E555}"/>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718DF28-5257-48A4-B113-C9795A84E3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C240A5C1-E00D-473D-AEF1-432DEC6D56A1}"/>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10B9D60-4B49-4418-B61D-CC376E7D151E}"/>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8" name="Alatunnisteen paikkamerkki 7">
            <a:extLst>
              <a:ext uri="{FF2B5EF4-FFF2-40B4-BE49-F238E27FC236}">
                <a16:creationId xmlns:a16="http://schemas.microsoft.com/office/drawing/2014/main" id="{D911B529-BB69-46E4-97D5-278F22FCA956}"/>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DFE0AF98-09DB-40DC-B6DD-E2DEE546D1D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50436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ABA8CB-DD92-441D-BDEE-660FBC4AFC1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DF58BA7-AA2D-4951-8A6E-03BDB817EE69}"/>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4" name="Alatunnisteen paikkamerkki 3">
            <a:extLst>
              <a:ext uri="{FF2B5EF4-FFF2-40B4-BE49-F238E27FC236}">
                <a16:creationId xmlns:a16="http://schemas.microsoft.com/office/drawing/2014/main" id="{6964B7BA-6AA1-44C3-BF6C-76736BDCC560}"/>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014EFB26-B54D-4176-A5CB-9832CD7EC1E3}"/>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1163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B0FAE3C-0F7E-4EEA-9B0A-B79C46AF6B3A}"/>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3" name="Alatunnisteen paikkamerkki 2">
            <a:extLst>
              <a:ext uri="{FF2B5EF4-FFF2-40B4-BE49-F238E27FC236}">
                <a16:creationId xmlns:a16="http://schemas.microsoft.com/office/drawing/2014/main" id="{65B653E6-4DE2-4057-A0F7-E7953D766C1E}"/>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15CFEDFD-FE2E-47C3-B79B-D83D162B0BE6}"/>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47265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6AB4A3-CFF8-434D-B7ED-0D22B061D6F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9C66CC8-33CF-4DA3-93AF-9BEF4F49B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66E69E5-5CD6-4AB1-9A6D-770E3FA9C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7FD720D-AD83-4AF7-96C9-530B92B07352}"/>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6" name="Alatunnisteen paikkamerkki 5">
            <a:extLst>
              <a:ext uri="{FF2B5EF4-FFF2-40B4-BE49-F238E27FC236}">
                <a16:creationId xmlns:a16="http://schemas.microsoft.com/office/drawing/2014/main" id="{722B23E6-EBC4-4A5B-82DB-3E2EE9F0A59A}"/>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D496EA4F-4711-4F60-BE38-C03CE36D4FD7}"/>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56697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275A97-AF3D-426C-B9FE-667B497713B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ECD60AAC-C42A-4D1C-889D-24AF20D1B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a:extLst>
              <a:ext uri="{FF2B5EF4-FFF2-40B4-BE49-F238E27FC236}">
                <a16:creationId xmlns:a16="http://schemas.microsoft.com/office/drawing/2014/main" id="{4B3B71F0-92FE-41F7-8C1D-2681FE4A3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BC0E7DE7-E701-4B40-827E-06A8CD4E2AFF}"/>
              </a:ext>
            </a:extLst>
          </p:cNvPr>
          <p:cNvSpPr>
            <a:spLocks noGrp="1"/>
          </p:cNvSpPr>
          <p:nvPr>
            <p:ph type="dt" sz="half" idx="10"/>
          </p:nvPr>
        </p:nvSpPr>
        <p:spPr/>
        <p:txBody>
          <a:bodyPr/>
          <a:lstStyle/>
          <a:p>
            <a:fld id="{8E01A497-ECF2-4F08-A239-9FB73662D252}" type="datetimeFigureOut">
              <a:rPr lang="fi-FI" smtClean="0"/>
              <a:t>24.4.2026</a:t>
            </a:fld>
            <a:endParaRPr lang="fi-FI" dirty="0"/>
          </a:p>
        </p:txBody>
      </p:sp>
      <p:sp>
        <p:nvSpPr>
          <p:cNvPr id="6" name="Alatunnisteen paikkamerkki 5">
            <a:extLst>
              <a:ext uri="{FF2B5EF4-FFF2-40B4-BE49-F238E27FC236}">
                <a16:creationId xmlns:a16="http://schemas.microsoft.com/office/drawing/2014/main" id="{CA539A41-9E34-4D8A-A1D9-E63EE1546184}"/>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9B823E80-2482-41F7-9C68-1F22C117B842}"/>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38989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0FB4578-067C-4C48-9D67-60CEF77843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F367BCE6-6E0D-4BC0-ADAB-65041A54F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9D16BB6-4F78-4D57-802E-12C5DB09F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1A497-ECF2-4F08-A239-9FB73662D252}" type="datetimeFigureOut">
              <a:rPr lang="fi-FI" smtClean="0"/>
              <a:t>24.4.2026</a:t>
            </a:fld>
            <a:endParaRPr lang="fi-FI" dirty="0"/>
          </a:p>
        </p:txBody>
      </p:sp>
      <p:sp>
        <p:nvSpPr>
          <p:cNvPr id="5" name="Alatunnisteen paikkamerkki 4">
            <a:extLst>
              <a:ext uri="{FF2B5EF4-FFF2-40B4-BE49-F238E27FC236}">
                <a16:creationId xmlns:a16="http://schemas.microsoft.com/office/drawing/2014/main" id="{C92FD7D7-9903-44BA-8145-9CF5D1226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34844253-3C94-4127-B42D-3DEE7300F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6E074-A016-4C8E-AF97-F17027A4BE18}" type="slidenum">
              <a:rPr lang="fi-FI" smtClean="0"/>
              <a:t>‹#›</a:t>
            </a:fld>
            <a:endParaRPr lang="fi-FI" dirty="0"/>
          </a:p>
        </p:txBody>
      </p:sp>
    </p:spTree>
    <p:extLst>
      <p:ext uri="{BB962C8B-B14F-4D97-AF65-F5344CB8AC3E}">
        <p14:creationId xmlns:p14="http://schemas.microsoft.com/office/powerpoint/2010/main" val="3387794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6.TI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mailto:verkkopuntari@sydan.fi" TargetMode="Externa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4.TIF"/></Relationships>
</file>

<file path=ppt/slides/_rels/slide14.xml.rels><?xml version="1.0" encoding="UTF-8" standalone="yes"?>
<Relationships xmlns="http://schemas.openxmlformats.org/package/2006/relationships"><Relationship Id="rId3" Type="http://schemas.openxmlformats.org/officeDocument/2006/relationships/image" Target="../media/image20.ti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TIF"/><Relationship Id="rId4" Type="http://schemas.openxmlformats.org/officeDocument/2006/relationships/image" Target="../media/image9.tif"/></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4.T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0B0D2C3-F189-400D-B04B-B8280233410D}"/>
              </a:ext>
            </a:extLst>
          </p:cNvPr>
          <p:cNvSpPr/>
          <p:nvPr/>
        </p:nvSpPr>
        <p:spPr>
          <a:xfrm>
            <a:off x="0" y="5210254"/>
            <a:ext cx="12192000" cy="1157591"/>
          </a:xfrm>
          <a:prstGeom prst="rect">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400" dirty="0">
                <a:solidFill>
                  <a:schemeClr val="bg1"/>
                </a:solidFill>
                <a:latin typeface="Verdana" panose="020B0604030504040204" pitchFamily="34" charset="0"/>
                <a:ea typeface="Verdana" panose="020B0604030504040204" pitchFamily="34" charset="0"/>
              </a:rPr>
              <a:t>Tervetuloa Verkkopuntariin!</a:t>
            </a:r>
          </a:p>
        </p:txBody>
      </p:sp>
      <p:pic>
        <p:nvPicPr>
          <p:cNvPr id="5" name="Kuva 4">
            <a:extLst>
              <a:ext uri="{FF2B5EF4-FFF2-40B4-BE49-F238E27FC236}">
                <a16:creationId xmlns:a16="http://schemas.microsoft.com/office/drawing/2014/main" id="{090AC624-DCBB-079B-71DD-2E3B6A5EA3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4733" y="267704"/>
            <a:ext cx="6902534" cy="4600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4">
            <a:extLst>
              <a:ext uri="{FF2B5EF4-FFF2-40B4-BE49-F238E27FC236}">
                <a16:creationId xmlns:a16="http://schemas.microsoft.com/office/drawing/2014/main" id="{964CABEF-1F47-1C4C-D40A-61EB6EAA98DE}"/>
              </a:ext>
            </a:extLst>
          </p:cNvPr>
          <p:cNvPicPr>
            <a:picLocks noChangeAspect="1"/>
          </p:cNvPicPr>
          <p:nvPr/>
        </p:nvPicPr>
        <p:blipFill>
          <a:blip r:embed="rId4"/>
          <a:stretch>
            <a:fillRect/>
          </a:stretch>
        </p:blipFill>
        <p:spPr>
          <a:xfrm>
            <a:off x="221823" y="267704"/>
            <a:ext cx="3145845" cy="920888"/>
          </a:xfrm>
          <a:prstGeom prst="rect">
            <a:avLst/>
          </a:prstGeom>
        </p:spPr>
      </p:pic>
    </p:spTree>
    <p:extLst>
      <p:ext uri="{BB962C8B-B14F-4D97-AF65-F5344CB8AC3E}">
        <p14:creationId xmlns:p14="http://schemas.microsoft.com/office/powerpoint/2010/main" val="3110411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825C0-756E-CDEF-C4A9-AA298874BA10}"/>
            </a:ext>
          </a:extLst>
        </p:cNvPr>
        <p:cNvGrpSpPr/>
        <p:nvPr/>
      </p:nvGrpSpPr>
      <p:grpSpPr>
        <a:xfrm>
          <a:off x="0" y="0"/>
          <a:ext cx="0" cy="0"/>
          <a:chOff x="0" y="0"/>
          <a:chExt cx="0" cy="0"/>
        </a:xfrm>
      </p:grpSpPr>
      <p:sp>
        <p:nvSpPr>
          <p:cNvPr id="4" name="Tekstiruutu 3">
            <a:extLst>
              <a:ext uri="{FF2B5EF4-FFF2-40B4-BE49-F238E27FC236}">
                <a16:creationId xmlns:a16="http://schemas.microsoft.com/office/drawing/2014/main" id="{13DC8E4A-862A-69CD-E02D-0607D8A45D8C}"/>
              </a:ext>
            </a:extLst>
          </p:cNvPr>
          <p:cNvSpPr txBox="1"/>
          <p:nvPr/>
        </p:nvSpPr>
        <p:spPr>
          <a:xfrm>
            <a:off x="512232" y="187032"/>
            <a:ext cx="11347721" cy="1446550"/>
          </a:xfrm>
          <a:prstGeom prst="rect">
            <a:avLst/>
          </a:prstGeom>
          <a:solidFill>
            <a:srgbClr val="00747A"/>
          </a:solidFill>
        </p:spPr>
        <p:txBody>
          <a:bodyPr wrap="square" rtlCol="0">
            <a:spAutoFit/>
          </a:bodyPr>
          <a:lstStyle/>
          <a:p>
            <a:r>
              <a:rPr lang="fi-FI" sz="4400" dirty="0">
                <a:solidFill>
                  <a:schemeClr val="bg1"/>
                </a:solidFill>
                <a:latin typeface="Verdana" panose="020B0604030504040204" pitchFamily="34" charset="0"/>
              </a:rPr>
              <a:t>4. Elintapamuutos – mitä se tarkoittaa tässä ohjelmassa? </a:t>
            </a:r>
          </a:p>
        </p:txBody>
      </p:sp>
      <p:sp>
        <p:nvSpPr>
          <p:cNvPr id="5" name="Content Placeholder 2">
            <a:extLst>
              <a:ext uri="{FF2B5EF4-FFF2-40B4-BE49-F238E27FC236}">
                <a16:creationId xmlns:a16="http://schemas.microsoft.com/office/drawing/2014/main" id="{01BD6FBF-CB30-6DC8-CD51-32028830344A}"/>
              </a:ext>
            </a:extLst>
          </p:cNvPr>
          <p:cNvSpPr txBox="1">
            <a:spLocks/>
          </p:cNvSpPr>
          <p:nvPr/>
        </p:nvSpPr>
        <p:spPr>
          <a:xfrm>
            <a:off x="514350" y="1548325"/>
            <a:ext cx="11159066" cy="44857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ct val="0"/>
              </a:spcAft>
            </a:pPr>
            <a:endParaRPr lang="fi-FI" sz="2000" dirty="0">
              <a:latin typeface="Verdana" panose="020B0604030504040204" pitchFamily="34" charset="0"/>
              <a:ea typeface="Verdana" panose="020B0604030504040204" pitchFamily="34" charset="0"/>
            </a:endParaRPr>
          </a:p>
          <a:p>
            <a:pPr marL="0" indent="0">
              <a:lnSpc>
                <a:spcPct val="100000"/>
              </a:lnSpc>
              <a:spcBef>
                <a:spcPts val="600"/>
              </a:spcBef>
              <a:spcAft>
                <a:spcPct val="0"/>
              </a:spcAft>
              <a:buFont typeface="Arial" panose="020B0604020202020204" pitchFamily="34" charset="0"/>
              <a:buNone/>
            </a:pPr>
            <a:endParaRPr lang="fi-FI" dirty="0"/>
          </a:p>
          <a:p>
            <a:endParaRPr lang="en-US" dirty="0"/>
          </a:p>
        </p:txBody>
      </p:sp>
      <p:sp>
        <p:nvSpPr>
          <p:cNvPr id="8" name="Tekstiruutu 7">
            <a:extLst>
              <a:ext uri="{FF2B5EF4-FFF2-40B4-BE49-F238E27FC236}">
                <a16:creationId xmlns:a16="http://schemas.microsoft.com/office/drawing/2014/main" id="{3650F9DB-090F-043E-4919-A22F48505D66}"/>
              </a:ext>
            </a:extLst>
          </p:cNvPr>
          <p:cNvSpPr txBox="1"/>
          <p:nvPr/>
        </p:nvSpPr>
        <p:spPr>
          <a:xfrm>
            <a:off x="569533" y="1987639"/>
            <a:ext cx="5524350" cy="4401205"/>
          </a:xfrm>
          <a:prstGeom prst="rect">
            <a:avLst/>
          </a:prstGeom>
          <a:noFill/>
        </p:spPr>
        <p:txBody>
          <a:bodyPr wrap="square" rtlCol="0">
            <a:spAutoFit/>
          </a:bodyPr>
          <a:lstStyle/>
          <a:p>
            <a:r>
              <a:rPr lang="fi-FI" sz="2000" dirty="0">
                <a:latin typeface="Verdana" panose="020B0604030504040204" pitchFamily="34" charset="0"/>
                <a:ea typeface="Verdana" panose="020B0604030504040204" pitchFamily="34" charset="0"/>
              </a:rPr>
              <a:t>Kyse ei ole pikaprojektista, vaan ytimessä ovat pienet, kestävät muutokset ja tottumukset. </a:t>
            </a:r>
          </a:p>
          <a:p>
            <a:endParaRPr lang="fi-FI" sz="2000" dirty="0">
              <a:latin typeface="Verdana" panose="020B0604030504040204" pitchFamily="34" charset="0"/>
              <a:ea typeface="Verdana" panose="020B0604030504040204" pitchFamily="34" charset="0"/>
            </a:endParaRPr>
          </a:p>
          <a:p>
            <a:r>
              <a:rPr lang="fi-FI" sz="2000" dirty="0">
                <a:latin typeface="Verdana" panose="020B0604030504040204" pitchFamily="34" charset="0"/>
                <a:ea typeface="Verdana" panose="020B0604030504040204" pitchFamily="34" charset="0"/>
              </a:rPr>
              <a:t>Muutoksen ei tarvitse olla itsetarkoitus. Osallistuminen auttaa tunnistamaan olemassa olevan hyvän: mitä teet hyvin jo tällä hetkellä ja mitä asioita haluat jatkossa ylläpitää. </a:t>
            </a:r>
          </a:p>
          <a:p>
            <a:endParaRPr lang="fi-FI" sz="2000" dirty="0">
              <a:latin typeface="Verdana" panose="020B0604030504040204" pitchFamily="34" charset="0"/>
              <a:ea typeface="Verdana" panose="020B0604030504040204" pitchFamily="34" charset="0"/>
            </a:endParaRPr>
          </a:p>
          <a:p>
            <a:r>
              <a:rPr lang="fi-FI" sz="2000" dirty="0">
                <a:latin typeface="Verdana" panose="020B0604030504040204" pitchFamily="34" charset="0"/>
                <a:ea typeface="Verdana" panose="020B0604030504040204" pitchFamily="34" charset="0"/>
              </a:rPr>
              <a:t>Voit asettaa oman tavoitteesi sen</a:t>
            </a:r>
          </a:p>
          <a:p>
            <a:r>
              <a:rPr lang="fi-FI" sz="2000" dirty="0">
                <a:latin typeface="Verdana" panose="020B0604030504040204" pitchFamily="34" charset="0"/>
                <a:ea typeface="Verdana" panose="020B0604030504040204" pitchFamily="34" charset="0"/>
              </a:rPr>
              <a:t>perusteella, mikä sinulle on tärkeää ja sopii tämänhetkiseen elämäntilanteeseesi ja voimavaroihisi.</a:t>
            </a:r>
          </a:p>
        </p:txBody>
      </p:sp>
      <p:pic>
        <p:nvPicPr>
          <p:cNvPr id="3" name="Kuva 2" descr="Kuva, joka sisältää kohteen vaate, piha-, henkilö, puu&#10;&#10;Tekoälyllä luotu sisältö voi olla virheellistä.">
            <a:extLst>
              <a:ext uri="{FF2B5EF4-FFF2-40B4-BE49-F238E27FC236}">
                <a16:creationId xmlns:a16="http://schemas.microsoft.com/office/drawing/2014/main" id="{53406DBD-2985-7968-20D5-953BA55ECB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604" y="1987639"/>
            <a:ext cx="5524350" cy="3684698"/>
          </a:xfrm>
          <a:prstGeom prst="rect">
            <a:avLst/>
          </a:prstGeom>
        </p:spPr>
      </p:pic>
      <p:pic>
        <p:nvPicPr>
          <p:cNvPr id="2" name="Picture 4">
            <a:extLst>
              <a:ext uri="{FF2B5EF4-FFF2-40B4-BE49-F238E27FC236}">
                <a16:creationId xmlns:a16="http://schemas.microsoft.com/office/drawing/2014/main" id="{7E0E8765-F5BA-53E1-24EA-84F744BA8A86}"/>
              </a:ext>
            </a:extLst>
          </p:cNvPr>
          <p:cNvPicPr>
            <a:picLocks noChangeAspect="1"/>
          </p:cNvPicPr>
          <p:nvPr/>
        </p:nvPicPr>
        <p:blipFill>
          <a:blip r:embed="rId4"/>
          <a:stretch>
            <a:fillRect/>
          </a:stretch>
        </p:blipFill>
        <p:spPr>
          <a:xfrm>
            <a:off x="10517748" y="6329048"/>
            <a:ext cx="1469447" cy="430153"/>
          </a:xfrm>
          <a:prstGeom prst="rect">
            <a:avLst/>
          </a:prstGeom>
        </p:spPr>
      </p:pic>
    </p:spTree>
    <p:extLst>
      <p:ext uri="{BB962C8B-B14F-4D97-AF65-F5344CB8AC3E}">
        <p14:creationId xmlns:p14="http://schemas.microsoft.com/office/powerpoint/2010/main" val="845300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73ECC-0E93-8572-397F-E9BE8570F866}"/>
            </a:ext>
          </a:extLst>
        </p:cNvPr>
        <p:cNvGrpSpPr/>
        <p:nvPr/>
      </p:nvGrpSpPr>
      <p:grpSpPr>
        <a:xfrm>
          <a:off x="0" y="0"/>
          <a:ext cx="0" cy="0"/>
          <a:chOff x="0" y="0"/>
          <a:chExt cx="0" cy="0"/>
        </a:xfrm>
      </p:grpSpPr>
      <p:sp>
        <p:nvSpPr>
          <p:cNvPr id="4" name="Tekstiruutu 3">
            <a:extLst>
              <a:ext uri="{FF2B5EF4-FFF2-40B4-BE49-F238E27FC236}">
                <a16:creationId xmlns:a16="http://schemas.microsoft.com/office/drawing/2014/main" id="{BEE69F44-96D1-E87D-8F9F-371AF8F697CE}"/>
              </a:ext>
            </a:extLst>
          </p:cNvPr>
          <p:cNvSpPr txBox="1"/>
          <p:nvPr/>
        </p:nvSpPr>
        <p:spPr>
          <a:xfrm>
            <a:off x="512233" y="187032"/>
            <a:ext cx="11163300" cy="769441"/>
          </a:xfrm>
          <a:prstGeom prst="rect">
            <a:avLst/>
          </a:prstGeom>
          <a:solidFill>
            <a:srgbClr val="00747A"/>
          </a:solidFill>
        </p:spPr>
        <p:txBody>
          <a:bodyPr wrap="square" rtlCol="0">
            <a:spAutoFit/>
          </a:bodyPr>
          <a:lstStyle/>
          <a:p>
            <a:r>
              <a:rPr lang="fi-FI" sz="4400" dirty="0">
                <a:solidFill>
                  <a:schemeClr val="bg1"/>
                </a:solidFill>
                <a:latin typeface="Verdana" panose="020B0604030504040204" pitchFamily="34" charset="0"/>
              </a:rPr>
              <a:t>5. Miksi tämä on tärkeää sinulle? </a:t>
            </a:r>
          </a:p>
        </p:txBody>
      </p:sp>
      <p:sp>
        <p:nvSpPr>
          <p:cNvPr id="5" name="Content Placeholder 2">
            <a:extLst>
              <a:ext uri="{FF2B5EF4-FFF2-40B4-BE49-F238E27FC236}">
                <a16:creationId xmlns:a16="http://schemas.microsoft.com/office/drawing/2014/main" id="{B7E3670D-6C93-4BAD-CD4E-7DFCAC8A2B93}"/>
              </a:ext>
            </a:extLst>
          </p:cNvPr>
          <p:cNvSpPr txBox="1">
            <a:spLocks/>
          </p:cNvSpPr>
          <p:nvPr/>
        </p:nvSpPr>
        <p:spPr>
          <a:xfrm>
            <a:off x="516467" y="1643549"/>
            <a:ext cx="11159066" cy="44857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ct val="0"/>
              </a:spcAft>
            </a:pPr>
            <a:endParaRPr lang="fi-FI" sz="2000" dirty="0">
              <a:latin typeface="Verdana" panose="020B0604030504040204" pitchFamily="34" charset="0"/>
              <a:ea typeface="Verdana" panose="020B0604030504040204" pitchFamily="34" charset="0"/>
            </a:endParaRPr>
          </a:p>
          <a:p>
            <a:pPr marL="0" indent="0">
              <a:lnSpc>
                <a:spcPct val="100000"/>
              </a:lnSpc>
              <a:spcBef>
                <a:spcPts val="600"/>
              </a:spcBef>
              <a:spcAft>
                <a:spcPct val="0"/>
              </a:spcAft>
              <a:buFont typeface="Arial" panose="020B0604020202020204" pitchFamily="34" charset="0"/>
              <a:buNone/>
            </a:pPr>
            <a:endParaRPr lang="fi-FI" dirty="0"/>
          </a:p>
          <a:p>
            <a:endParaRPr lang="en-US" dirty="0"/>
          </a:p>
        </p:txBody>
      </p:sp>
      <p:sp>
        <p:nvSpPr>
          <p:cNvPr id="8" name="Tekstiruutu 7">
            <a:extLst>
              <a:ext uri="{FF2B5EF4-FFF2-40B4-BE49-F238E27FC236}">
                <a16:creationId xmlns:a16="http://schemas.microsoft.com/office/drawing/2014/main" id="{6224DD98-5208-9E5C-9A15-6BF47C4A270C}"/>
              </a:ext>
            </a:extLst>
          </p:cNvPr>
          <p:cNvSpPr txBox="1"/>
          <p:nvPr/>
        </p:nvSpPr>
        <p:spPr>
          <a:xfrm>
            <a:off x="642937" y="2136008"/>
            <a:ext cx="2786063" cy="1446550"/>
          </a:xfrm>
          <a:prstGeom prst="rect">
            <a:avLst/>
          </a:prstGeom>
          <a:noFill/>
        </p:spPr>
        <p:txBody>
          <a:bodyPr wrap="square" rtlCol="0">
            <a:spAutoFit/>
          </a:bodyPr>
          <a:lstStyle/>
          <a:p>
            <a:r>
              <a:rPr lang="fi-FI" sz="2200" dirty="0">
                <a:latin typeface="Verdana" panose="020B0604030504040204" pitchFamily="34" charset="0"/>
                <a:ea typeface="Verdana" panose="020B0604030504040204" pitchFamily="34" charset="0"/>
              </a:rPr>
              <a:t>Miksi elintapojen tarkastelu on sinulle tärkeää juuri nyt? </a:t>
            </a:r>
          </a:p>
        </p:txBody>
      </p:sp>
      <p:pic>
        <p:nvPicPr>
          <p:cNvPr id="3" name="Kuva 2" descr="Kuva, joka sisältää kohteen vaate, henkilö, piha-, puu&#10;&#10;Tekoälyllä luotu sisältö voi olla virheellistä.">
            <a:extLst>
              <a:ext uri="{FF2B5EF4-FFF2-40B4-BE49-F238E27FC236}">
                <a16:creationId xmlns:a16="http://schemas.microsoft.com/office/drawing/2014/main" id="{E3BA68BB-65D4-4444-A477-A3C81B0741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2902" y="1643549"/>
            <a:ext cx="7420939" cy="4174278"/>
          </a:xfrm>
          <a:prstGeom prst="rect">
            <a:avLst/>
          </a:prstGeom>
        </p:spPr>
      </p:pic>
      <p:pic>
        <p:nvPicPr>
          <p:cNvPr id="2" name="Picture 4">
            <a:extLst>
              <a:ext uri="{FF2B5EF4-FFF2-40B4-BE49-F238E27FC236}">
                <a16:creationId xmlns:a16="http://schemas.microsoft.com/office/drawing/2014/main" id="{429EBEA0-24AC-2511-6CD2-831EC5638673}"/>
              </a:ext>
            </a:extLst>
          </p:cNvPr>
          <p:cNvPicPr>
            <a:picLocks noChangeAspect="1"/>
          </p:cNvPicPr>
          <p:nvPr/>
        </p:nvPicPr>
        <p:blipFill>
          <a:blip r:embed="rId4"/>
          <a:stretch>
            <a:fillRect/>
          </a:stretch>
        </p:blipFill>
        <p:spPr>
          <a:xfrm>
            <a:off x="10517748" y="6329048"/>
            <a:ext cx="1469447" cy="430153"/>
          </a:xfrm>
          <a:prstGeom prst="rect">
            <a:avLst/>
          </a:prstGeom>
        </p:spPr>
      </p:pic>
    </p:spTree>
    <p:extLst>
      <p:ext uri="{BB962C8B-B14F-4D97-AF65-F5344CB8AC3E}">
        <p14:creationId xmlns:p14="http://schemas.microsoft.com/office/powerpoint/2010/main" val="3747935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4997A-13DB-44F6-CCC9-D6C1627EE1D0}"/>
            </a:ext>
          </a:extLst>
        </p:cNvPr>
        <p:cNvGrpSpPr/>
        <p:nvPr/>
      </p:nvGrpSpPr>
      <p:grpSpPr>
        <a:xfrm>
          <a:off x="0" y="0"/>
          <a:ext cx="0" cy="0"/>
          <a:chOff x="0" y="0"/>
          <a:chExt cx="0" cy="0"/>
        </a:xfrm>
      </p:grpSpPr>
      <p:sp>
        <p:nvSpPr>
          <p:cNvPr id="4" name="Tekstiruutu 3">
            <a:extLst>
              <a:ext uri="{FF2B5EF4-FFF2-40B4-BE49-F238E27FC236}">
                <a16:creationId xmlns:a16="http://schemas.microsoft.com/office/drawing/2014/main" id="{2E0A83CD-C7FA-35F9-D21F-5185A35DF3C3}"/>
              </a:ext>
            </a:extLst>
          </p:cNvPr>
          <p:cNvSpPr txBox="1"/>
          <p:nvPr/>
        </p:nvSpPr>
        <p:spPr>
          <a:xfrm>
            <a:off x="512233" y="187032"/>
            <a:ext cx="11163300" cy="769441"/>
          </a:xfrm>
          <a:prstGeom prst="rect">
            <a:avLst/>
          </a:prstGeom>
          <a:solidFill>
            <a:srgbClr val="00747A"/>
          </a:solidFill>
        </p:spPr>
        <p:txBody>
          <a:bodyPr wrap="square" rtlCol="0">
            <a:spAutoFit/>
          </a:bodyPr>
          <a:lstStyle/>
          <a:p>
            <a:r>
              <a:rPr lang="fi-FI" sz="4400" dirty="0">
                <a:solidFill>
                  <a:schemeClr val="bg1"/>
                </a:solidFill>
                <a:latin typeface="Verdana" panose="020B0604030504040204" pitchFamily="34" charset="0"/>
              </a:rPr>
              <a:t>6. Ensiaskeleet Verkkopuntarissa</a:t>
            </a:r>
          </a:p>
        </p:txBody>
      </p:sp>
      <p:sp>
        <p:nvSpPr>
          <p:cNvPr id="5" name="Content Placeholder 2">
            <a:extLst>
              <a:ext uri="{FF2B5EF4-FFF2-40B4-BE49-F238E27FC236}">
                <a16:creationId xmlns:a16="http://schemas.microsoft.com/office/drawing/2014/main" id="{D6BEA9EE-D2A8-D744-27DD-CEC47EDED293}"/>
              </a:ext>
            </a:extLst>
          </p:cNvPr>
          <p:cNvSpPr txBox="1">
            <a:spLocks/>
          </p:cNvSpPr>
          <p:nvPr/>
        </p:nvSpPr>
        <p:spPr>
          <a:xfrm>
            <a:off x="516467" y="1643549"/>
            <a:ext cx="11159066" cy="44857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ct val="0"/>
              </a:spcAft>
            </a:pPr>
            <a:endParaRPr lang="fi-FI" sz="2000" dirty="0">
              <a:latin typeface="Verdana" panose="020B0604030504040204" pitchFamily="34" charset="0"/>
              <a:ea typeface="Verdana" panose="020B0604030504040204" pitchFamily="34" charset="0"/>
            </a:endParaRPr>
          </a:p>
          <a:p>
            <a:pPr marL="0" indent="0">
              <a:lnSpc>
                <a:spcPct val="100000"/>
              </a:lnSpc>
              <a:spcBef>
                <a:spcPts val="600"/>
              </a:spcBef>
              <a:spcAft>
                <a:spcPct val="0"/>
              </a:spcAft>
              <a:buFont typeface="Arial" panose="020B0604020202020204" pitchFamily="34" charset="0"/>
              <a:buNone/>
            </a:pPr>
            <a:endParaRPr lang="fi-FI" dirty="0"/>
          </a:p>
          <a:p>
            <a:endParaRPr lang="en-US" dirty="0"/>
          </a:p>
        </p:txBody>
      </p:sp>
      <p:pic>
        <p:nvPicPr>
          <p:cNvPr id="3" name="Kuva 2">
            <a:extLst>
              <a:ext uri="{FF2B5EF4-FFF2-40B4-BE49-F238E27FC236}">
                <a16:creationId xmlns:a16="http://schemas.microsoft.com/office/drawing/2014/main" id="{E652D403-6B23-1D58-10FF-3550609A21F8}"/>
              </a:ext>
            </a:extLst>
          </p:cNvPr>
          <p:cNvPicPr>
            <a:picLocks noChangeAspect="1"/>
          </p:cNvPicPr>
          <p:nvPr/>
        </p:nvPicPr>
        <p:blipFill>
          <a:blip r:embed="rId3"/>
          <a:stretch>
            <a:fillRect/>
          </a:stretch>
        </p:blipFill>
        <p:spPr>
          <a:xfrm>
            <a:off x="8832843" y="988711"/>
            <a:ext cx="2952329" cy="1540177"/>
          </a:xfrm>
          <a:prstGeom prst="rect">
            <a:avLst/>
          </a:prstGeom>
        </p:spPr>
      </p:pic>
      <p:pic>
        <p:nvPicPr>
          <p:cNvPr id="7" name="Kuva 6">
            <a:extLst>
              <a:ext uri="{FF2B5EF4-FFF2-40B4-BE49-F238E27FC236}">
                <a16:creationId xmlns:a16="http://schemas.microsoft.com/office/drawing/2014/main" id="{A4DFB496-F8FF-C3A4-8E9F-6AD13BF2E121}"/>
              </a:ext>
            </a:extLst>
          </p:cNvPr>
          <p:cNvPicPr>
            <a:picLocks noChangeAspect="1"/>
          </p:cNvPicPr>
          <p:nvPr/>
        </p:nvPicPr>
        <p:blipFill rotWithShape="1">
          <a:blip r:embed="rId4"/>
          <a:srcRect l="39598"/>
          <a:stretch/>
        </p:blipFill>
        <p:spPr>
          <a:xfrm>
            <a:off x="8054273" y="3042915"/>
            <a:ext cx="3840539" cy="3413777"/>
          </a:xfrm>
          <a:prstGeom prst="rect">
            <a:avLst/>
          </a:prstGeom>
        </p:spPr>
      </p:pic>
      <p:sp>
        <p:nvSpPr>
          <p:cNvPr id="8" name="Tekstiruutu 7">
            <a:extLst>
              <a:ext uri="{FF2B5EF4-FFF2-40B4-BE49-F238E27FC236}">
                <a16:creationId xmlns:a16="http://schemas.microsoft.com/office/drawing/2014/main" id="{707D3A42-7392-4888-0B49-413C84F085D2}"/>
              </a:ext>
            </a:extLst>
          </p:cNvPr>
          <p:cNvSpPr txBox="1"/>
          <p:nvPr/>
        </p:nvSpPr>
        <p:spPr>
          <a:xfrm>
            <a:off x="512233" y="1041193"/>
            <a:ext cx="7542040" cy="5170646"/>
          </a:xfrm>
          <a:prstGeom prst="rect">
            <a:avLst/>
          </a:prstGeom>
          <a:noFill/>
        </p:spPr>
        <p:txBody>
          <a:bodyPr wrap="square" rtlCol="0">
            <a:spAutoFit/>
          </a:bodyPr>
          <a:lstStyle/>
          <a:p>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Ensimmäisellä viikolla tarkastelet elintapojasi ja voit halutessasi vastata ”Mikä on sinun tyylisi syödä, liikkua ja levätä?” -kyselyyn. </a:t>
            </a:r>
          </a:p>
          <a:p>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Toisella viikolla tarkennetaan tavoitetta ja voit halutessasi vastata tavoitekyselyyn. Jos haluat, voit pyytää kyselyhin palautetta ohjaajaltasi. </a:t>
            </a:r>
          </a:p>
          <a:p>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Ohjaus- ja ryhmäkeskustelu ovat käytössäsi. </a:t>
            </a:r>
          </a:p>
          <a:p>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Tekninen tuki: </a:t>
            </a:r>
          </a:p>
          <a:p>
            <a:r>
              <a:rPr lang="fi-FI" sz="2200" dirty="0">
                <a:latin typeface="Verdana" panose="020B0604030504040204" pitchFamily="34" charset="0"/>
                <a:ea typeface="Verdana" panose="020B0604030504040204" pitchFamily="34" charset="0"/>
              </a:rPr>
              <a:t>Sydänliitto Satakunta</a:t>
            </a:r>
            <a:endParaRPr lang="fi-FI" sz="2200" dirty="0">
              <a:latin typeface="Verdana" panose="020B0604030504040204" pitchFamily="34" charset="0"/>
              <a:ea typeface="Verdana" panose="020B0604030504040204" pitchFamily="34" charset="0"/>
              <a:hlinkClick r:id="rId5"/>
            </a:endParaRPr>
          </a:p>
          <a:p>
            <a:r>
              <a:rPr lang="fi-FI" sz="2200" dirty="0">
                <a:latin typeface="Verdana" panose="020B0604030504040204" pitchFamily="34" charset="0"/>
                <a:ea typeface="Verdana" panose="020B0604030504040204" pitchFamily="34" charset="0"/>
                <a:hlinkClick r:id="rId5"/>
              </a:rPr>
              <a:t>verkkopuntari@sydan.fi</a:t>
            </a:r>
            <a:r>
              <a:rPr lang="fi-FI" sz="2200" dirty="0">
                <a:latin typeface="Verdana" panose="020B0604030504040204" pitchFamily="34" charset="0"/>
                <a:ea typeface="Verdana" panose="020B0604030504040204" pitchFamily="34" charset="0"/>
              </a:rPr>
              <a:t> </a:t>
            </a:r>
          </a:p>
          <a:p>
            <a:r>
              <a:rPr lang="fi-FI" sz="2200" dirty="0">
                <a:latin typeface="Verdana" panose="020B0604030504040204" pitchFamily="34" charset="0"/>
                <a:ea typeface="Verdana" panose="020B0604030504040204" pitchFamily="34" charset="0"/>
              </a:rPr>
              <a:t>050 342 8945</a:t>
            </a:r>
          </a:p>
        </p:txBody>
      </p:sp>
      <p:pic>
        <p:nvPicPr>
          <p:cNvPr id="2" name="Picture 4">
            <a:extLst>
              <a:ext uri="{FF2B5EF4-FFF2-40B4-BE49-F238E27FC236}">
                <a16:creationId xmlns:a16="http://schemas.microsoft.com/office/drawing/2014/main" id="{450A9D21-00E2-EF7C-CD05-4B59B92A8853}"/>
              </a:ext>
            </a:extLst>
          </p:cNvPr>
          <p:cNvPicPr>
            <a:picLocks noChangeAspect="1"/>
          </p:cNvPicPr>
          <p:nvPr/>
        </p:nvPicPr>
        <p:blipFill>
          <a:blip r:embed="rId6"/>
          <a:stretch>
            <a:fillRect/>
          </a:stretch>
        </p:blipFill>
        <p:spPr>
          <a:xfrm>
            <a:off x="10517748" y="6329048"/>
            <a:ext cx="1469447" cy="430153"/>
          </a:xfrm>
          <a:prstGeom prst="rect">
            <a:avLst/>
          </a:prstGeom>
        </p:spPr>
      </p:pic>
    </p:spTree>
    <p:extLst>
      <p:ext uri="{BB962C8B-B14F-4D97-AF65-F5344CB8AC3E}">
        <p14:creationId xmlns:p14="http://schemas.microsoft.com/office/powerpoint/2010/main" val="2882761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50C761-BDD9-EC34-EA56-5067A3588A34}"/>
            </a:ext>
          </a:extLst>
        </p:cNvPr>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iruutu 1">
            <a:extLst>
              <a:ext uri="{FF2B5EF4-FFF2-40B4-BE49-F238E27FC236}">
                <a16:creationId xmlns:a16="http://schemas.microsoft.com/office/drawing/2014/main" id="{0DC64FEF-3641-EF91-0936-9F0280775738}"/>
              </a:ext>
            </a:extLst>
          </p:cNvPr>
          <p:cNvSpPr txBox="1"/>
          <p:nvPr/>
        </p:nvSpPr>
        <p:spPr>
          <a:xfrm>
            <a:off x="701470" y="1212841"/>
            <a:ext cx="7709206" cy="4351338"/>
          </a:xfrm>
          <a:prstGeom prst="rect">
            <a:avLst/>
          </a:prstGeom>
        </p:spPr>
        <p:txBody>
          <a:bodyPr vert="horz" lIns="91440" tIns="45720" rIns="91440" bIns="45720" rtlCol="0">
            <a:noAutofit/>
          </a:bodyPr>
          <a:lstStyle/>
          <a:p>
            <a:pPr>
              <a:lnSpc>
                <a:spcPct val="90000"/>
              </a:lnSpc>
              <a:spcAft>
                <a:spcPts val="600"/>
              </a:spcAft>
            </a:pPr>
            <a:r>
              <a:rPr lang="en-US" sz="2200" dirty="0" err="1">
                <a:latin typeface="Verdana" panose="020B0604030504040204" pitchFamily="34" charset="0"/>
                <a:ea typeface="Verdana" panose="020B0604030504040204" pitchFamily="34" charset="0"/>
              </a:rPr>
              <a:t>Tänään</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olemme</a:t>
            </a:r>
            <a:r>
              <a:rPr lang="en-US" sz="2200" dirty="0">
                <a:latin typeface="Verdana" panose="020B0604030504040204" pitchFamily="34" charset="0"/>
                <a:ea typeface="Verdana" panose="020B0604030504040204" pitchFamily="34" charset="0"/>
              </a:rPr>
              <a:t>:</a:t>
            </a:r>
          </a:p>
          <a:p>
            <a:pPr marL="285750" indent="-228600">
              <a:lnSpc>
                <a:spcPct val="90000"/>
              </a:lnSpc>
              <a:spcAft>
                <a:spcPts val="600"/>
              </a:spcAft>
              <a:buFont typeface="Arial" panose="020B0604020202020204" pitchFamily="34" charset="0"/>
              <a:buChar char="•"/>
            </a:pPr>
            <a:r>
              <a:rPr lang="en-US" sz="2200" dirty="0" err="1">
                <a:latin typeface="Verdana" panose="020B0604030504040204" pitchFamily="34" charset="0"/>
                <a:ea typeface="Verdana" panose="020B0604030504040204" pitchFamily="34" charset="0"/>
              </a:rPr>
              <a:t>Tutustuneet</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toisiimme</a:t>
            </a:r>
            <a:endParaRPr lang="en-US" sz="2200" dirty="0">
              <a:latin typeface="Verdana" panose="020B0604030504040204" pitchFamily="34" charset="0"/>
              <a:ea typeface="Verdana" panose="020B0604030504040204" pitchFamily="34" charset="0"/>
            </a:endParaRPr>
          </a:p>
          <a:p>
            <a:pPr marL="285750" indent="-228600">
              <a:lnSpc>
                <a:spcPct val="90000"/>
              </a:lnSpc>
              <a:spcAft>
                <a:spcPts val="600"/>
              </a:spcAft>
              <a:buFont typeface="Arial" panose="020B0604020202020204" pitchFamily="34" charset="0"/>
              <a:buChar char="•"/>
            </a:pPr>
            <a:r>
              <a:rPr lang="en-US" sz="2200" dirty="0" err="1">
                <a:latin typeface="Verdana" panose="020B0604030504040204" pitchFamily="34" charset="0"/>
                <a:ea typeface="Verdana" panose="020B0604030504040204" pitchFamily="34" charset="0"/>
              </a:rPr>
              <a:t>Aloittaneet</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yhteisen</a:t>
            </a:r>
            <a:r>
              <a:rPr lang="en-US" sz="2200" dirty="0">
                <a:latin typeface="Verdana" panose="020B0604030504040204" pitchFamily="34" charset="0"/>
                <a:ea typeface="Verdana" panose="020B0604030504040204" pitchFamily="34" charset="0"/>
              </a:rPr>
              <a:t> </a:t>
            </a:r>
          </a:p>
          <a:p>
            <a:pPr marL="57150">
              <a:lnSpc>
                <a:spcPct val="90000"/>
              </a:lnSpc>
              <a:spcAft>
                <a:spcPts val="600"/>
              </a:spcAft>
            </a:pP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elintapamuutosmatkan</a:t>
            </a:r>
            <a:endParaRPr lang="en-US" sz="2200" dirty="0">
              <a:latin typeface="Verdana" panose="020B0604030504040204" pitchFamily="34" charset="0"/>
              <a:ea typeface="Verdana" panose="020B0604030504040204" pitchFamily="34" charset="0"/>
            </a:endParaRPr>
          </a:p>
          <a:p>
            <a:pPr marL="285750" indent="-228600">
              <a:lnSpc>
                <a:spcPct val="90000"/>
              </a:lnSpc>
              <a:spcAft>
                <a:spcPts val="600"/>
              </a:spcAft>
              <a:buFont typeface="Arial" panose="020B0604020202020204" pitchFamily="34" charset="0"/>
              <a:buChar char="•"/>
            </a:pPr>
            <a:r>
              <a:rPr lang="en-US" sz="2200" dirty="0" err="1">
                <a:latin typeface="Verdana" panose="020B0604030504040204" pitchFamily="34" charset="0"/>
                <a:ea typeface="Verdana" panose="020B0604030504040204" pitchFamily="34" charset="0"/>
              </a:rPr>
              <a:t>Muistuttaneet</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itseämme</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että</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muutos</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syntyy</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pienistä</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teoista</a:t>
            </a:r>
            <a:endParaRPr lang="en-US" sz="2200" dirty="0">
              <a:latin typeface="Verdana" panose="020B0604030504040204" pitchFamily="34" charset="0"/>
              <a:ea typeface="Verdana" panose="020B0604030504040204" pitchFamily="34" charset="0"/>
            </a:endParaRPr>
          </a:p>
          <a:p>
            <a:pPr>
              <a:lnSpc>
                <a:spcPct val="90000"/>
              </a:lnSpc>
              <a:spcAft>
                <a:spcPts val="600"/>
              </a:spcAft>
            </a:pPr>
            <a:endParaRPr lang="en-US" sz="2200" dirty="0">
              <a:latin typeface="Verdana" panose="020B0604030504040204" pitchFamily="34" charset="0"/>
              <a:ea typeface="Verdana" panose="020B0604030504040204" pitchFamily="34" charset="0"/>
            </a:endParaRPr>
          </a:p>
          <a:p>
            <a:pPr>
              <a:lnSpc>
                <a:spcPct val="90000"/>
              </a:lnSpc>
              <a:spcAft>
                <a:spcPts val="600"/>
              </a:spcAft>
            </a:pPr>
            <a:r>
              <a:rPr lang="en-US" sz="2200" dirty="0" err="1">
                <a:latin typeface="Verdana" panose="020B0604030504040204" pitchFamily="34" charset="0"/>
                <a:ea typeface="Verdana" panose="020B0604030504040204" pitchFamily="34" charset="0"/>
              </a:rPr>
              <a:t>Pohdi</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hetki</a:t>
            </a:r>
            <a:r>
              <a:rPr lang="en-US" sz="2200" dirty="0">
                <a:latin typeface="Verdana" panose="020B0604030504040204" pitchFamily="34" charset="0"/>
                <a:ea typeface="Verdana" panose="020B0604030504040204" pitchFamily="34" charset="0"/>
              </a:rPr>
              <a:t>:</a:t>
            </a:r>
          </a:p>
          <a:p>
            <a:pPr marL="285750" indent="-228600">
              <a:lnSpc>
                <a:spcPct val="90000"/>
              </a:lnSpc>
              <a:spcAft>
                <a:spcPts val="600"/>
              </a:spcAft>
              <a:buFont typeface="Arial" panose="020B0604020202020204" pitchFamily="34" charset="0"/>
              <a:buChar char="•"/>
            </a:pPr>
            <a:r>
              <a:rPr lang="en-US" sz="2200" dirty="0" err="1">
                <a:latin typeface="Verdana" panose="020B0604030504040204" pitchFamily="34" charset="0"/>
                <a:ea typeface="Verdana" panose="020B0604030504040204" pitchFamily="34" charset="0"/>
              </a:rPr>
              <a:t>Mikä</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ajatus</a:t>
            </a:r>
            <a:r>
              <a:rPr lang="en-US" sz="2200" dirty="0">
                <a:latin typeface="Verdana" panose="020B0604030504040204" pitchFamily="34" charset="0"/>
                <a:ea typeface="Verdana" panose="020B0604030504040204" pitchFamily="34" charset="0"/>
              </a:rPr>
              <a:t> tai </a:t>
            </a:r>
            <a:r>
              <a:rPr lang="en-US" sz="2200" dirty="0" err="1">
                <a:latin typeface="Verdana" panose="020B0604030504040204" pitchFamily="34" charset="0"/>
                <a:ea typeface="Verdana" panose="020B0604030504040204" pitchFamily="34" charset="0"/>
              </a:rPr>
              <a:t>oivallus</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jäi</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tästä</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tapaamisesta</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mieleen</a:t>
            </a:r>
            <a:r>
              <a:rPr lang="en-US" sz="2200" dirty="0">
                <a:latin typeface="Verdana" panose="020B0604030504040204" pitchFamily="34" charset="0"/>
                <a:ea typeface="Verdana" panose="020B0604030504040204" pitchFamily="34" charset="0"/>
              </a:rPr>
              <a:t>?</a:t>
            </a:r>
          </a:p>
          <a:p>
            <a:pPr marL="285750" indent="-228600">
              <a:lnSpc>
                <a:spcPct val="90000"/>
              </a:lnSpc>
              <a:spcAft>
                <a:spcPts val="600"/>
              </a:spcAft>
              <a:buFont typeface="Arial" panose="020B0604020202020204" pitchFamily="34" charset="0"/>
              <a:buChar char="•"/>
            </a:pPr>
            <a:r>
              <a:rPr lang="en-US" sz="2200" dirty="0" err="1">
                <a:latin typeface="Verdana" panose="020B0604030504040204" pitchFamily="34" charset="0"/>
                <a:ea typeface="Verdana" panose="020B0604030504040204" pitchFamily="34" charset="0"/>
              </a:rPr>
              <a:t>Mikä</a:t>
            </a:r>
            <a:r>
              <a:rPr lang="en-US" sz="2200" dirty="0">
                <a:latin typeface="Verdana" panose="020B0604030504040204" pitchFamily="34" charset="0"/>
                <a:ea typeface="Verdana" panose="020B0604030504040204" pitchFamily="34" charset="0"/>
              </a:rPr>
              <a:t> on se </a:t>
            </a:r>
            <a:r>
              <a:rPr lang="en-US" sz="2200" dirty="0" err="1">
                <a:latin typeface="Verdana" panose="020B0604030504040204" pitchFamily="34" charset="0"/>
                <a:ea typeface="Verdana" panose="020B0604030504040204" pitchFamily="34" charset="0"/>
              </a:rPr>
              <a:t>pienin</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mahdollinen</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teko</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joka</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tuntuu</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juuri</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nyt</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mahdolliselta</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kokeilla</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arjessa</a:t>
            </a:r>
            <a:r>
              <a:rPr lang="en-US" sz="2200" dirty="0">
                <a:latin typeface="Verdana" panose="020B0604030504040204" pitchFamily="34" charset="0"/>
                <a:ea typeface="Verdana" panose="020B0604030504040204" pitchFamily="34" charset="0"/>
              </a:rPr>
              <a:t>?</a:t>
            </a:r>
          </a:p>
          <a:p>
            <a:pPr indent="-228600">
              <a:lnSpc>
                <a:spcPct val="90000"/>
              </a:lnSpc>
              <a:spcAft>
                <a:spcPts val="600"/>
              </a:spcAft>
              <a:buFont typeface="Arial" panose="020B0604020202020204" pitchFamily="34" charset="0"/>
              <a:buChar char="•"/>
            </a:pPr>
            <a:endParaRPr lang="en-US" sz="2200" dirty="0">
              <a:latin typeface="Verdana" panose="020B0604030504040204" pitchFamily="34" charset="0"/>
              <a:ea typeface="Verdana" panose="020B0604030504040204" pitchFamily="34" charset="0"/>
            </a:endParaRPr>
          </a:p>
          <a:p>
            <a:pPr indent="-228600">
              <a:lnSpc>
                <a:spcPct val="90000"/>
              </a:lnSpc>
              <a:spcAft>
                <a:spcPts val="600"/>
              </a:spcAft>
              <a:buFont typeface="Arial" panose="020B0604020202020204" pitchFamily="34" charset="0"/>
              <a:buChar char="•"/>
            </a:pPr>
            <a:r>
              <a:rPr lang="en-US" sz="2200" dirty="0" err="1">
                <a:latin typeface="Verdana" panose="020B0604030504040204" pitchFamily="34" charset="0"/>
                <a:ea typeface="Verdana" panose="020B0604030504040204" pitchFamily="34" charset="0"/>
              </a:rPr>
              <a:t>Seuraava</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tapaaminen</a:t>
            </a:r>
            <a:r>
              <a:rPr lang="en-US" sz="2200" dirty="0">
                <a:latin typeface="Verdana" panose="020B0604030504040204" pitchFamily="34" charset="0"/>
                <a:ea typeface="Verdana" panose="020B0604030504040204" pitchFamily="34" charset="0"/>
              </a:rPr>
              <a:t>:</a:t>
            </a:r>
          </a:p>
        </p:txBody>
      </p:sp>
      <p:sp>
        <p:nvSpPr>
          <p:cNvPr id="15" name="Oval 1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Kuva 5" descr="Kuva, joka sisältää kohteen symboli, Grafiikka, Fontti, logo&#10;&#10;Tekoälyllä luotu sisältö voi olla virheellistä.">
            <a:extLst>
              <a:ext uri="{FF2B5EF4-FFF2-40B4-BE49-F238E27FC236}">
                <a16:creationId xmlns:a16="http://schemas.microsoft.com/office/drawing/2014/main" id="{64C4D500-79DD-21AE-1A70-D9A53B53EEBB}"/>
              </a:ext>
            </a:extLst>
          </p:cNvPr>
          <p:cNvPicPr>
            <a:picLocks noChangeAspect="1"/>
          </p:cNvPicPr>
          <p:nvPr/>
        </p:nvPicPr>
        <p:blipFill>
          <a:blip r:embed="rId3"/>
          <a:srcRect t="1637" r="-4" b="2564"/>
          <a:stretch>
            <a:fillRect/>
          </a:stretch>
        </p:blipFill>
        <p:spPr>
          <a:xfrm>
            <a:off x="9159663" y="2839933"/>
            <a:ext cx="1798825" cy="173155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7" name="Arc 1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8" name="Kuva 7">
            <a:extLst>
              <a:ext uri="{FF2B5EF4-FFF2-40B4-BE49-F238E27FC236}">
                <a16:creationId xmlns:a16="http://schemas.microsoft.com/office/drawing/2014/main" id="{213A3C44-6685-9178-BE39-5C385756A493}"/>
              </a:ext>
            </a:extLst>
          </p:cNvPr>
          <p:cNvPicPr>
            <a:picLocks noChangeAspect="1"/>
          </p:cNvPicPr>
          <p:nvPr/>
        </p:nvPicPr>
        <p:blipFill>
          <a:blip r:embed="rId4">
            <a:extLst>
              <a:ext uri="{28A0092B-C50C-407E-A947-70E740481C1C}">
                <a14:useLocalDpi xmlns:a14="http://schemas.microsoft.com/office/drawing/2010/main" val="0"/>
              </a:ext>
            </a:extLst>
          </a:blip>
          <a:srcRect l="3068" r="13274" b="-2"/>
          <a:stretch>
            <a:fillRect/>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5" name="Content Placeholder 2">
            <a:extLst>
              <a:ext uri="{FF2B5EF4-FFF2-40B4-BE49-F238E27FC236}">
                <a16:creationId xmlns:a16="http://schemas.microsoft.com/office/drawing/2014/main" id="{39770B88-9CD0-6D6E-32BA-27118379FCF4}"/>
              </a:ext>
            </a:extLst>
          </p:cNvPr>
          <p:cNvSpPr txBox="1">
            <a:spLocks/>
          </p:cNvSpPr>
          <p:nvPr/>
        </p:nvSpPr>
        <p:spPr>
          <a:xfrm>
            <a:off x="516467" y="1643549"/>
            <a:ext cx="11159066" cy="44857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ct val="0"/>
              </a:spcAft>
            </a:pPr>
            <a:endParaRPr lang="fi-FI" sz="2000" dirty="0">
              <a:latin typeface="Verdana" panose="020B0604030504040204" pitchFamily="34" charset="0"/>
              <a:ea typeface="Verdana" panose="020B0604030504040204" pitchFamily="34" charset="0"/>
            </a:endParaRPr>
          </a:p>
          <a:p>
            <a:pPr marL="0" indent="0">
              <a:lnSpc>
                <a:spcPct val="100000"/>
              </a:lnSpc>
              <a:spcBef>
                <a:spcPts val="600"/>
              </a:spcBef>
              <a:spcAft>
                <a:spcPct val="0"/>
              </a:spcAft>
              <a:buFont typeface="Arial" panose="020B0604020202020204" pitchFamily="34" charset="0"/>
              <a:buNone/>
            </a:pPr>
            <a:endParaRPr lang="fi-FI" dirty="0"/>
          </a:p>
          <a:p>
            <a:endParaRPr lang="en-US" dirty="0"/>
          </a:p>
        </p:txBody>
      </p:sp>
      <p:pic>
        <p:nvPicPr>
          <p:cNvPr id="3" name="Picture 4">
            <a:extLst>
              <a:ext uri="{FF2B5EF4-FFF2-40B4-BE49-F238E27FC236}">
                <a16:creationId xmlns:a16="http://schemas.microsoft.com/office/drawing/2014/main" id="{BBCE27DA-2975-F3DA-A693-5279297BC745}"/>
              </a:ext>
            </a:extLst>
          </p:cNvPr>
          <p:cNvPicPr>
            <a:picLocks noChangeAspect="1"/>
          </p:cNvPicPr>
          <p:nvPr/>
        </p:nvPicPr>
        <p:blipFill>
          <a:blip r:embed="rId5"/>
          <a:stretch>
            <a:fillRect/>
          </a:stretch>
        </p:blipFill>
        <p:spPr>
          <a:xfrm>
            <a:off x="10517748" y="6329048"/>
            <a:ext cx="1469447" cy="430153"/>
          </a:xfrm>
          <a:prstGeom prst="rect">
            <a:avLst/>
          </a:prstGeom>
        </p:spPr>
      </p:pic>
      <p:sp>
        <p:nvSpPr>
          <p:cNvPr id="9" name="Tekstiruutu 8">
            <a:extLst>
              <a:ext uri="{FF2B5EF4-FFF2-40B4-BE49-F238E27FC236}">
                <a16:creationId xmlns:a16="http://schemas.microsoft.com/office/drawing/2014/main" id="{5A91F65C-BBCB-2225-D238-AF56CAE4D05E}"/>
              </a:ext>
            </a:extLst>
          </p:cNvPr>
          <p:cNvSpPr txBox="1"/>
          <p:nvPr/>
        </p:nvSpPr>
        <p:spPr>
          <a:xfrm>
            <a:off x="512233" y="209512"/>
            <a:ext cx="4571805" cy="769441"/>
          </a:xfrm>
          <a:prstGeom prst="rect">
            <a:avLst/>
          </a:prstGeom>
          <a:solidFill>
            <a:srgbClr val="00747A"/>
          </a:solidFill>
        </p:spPr>
        <p:txBody>
          <a:bodyPr wrap="square" rtlCol="0">
            <a:spAutoFit/>
          </a:bodyPr>
          <a:lstStyle/>
          <a:p>
            <a:r>
              <a:rPr lang="fi-FI" sz="4400" dirty="0">
                <a:solidFill>
                  <a:schemeClr val="bg1"/>
                </a:solidFill>
                <a:latin typeface="Verdana" panose="020B0604030504040204" pitchFamily="34" charset="0"/>
              </a:rPr>
              <a:t>7. Yhteenveto</a:t>
            </a:r>
          </a:p>
        </p:txBody>
      </p:sp>
    </p:spTree>
    <p:extLst>
      <p:ext uri="{BB962C8B-B14F-4D97-AF65-F5344CB8AC3E}">
        <p14:creationId xmlns:p14="http://schemas.microsoft.com/office/powerpoint/2010/main" val="3757580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C5A5FE-CAE3-A738-07F6-5A5AA1E6050C}"/>
            </a:ext>
          </a:extLst>
        </p:cNvPr>
        <p:cNvGrpSpPr/>
        <p:nvPr/>
      </p:nvGrpSpPr>
      <p:grpSpPr>
        <a:xfrm>
          <a:off x="0" y="0"/>
          <a:ext cx="0" cy="0"/>
          <a:chOff x="0" y="0"/>
          <a:chExt cx="0" cy="0"/>
        </a:xfrm>
      </p:grpSpPr>
      <p:sp>
        <p:nvSpPr>
          <p:cNvPr id="4" name="Tekstiruutu 3">
            <a:extLst>
              <a:ext uri="{FF2B5EF4-FFF2-40B4-BE49-F238E27FC236}">
                <a16:creationId xmlns:a16="http://schemas.microsoft.com/office/drawing/2014/main" id="{1F7DE07A-00DA-7B55-8112-C975C94FE336}"/>
              </a:ext>
            </a:extLst>
          </p:cNvPr>
          <p:cNvSpPr txBox="1"/>
          <p:nvPr/>
        </p:nvSpPr>
        <p:spPr>
          <a:xfrm>
            <a:off x="0" y="4437163"/>
            <a:ext cx="12192000" cy="1200329"/>
          </a:xfrm>
          <a:prstGeom prst="rect">
            <a:avLst/>
          </a:prstGeom>
          <a:solidFill>
            <a:srgbClr val="00747A"/>
          </a:solidFill>
        </p:spPr>
        <p:txBody>
          <a:bodyPr wrap="square" rtlCol="0">
            <a:spAutoFit/>
          </a:bodyPr>
          <a:lstStyle/>
          <a:p>
            <a:pPr algn="ctr"/>
            <a:r>
              <a:rPr lang="fi-FI" sz="3600" dirty="0">
                <a:solidFill>
                  <a:schemeClr val="bg1"/>
                </a:solidFill>
                <a:latin typeface="Verdana" panose="020B0604030504040204" pitchFamily="34" charset="0"/>
              </a:rPr>
              <a:t>Sinun ei tarvitse tehdä kaikkea kerralla</a:t>
            </a:r>
          </a:p>
          <a:p>
            <a:pPr algn="ctr"/>
            <a:r>
              <a:rPr lang="fi-FI" sz="3600" dirty="0">
                <a:solidFill>
                  <a:schemeClr val="bg1"/>
                </a:solidFill>
                <a:latin typeface="Verdana" panose="020B0604030504040204" pitchFamily="34" charset="0"/>
              </a:rPr>
              <a:t>- riittää, että jatkat. </a:t>
            </a:r>
          </a:p>
        </p:txBody>
      </p:sp>
      <p:pic>
        <p:nvPicPr>
          <p:cNvPr id="8" name="Kuva 7" descr="Kolme ihmistä keväisen aurinkoisessa kelissä kävelyllä.&#10;">
            <a:extLst>
              <a:ext uri="{FF2B5EF4-FFF2-40B4-BE49-F238E27FC236}">
                <a16:creationId xmlns:a16="http://schemas.microsoft.com/office/drawing/2014/main" id="{DA9BD8F3-946D-7EC4-19CC-1D54163B6A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420" y="275517"/>
            <a:ext cx="5998905" cy="4001223"/>
          </a:xfrm>
          <a:prstGeom prst="rect">
            <a:avLst/>
          </a:prstGeom>
        </p:spPr>
      </p:pic>
      <p:pic>
        <p:nvPicPr>
          <p:cNvPr id="3" name="Picture 4">
            <a:extLst>
              <a:ext uri="{FF2B5EF4-FFF2-40B4-BE49-F238E27FC236}">
                <a16:creationId xmlns:a16="http://schemas.microsoft.com/office/drawing/2014/main" id="{B5C23EA3-375B-040F-CD78-F54D541C8488}"/>
              </a:ext>
            </a:extLst>
          </p:cNvPr>
          <p:cNvPicPr>
            <a:picLocks noChangeAspect="1"/>
          </p:cNvPicPr>
          <p:nvPr/>
        </p:nvPicPr>
        <p:blipFill>
          <a:blip r:embed="rId4"/>
          <a:stretch>
            <a:fillRect/>
          </a:stretch>
        </p:blipFill>
        <p:spPr>
          <a:xfrm>
            <a:off x="10517748" y="6329048"/>
            <a:ext cx="1469447" cy="430153"/>
          </a:xfrm>
          <a:prstGeom prst="rect">
            <a:avLst/>
          </a:prstGeom>
        </p:spPr>
      </p:pic>
    </p:spTree>
    <p:extLst>
      <p:ext uri="{BB962C8B-B14F-4D97-AF65-F5344CB8AC3E}">
        <p14:creationId xmlns:p14="http://schemas.microsoft.com/office/powerpoint/2010/main" val="3806827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B62B401D-0B10-4EDE-9844-B2EC3AB08AF3}"/>
              </a:ext>
            </a:extLst>
          </p:cNvPr>
          <p:cNvSpPr txBox="1"/>
          <p:nvPr/>
        </p:nvSpPr>
        <p:spPr>
          <a:xfrm>
            <a:off x="514350" y="284281"/>
            <a:ext cx="11159066" cy="769441"/>
          </a:xfrm>
          <a:prstGeom prst="rect">
            <a:avLst/>
          </a:prstGeom>
          <a:solidFill>
            <a:srgbClr val="00747A"/>
          </a:solidFill>
        </p:spPr>
        <p:txBody>
          <a:bodyPr wrap="square" rtlCol="0">
            <a:spAutoFit/>
          </a:bodyPr>
          <a:lstStyle/>
          <a:p>
            <a:r>
              <a:rPr lang="fi-FI" sz="4400" dirty="0">
                <a:solidFill>
                  <a:schemeClr val="bg1"/>
                </a:solidFill>
                <a:latin typeface="Verdana" panose="020B0604030504040204" pitchFamily="34" charset="0"/>
              </a:rPr>
              <a:t>Tänään ohjelmassa:</a:t>
            </a:r>
          </a:p>
        </p:txBody>
      </p:sp>
      <p:sp>
        <p:nvSpPr>
          <p:cNvPr id="7" name="Content Placeholder 4">
            <a:extLst>
              <a:ext uri="{FF2B5EF4-FFF2-40B4-BE49-F238E27FC236}">
                <a16:creationId xmlns:a16="http://schemas.microsoft.com/office/drawing/2014/main" id="{FEDF352D-0FB1-4D55-9DBB-3B3B48361122}"/>
              </a:ext>
            </a:extLst>
          </p:cNvPr>
          <p:cNvSpPr txBox="1">
            <a:spLocks/>
          </p:cNvSpPr>
          <p:nvPr/>
        </p:nvSpPr>
        <p:spPr>
          <a:xfrm>
            <a:off x="509264" y="1782268"/>
            <a:ext cx="5584619" cy="380383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fontAlgn="base">
              <a:buAutoNum type="arabicPeriod"/>
            </a:pPr>
            <a:r>
              <a:rPr lang="fi-FI" sz="2200" dirty="0">
                <a:latin typeface="Verdana" panose="020B0604030504040204" pitchFamily="34" charset="0"/>
                <a:ea typeface="Verdana" panose="020B0604030504040204" pitchFamily="34" charset="0"/>
              </a:rPr>
              <a:t>Mistä Verkkopuntarissa on kyse?</a:t>
            </a:r>
          </a:p>
          <a:p>
            <a:pPr marL="514350" indent="-514350" fontAlgn="base">
              <a:buAutoNum type="arabicPeriod"/>
            </a:pPr>
            <a:r>
              <a:rPr lang="fi-FI" sz="2200" dirty="0">
                <a:latin typeface="Verdana" panose="020B0604030504040204" pitchFamily="34" charset="0"/>
                <a:ea typeface="Verdana" panose="020B0604030504040204" pitchFamily="34" charset="0"/>
              </a:rPr>
              <a:t>Miten osallistuminen tukee sinua?</a:t>
            </a:r>
          </a:p>
          <a:p>
            <a:pPr marL="514350" indent="-514350" fontAlgn="base">
              <a:buAutoNum type="arabicPeriod"/>
            </a:pPr>
            <a:r>
              <a:rPr lang="fi-FI" sz="2200" dirty="0">
                <a:latin typeface="Verdana" panose="020B0604030504040204" pitchFamily="34" charset="0"/>
                <a:ea typeface="Verdana" panose="020B0604030504040204" pitchFamily="34" charset="0"/>
              </a:rPr>
              <a:t>Hyvässä ryhmässä</a:t>
            </a:r>
          </a:p>
          <a:p>
            <a:pPr marL="514350" indent="-514350" fontAlgn="base">
              <a:buAutoNum type="arabicPeriod"/>
            </a:pPr>
            <a:endParaRPr lang="fi-FI" sz="2200" dirty="0">
              <a:latin typeface="Verdana" panose="020B0604030504040204" pitchFamily="34" charset="0"/>
              <a:ea typeface="Verdana" panose="020B0604030504040204" pitchFamily="34" charset="0"/>
            </a:endParaRPr>
          </a:p>
          <a:p>
            <a:pPr marL="514350" indent="-514350" fontAlgn="base">
              <a:buAutoNum type="arabicPeriod"/>
            </a:pPr>
            <a:r>
              <a:rPr lang="fi-FI" sz="2200" dirty="0">
                <a:latin typeface="Verdana" panose="020B0604030504040204" pitchFamily="34" charset="0"/>
                <a:ea typeface="Verdana" panose="020B0604030504040204" pitchFamily="34" charset="0"/>
              </a:rPr>
              <a:t>Elintapamuutos – mitä se </a:t>
            </a:r>
          </a:p>
          <a:p>
            <a:pPr marL="0" indent="0" fontAlgn="base">
              <a:buNone/>
            </a:pPr>
            <a:r>
              <a:rPr lang="fi-FI" sz="2200" dirty="0">
                <a:latin typeface="Verdana" panose="020B0604030504040204" pitchFamily="34" charset="0"/>
                <a:ea typeface="Verdana" panose="020B0604030504040204" pitchFamily="34" charset="0"/>
              </a:rPr>
              <a:t>     tarkoittaa tässä ohjelmassa?</a:t>
            </a:r>
          </a:p>
          <a:p>
            <a:pPr marL="0" indent="0" fontAlgn="base">
              <a:buNone/>
            </a:pPr>
            <a:r>
              <a:rPr lang="fi-FI" sz="2200" dirty="0">
                <a:latin typeface="Verdana" panose="020B0604030504040204" pitchFamily="34" charset="0"/>
                <a:ea typeface="Verdana" panose="020B0604030504040204" pitchFamily="34" charset="0"/>
              </a:rPr>
              <a:t>5.  Miksi tämä on tärkeää sinulle?</a:t>
            </a:r>
          </a:p>
          <a:p>
            <a:pPr marL="0" indent="0" fontAlgn="base">
              <a:buNone/>
            </a:pPr>
            <a:endParaRPr lang="fi-FI" sz="2200" dirty="0">
              <a:latin typeface="Verdana" panose="020B0604030504040204" pitchFamily="34" charset="0"/>
              <a:ea typeface="Verdana" panose="020B0604030504040204" pitchFamily="34" charset="0"/>
            </a:endParaRPr>
          </a:p>
          <a:p>
            <a:pPr marL="0" indent="0" fontAlgn="base">
              <a:buNone/>
            </a:pPr>
            <a:r>
              <a:rPr lang="fi-FI" sz="2200" dirty="0">
                <a:latin typeface="Verdana" panose="020B0604030504040204" pitchFamily="34" charset="0"/>
                <a:ea typeface="Verdana" panose="020B0604030504040204" pitchFamily="34" charset="0"/>
              </a:rPr>
              <a:t>6.   Ensiaskeleet Verkkopuntarissa</a:t>
            </a:r>
          </a:p>
          <a:p>
            <a:pPr marL="0" indent="0" fontAlgn="base">
              <a:buNone/>
            </a:pPr>
            <a:r>
              <a:rPr lang="fi-FI" sz="2200" dirty="0">
                <a:latin typeface="Verdana" panose="020B0604030504040204" pitchFamily="34" charset="0"/>
                <a:ea typeface="Verdana" panose="020B0604030504040204" pitchFamily="34" charset="0"/>
              </a:rPr>
              <a:t>7.   Yhteenveto ja jatkosuunnitelma</a:t>
            </a:r>
            <a:endParaRPr lang="en-FI" sz="2200" dirty="0">
              <a:latin typeface="Verdana" panose="020B0604030504040204" pitchFamily="34" charset="0"/>
              <a:ea typeface="Verdana" panose="020B0604030504040204" pitchFamily="34" charset="0"/>
            </a:endParaRPr>
          </a:p>
        </p:txBody>
      </p:sp>
      <p:pic>
        <p:nvPicPr>
          <p:cNvPr id="14" name="Kuva 13" descr="Mies tähyilee keväisessä kuusten taimikossa kohti aurinkoa. ">
            <a:extLst>
              <a:ext uri="{FF2B5EF4-FFF2-40B4-BE49-F238E27FC236}">
                <a16:creationId xmlns:a16="http://schemas.microsoft.com/office/drawing/2014/main" id="{938833E3-7DA1-AD90-2C8A-F4A080B24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1293" y="2182006"/>
            <a:ext cx="5341079" cy="3004357"/>
          </a:xfrm>
          <a:prstGeom prst="rect">
            <a:avLst/>
          </a:prstGeom>
        </p:spPr>
      </p:pic>
      <p:pic>
        <p:nvPicPr>
          <p:cNvPr id="2" name="Picture 4">
            <a:extLst>
              <a:ext uri="{FF2B5EF4-FFF2-40B4-BE49-F238E27FC236}">
                <a16:creationId xmlns:a16="http://schemas.microsoft.com/office/drawing/2014/main" id="{2BA1382F-C29E-99E3-6DCA-503CB6987FAC}"/>
              </a:ext>
            </a:extLst>
          </p:cNvPr>
          <p:cNvPicPr>
            <a:picLocks noChangeAspect="1"/>
          </p:cNvPicPr>
          <p:nvPr/>
        </p:nvPicPr>
        <p:blipFill>
          <a:blip r:embed="rId4"/>
          <a:stretch>
            <a:fillRect/>
          </a:stretch>
        </p:blipFill>
        <p:spPr>
          <a:xfrm>
            <a:off x="10517748" y="6329048"/>
            <a:ext cx="1469447" cy="430153"/>
          </a:xfrm>
          <a:prstGeom prst="rect">
            <a:avLst/>
          </a:prstGeom>
        </p:spPr>
      </p:pic>
    </p:spTree>
    <p:extLst>
      <p:ext uri="{BB962C8B-B14F-4D97-AF65-F5344CB8AC3E}">
        <p14:creationId xmlns:p14="http://schemas.microsoft.com/office/powerpoint/2010/main" val="170244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5DA97DC-8DB3-4975-B81C-4B002003A912}"/>
              </a:ext>
            </a:extLst>
          </p:cNvPr>
          <p:cNvSpPr txBox="1"/>
          <p:nvPr/>
        </p:nvSpPr>
        <p:spPr>
          <a:xfrm>
            <a:off x="589560" y="856180"/>
            <a:ext cx="4560584" cy="1128068"/>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92500"/>
          </a:bodyPr>
          <a:lstStyle/>
          <a:p>
            <a:pPr>
              <a:lnSpc>
                <a:spcPct val="90000"/>
              </a:lnSpc>
              <a:spcBef>
                <a:spcPct val="0"/>
              </a:spcBef>
              <a:spcAft>
                <a:spcPts val="600"/>
              </a:spcAft>
            </a:pPr>
            <a:r>
              <a:rPr lang="en-US" sz="4400" b="1" dirty="0">
                <a:latin typeface="Verdana" panose="020B0604030504040204" pitchFamily="34" charset="0"/>
                <a:ea typeface="Verdana" panose="020B0604030504040204" pitchFamily="34" charset="0"/>
                <a:cs typeface="+mj-cs"/>
              </a:rPr>
              <a:t>Tekninen </a:t>
            </a:r>
            <a:r>
              <a:rPr lang="en-US" sz="4400" b="1" dirty="0" err="1">
                <a:latin typeface="Verdana" panose="020B0604030504040204" pitchFamily="34" charset="0"/>
                <a:ea typeface="Verdana" panose="020B0604030504040204" pitchFamily="34" charset="0"/>
                <a:cs typeface="+mj-cs"/>
              </a:rPr>
              <a:t>tuki</a:t>
            </a:r>
            <a:r>
              <a:rPr lang="en-US" sz="4400" b="1" dirty="0">
                <a:latin typeface="Verdana" panose="020B0604030504040204" pitchFamily="34" charset="0"/>
                <a:ea typeface="Verdana" panose="020B0604030504040204" pitchFamily="34" charset="0"/>
                <a:cs typeface="+mj-cs"/>
              </a:rPr>
              <a:t> </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1">
            <a:extLst>
              <a:ext uri="{FF2B5EF4-FFF2-40B4-BE49-F238E27FC236}">
                <a16:creationId xmlns:a16="http://schemas.microsoft.com/office/drawing/2014/main" id="{341DDA38-1C70-4CC9-BF02-AE58D48446C9}"/>
              </a:ext>
            </a:extLst>
          </p:cNvPr>
          <p:cNvSpPr txBox="1"/>
          <p:nvPr/>
        </p:nvSpPr>
        <p:spPr>
          <a:xfrm>
            <a:off x="590719" y="2330505"/>
            <a:ext cx="4559425" cy="397958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endParaRPr lang="en-US" sz="2200" dirty="0">
              <a:latin typeface="Verdana" panose="020B0604030504040204" pitchFamily="34" charset="0"/>
              <a:ea typeface="Verdana" panose="020B0604030504040204" pitchFamily="34" charset="0"/>
            </a:endParaRPr>
          </a:p>
          <a:p>
            <a:pPr indent="-228600">
              <a:lnSpc>
                <a:spcPct val="90000"/>
              </a:lnSpc>
              <a:spcAft>
                <a:spcPts val="600"/>
              </a:spcAft>
              <a:buFont typeface="Arial" panose="020B0604020202020204" pitchFamily="34" charset="0"/>
              <a:buChar char="•"/>
            </a:pPr>
            <a:r>
              <a:rPr lang="en-US" sz="2200" dirty="0" err="1">
                <a:latin typeface="Verdana" panose="020B0604030504040204" pitchFamily="34" charset="0"/>
                <a:ea typeface="Verdana" panose="020B0604030504040204" pitchFamily="34" charset="0"/>
              </a:rPr>
              <a:t>Etunimi</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Sukunimi</a:t>
            </a:r>
            <a:endParaRPr lang="en-US" sz="2200" dirty="0">
              <a:latin typeface="Verdana" panose="020B0604030504040204" pitchFamily="34" charset="0"/>
              <a:ea typeface="Verdana" panose="020B0604030504040204" pitchFamily="34" charset="0"/>
            </a:endParaRPr>
          </a:p>
          <a:p>
            <a:pPr marL="57150" indent="-228600">
              <a:lnSpc>
                <a:spcPct val="90000"/>
              </a:lnSpc>
              <a:spcAft>
                <a:spcPts val="600"/>
              </a:spcAft>
              <a:buFont typeface="Arial" panose="020B0604020202020204" pitchFamily="34" charset="0"/>
              <a:buChar char="•"/>
            </a:pPr>
            <a:endParaRPr lang="en-US" sz="2200" dirty="0">
              <a:latin typeface="Verdana" panose="020B0604030504040204" pitchFamily="34" charset="0"/>
              <a:ea typeface="Verdana" panose="020B0604030504040204" pitchFamily="34" charset="0"/>
            </a:endParaRPr>
          </a:p>
          <a:p>
            <a:pPr indent="-228600">
              <a:lnSpc>
                <a:spcPct val="90000"/>
              </a:lnSpc>
              <a:spcAft>
                <a:spcPts val="600"/>
              </a:spcAft>
              <a:buFont typeface="Arial" panose="020B0604020202020204" pitchFamily="34" charset="0"/>
              <a:buChar char="•"/>
            </a:pPr>
            <a:r>
              <a:rPr lang="en-US" sz="2200" dirty="0" err="1">
                <a:latin typeface="Verdana" panose="020B0604030504040204" pitchFamily="34" charset="0"/>
                <a:ea typeface="Verdana" panose="020B0604030504040204" pitchFamily="34" charset="0"/>
              </a:rPr>
              <a:t>Sähköpostiosoite</a:t>
            </a:r>
            <a:endParaRPr lang="en-US" sz="2200" dirty="0">
              <a:latin typeface="Verdana" panose="020B0604030504040204" pitchFamily="34" charset="0"/>
              <a:ea typeface="Verdana" panose="020B0604030504040204" pitchFamily="34" charset="0"/>
            </a:endParaRPr>
          </a:p>
          <a:p>
            <a:pPr indent="-228600">
              <a:lnSpc>
                <a:spcPct val="90000"/>
              </a:lnSpc>
              <a:spcAft>
                <a:spcPts val="600"/>
              </a:spcAft>
              <a:buFont typeface="Arial" panose="020B0604020202020204" pitchFamily="34" charset="0"/>
              <a:buChar char="•"/>
            </a:pPr>
            <a:endParaRPr lang="en-US" sz="2200" dirty="0">
              <a:latin typeface="Verdana" panose="020B0604030504040204" pitchFamily="34" charset="0"/>
              <a:ea typeface="Verdana" panose="020B0604030504040204" pitchFamily="34" charset="0"/>
            </a:endParaRPr>
          </a:p>
          <a:p>
            <a:pPr indent="-228600">
              <a:lnSpc>
                <a:spcPct val="90000"/>
              </a:lnSpc>
              <a:spcAft>
                <a:spcPts val="600"/>
              </a:spcAft>
              <a:buFont typeface="Arial" panose="020B0604020202020204" pitchFamily="34" charset="0"/>
              <a:buChar char="•"/>
            </a:pPr>
            <a:r>
              <a:rPr lang="en-US" sz="2200" dirty="0">
                <a:latin typeface="Verdana" panose="020B0604030504040204" pitchFamily="34" charset="0"/>
                <a:ea typeface="Verdana" panose="020B0604030504040204" pitchFamily="34" charset="0"/>
              </a:rPr>
              <a:t>p. (</a:t>
            </a:r>
            <a:r>
              <a:rPr lang="en-US" sz="2200" dirty="0" err="1">
                <a:latin typeface="Verdana" panose="020B0604030504040204" pitchFamily="34" charset="0"/>
                <a:ea typeface="Verdana" panose="020B0604030504040204" pitchFamily="34" charset="0"/>
              </a:rPr>
              <a:t>puhelinnumero</a:t>
            </a:r>
            <a:r>
              <a:rPr lang="en-US" sz="2200" dirty="0">
                <a:latin typeface="Verdana" panose="020B0604030504040204" pitchFamily="34" charset="0"/>
                <a:ea typeface="Verdana" panose="020B0604030504040204" pitchFamily="34" charset="0"/>
              </a:rPr>
              <a:t>)</a:t>
            </a:r>
          </a:p>
          <a:p>
            <a:pPr indent="-228600">
              <a:lnSpc>
                <a:spcPct val="90000"/>
              </a:lnSpc>
              <a:buFont typeface="Arial" panose="020B0604020202020204" pitchFamily="34" charset="0"/>
              <a:buChar char="•"/>
            </a:pPr>
            <a:endParaRPr lang="en-US" sz="2200" dirty="0">
              <a:latin typeface="Verdana" panose="020B0604030504040204" pitchFamily="34" charset="0"/>
              <a:ea typeface="Verdana" panose="020B0604030504040204" pitchFamily="34" charset="0"/>
            </a:endParaRP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Kuva 6" descr="Kuva, joka sisältää kohteen piha-, henkilö, puu, taivas&#10;&#10;Tekoälyllä luotu sisältö voi olla virheellistä.">
            <a:extLst>
              <a:ext uri="{FF2B5EF4-FFF2-40B4-BE49-F238E27FC236}">
                <a16:creationId xmlns:a16="http://schemas.microsoft.com/office/drawing/2014/main" id="{826348E6-881A-2E42-043D-31C3D6DDB9A3}"/>
              </a:ext>
            </a:extLst>
          </p:cNvPr>
          <p:cNvPicPr>
            <a:picLocks noChangeAspect="1"/>
          </p:cNvPicPr>
          <p:nvPr/>
        </p:nvPicPr>
        <p:blipFill>
          <a:blip r:embed="rId3">
            <a:extLst>
              <a:ext uri="{28A0092B-C50C-407E-A947-70E740481C1C}">
                <a14:useLocalDpi xmlns:a14="http://schemas.microsoft.com/office/drawing/2010/main" val="0"/>
              </a:ext>
            </a:extLst>
          </a:blip>
          <a:srcRect l="12167" r="18976" b="1"/>
          <a:stretch>
            <a:fillRect/>
          </a:stretch>
        </p:blipFill>
        <p:spPr>
          <a:xfrm>
            <a:off x="5977788" y="799352"/>
            <a:ext cx="5425410" cy="5259296"/>
          </a:xfrm>
          <a:prstGeom prst="rect">
            <a:avLst/>
          </a:prstGeom>
        </p:spPr>
      </p:pic>
      <p:pic>
        <p:nvPicPr>
          <p:cNvPr id="8" name="Picture 4">
            <a:extLst>
              <a:ext uri="{FF2B5EF4-FFF2-40B4-BE49-F238E27FC236}">
                <a16:creationId xmlns:a16="http://schemas.microsoft.com/office/drawing/2014/main" id="{09BAF558-62B6-2F1B-0206-062D817B3A26}"/>
              </a:ext>
            </a:extLst>
          </p:cNvPr>
          <p:cNvPicPr>
            <a:picLocks noChangeAspect="1"/>
          </p:cNvPicPr>
          <p:nvPr/>
        </p:nvPicPr>
        <p:blipFill>
          <a:blip r:embed="rId4"/>
          <a:stretch>
            <a:fillRect/>
          </a:stretch>
        </p:blipFill>
        <p:spPr>
          <a:xfrm>
            <a:off x="10517748" y="6329048"/>
            <a:ext cx="1469447" cy="430153"/>
          </a:xfrm>
          <a:prstGeom prst="rect">
            <a:avLst/>
          </a:prstGeom>
        </p:spPr>
      </p:pic>
    </p:spTree>
    <p:extLst>
      <p:ext uri="{BB962C8B-B14F-4D97-AF65-F5344CB8AC3E}">
        <p14:creationId xmlns:p14="http://schemas.microsoft.com/office/powerpoint/2010/main" val="303516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6450648E-1C7F-42B0-83FD-A78FBE947970}"/>
              </a:ext>
            </a:extLst>
          </p:cNvPr>
          <p:cNvSpPr txBox="1"/>
          <p:nvPr/>
        </p:nvSpPr>
        <p:spPr>
          <a:xfrm>
            <a:off x="436566" y="-105514"/>
            <a:ext cx="4944152" cy="162232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err="1">
                <a:latin typeface="Verdana"/>
                <a:ea typeface="Verdana"/>
                <a:cs typeface="+mj-cs"/>
              </a:rPr>
              <a:t>Toiminnot</a:t>
            </a:r>
            <a:endParaRPr lang="en-US" sz="4400" kern="1200" dirty="0">
              <a:latin typeface="Verdana"/>
              <a:ea typeface="Verdana"/>
              <a:cs typeface="+mj-cs"/>
            </a:endParaRPr>
          </a:p>
        </p:txBody>
      </p:sp>
      <p:sp>
        <p:nvSpPr>
          <p:cNvPr id="2" name="TextBox 1">
            <a:extLst>
              <a:ext uri="{FF2B5EF4-FFF2-40B4-BE49-F238E27FC236}">
                <a16:creationId xmlns:a16="http://schemas.microsoft.com/office/drawing/2014/main" id="{EF89A078-D8ED-4F86-98FB-84C607826DF5}"/>
              </a:ext>
            </a:extLst>
          </p:cNvPr>
          <p:cNvSpPr txBox="1"/>
          <p:nvPr/>
        </p:nvSpPr>
        <p:spPr>
          <a:xfrm>
            <a:off x="204611" y="3333230"/>
            <a:ext cx="7541515" cy="4097819"/>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28600">
              <a:spcAft>
                <a:spcPts val="600"/>
              </a:spcAft>
            </a:pPr>
            <a:r>
              <a:rPr lang="en-US" sz="2200" dirty="0">
                <a:latin typeface="Verdana"/>
                <a:ea typeface="Verdana"/>
              </a:rPr>
              <a:t>Voit:</a:t>
            </a:r>
            <a:endParaRPr lang="en-US" sz="2200" dirty="0">
              <a:latin typeface="Verdana"/>
              <a:ea typeface="Verdana"/>
              <a:cs typeface="Calibri"/>
            </a:endParaRPr>
          </a:p>
        </p:txBody>
      </p:sp>
      <p:pic>
        <p:nvPicPr>
          <p:cNvPr id="9" name="Picture 4">
            <a:extLst>
              <a:ext uri="{FF2B5EF4-FFF2-40B4-BE49-F238E27FC236}">
                <a16:creationId xmlns:a16="http://schemas.microsoft.com/office/drawing/2014/main" id="{883AEEA9-4635-303A-0E78-1C1BA407C9B5}"/>
              </a:ext>
            </a:extLst>
          </p:cNvPr>
          <p:cNvPicPr>
            <a:picLocks noChangeAspect="1"/>
          </p:cNvPicPr>
          <p:nvPr/>
        </p:nvPicPr>
        <p:blipFill>
          <a:blip r:embed="rId3"/>
          <a:stretch>
            <a:fillRect/>
          </a:stretch>
        </p:blipFill>
        <p:spPr>
          <a:xfrm>
            <a:off x="10517748" y="6329048"/>
            <a:ext cx="1469447" cy="430153"/>
          </a:xfrm>
          <a:prstGeom prst="rect">
            <a:avLst/>
          </a:prstGeom>
        </p:spPr>
      </p:pic>
      <p:pic>
        <p:nvPicPr>
          <p:cNvPr id="5" name="Picture 4">
            <a:extLst>
              <a:ext uri="{FF2B5EF4-FFF2-40B4-BE49-F238E27FC236}">
                <a16:creationId xmlns:a16="http://schemas.microsoft.com/office/drawing/2014/main" id="{014A14C3-105B-BFA3-4551-142ABAF05850}"/>
              </a:ext>
            </a:extLst>
          </p:cNvPr>
          <p:cNvPicPr>
            <a:picLocks noChangeAspect="1"/>
          </p:cNvPicPr>
          <p:nvPr/>
        </p:nvPicPr>
        <p:blipFill>
          <a:blip r:embed="rId4"/>
          <a:stretch>
            <a:fillRect/>
          </a:stretch>
        </p:blipFill>
        <p:spPr>
          <a:xfrm>
            <a:off x="9462702" y="1316679"/>
            <a:ext cx="2414773" cy="3552502"/>
          </a:xfrm>
          <a:prstGeom prst="rect">
            <a:avLst/>
          </a:prstGeom>
        </p:spPr>
      </p:pic>
      <p:pic>
        <p:nvPicPr>
          <p:cNvPr id="13" name="Kuva 12" descr="Kuva, joka sisältää kohteen Fontti, valkoinen, teksti&#10;&#10;Tekoälyllä luotu sisältö voi olla virheellistä.">
            <a:extLst>
              <a:ext uri="{FF2B5EF4-FFF2-40B4-BE49-F238E27FC236}">
                <a16:creationId xmlns:a16="http://schemas.microsoft.com/office/drawing/2014/main" id="{02E51AB9-D9C6-BC9D-B49B-3C60EC4F08CF}"/>
              </a:ext>
            </a:extLst>
          </p:cNvPr>
          <p:cNvPicPr>
            <a:picLocks noChangeAspect="1"/>
          </p:cNvPicPr>
          <p:nvPr/>
        </p:nvPicPr>
        <p:blipFill>
          <a:blip r:embed="rId5"/>
          <a:stretch>
            <a:fillRect/>
          </a:stretch>
        </p:blipFill>
        <p:spPr>
          <a:xfrm>
            <a:off x="484732" y="1316679"/>
            <a:ext cx="8798626" cy="1494106"/>
          </a:xfrm>
          <a:prstGeom prst="rect">
            <a:avLst/>
          </a:prstGeom>
          <a:ln>
            <a:solidFill>
              <a:schemeClr val="tx1"/>
            </a:solidFill>
          </a:ln>
        </p:spPr>
      </p:pic>
      <p:sp>
        <p:nvSpPr>
          <p:cNvPr id="19" name="Tekstiruutu 18">
            <a:extLst>
              <a:ext uri="{FF2B5EF4-FFF2-40B4-BE49-F238E27FC236}">
                <a16:creationId xmlns:a16="http://schemas.microsoft.com/office/drawing/2014/main" id="{2E4D4F9A-326A-7C61-FE8E-41CCAEED50A0}"/>
              </a:ext>
            </a:extLst>
          </p:cNvPr>
          <p:cNvSpPr txBox="1"/>
          <p:nvPr/>
        </p:nvSpPr>
        <p:spPr>
          <a:xfrm>
            <a:off x="272962" y="4311736"/>
            <a:ext cx="2677336" cy="369332"/>
          </a:xfrm>
          <a:prstGeom prst="rect">
            <a:avLst/>
          </a:prstGeom>
          <a:solidFill>
            <a:srgbClr val="FEE4D2">
              <a:alpha val="68627"/>
            </a:srgbClr>
          </a:solidFill>
          <a:ln>
            <a:solidFill>
              <a:schemeClr val="tx1"/>
            </a:solidFill>
          </a:ln>
        </p:spPr>
        <p:txBody>
          <a:bodyPr wrap="none" rtlCol="0">
            <a:spAutoFit/>
          </a:bodyPr>
          <a:lstStyle/>
          <a:p>
            <a:r>
              <a:rPr lang="en-US" b="1" dirty="0" err="1">
                <a:latin typeface="Verdana"/>
                <a:ea typeface="Verdana"/>
              </a:rPr>
              <a:t>keskustella</a:t>
            </a:r>
            <a:r>
              <a:rPr lang="en-US" dirty="0">
                <a:latin typeface="Verdana"/>
                <a:ea typeface="Verdana"/>
              </a:rPr>
              <a:t> </a:t>
            </a:r>
            <a:r>
              <a:rPr lang="en-US" dirty="0" err="1">
                <a:latin typeface="Verdana"/>
                <a:ea typeface="Verdana"/>
              </a:rPr>
              <a:t>chatissa</a:t>
            </a:r>
            <a:endParaRPr lang="fi-FI" dirty="0"/>
          </a:p>
        </p:txBody>
      </p:sp>
      <p:sp>
        <p:nvSpPr>
          <p:cNvPr id="20" name="Tekstiruutu 19">
            <a:extLst>
              <a:ext uri="{FF2B5EF4-FFF2-40B4-BE49-F238E27FC236}">
                <a16:creationId xmlns:a16="http://schemas.microsoft.com/office/drawing/2014/main" id="{ED81D0E6-2717-1525-2D8D-3AD0E2352582}"/>
              </a:ext>
            </a:extLst>
          </p:cNvPr>
          <p:cNvSpPr txBox="1"/>
          <p:nvPr/>
        </p:nvSpPr>
        <p:spPr>
          <a:xfrm>
            <a:off x="979611" y="5291333"/>
            <a:ext cx="2995757" cy="369332"/>
          </a:xfrm>
          <a:prstGeom prst="rect">
            <a:avLst/>
          </a:prstGeom>
          <a:solidFill>
            <a:srgbClr val="FEE4D2"/>
          </a:solidFill>
          <a:ln>
            <a:solidFill>
              <a:schemeClr val="tx1"/>
            </a:solidFill>
          </a:ln>
        </p:spPr>
        <p:txBody>
          <a:bodyPr wrap="none" rtlCol="0">
            <a:spAutoFit/>
          </a:bodyPr>
          <a:lstStyle/>
          <a:p>
            <a:r>
              <a:rPr lang="en-US" dirty="0" err="1">
                <a:latin typeface="Verdana"/>
                <a:ea typeface="Verdana"/>
              </a:rPr>
              <a:t>pyytää</a:t>
            </a:r>
            <a:r>
              <a:rPr lang="en-US" dirty="0">
                <a:latin typeface="Verdana"/>
                <a:ea typeface="Verdana"/>
              </a:rPr>
              <a:t> </a:t>
            </a:r>
            <a:r>
              <a:rPr lang="en-US" b="1" dirty="0" err="1">
                <a:latin typeface="Verdana"/>
                <a:ea typeface="Verdana"/>
              </a:rPr>
              <a:t>puheenvuoroa</a:t>
            </a:r>
            <a:r>
              <a:rPr lang="en-US" b="1" dirty="0">
                <a:latin typeface="Verdana"/>
                <a:ea typeface="Verdana"/>
              </a:rPr>
              <a:t> </a:t>
            </a:r>
            <a:endParaRPr lang="fi-FI" dirty="0"/>
          </a:p>
        </p:txBody>
      </p:sp>
      <p:sp>
        <p:nvSpPr>
          <p:cNvPr id="21" name="Tekstiruutu 20">
            <a:extLst>
              <a:ext uri="{FF2B5EF4-FFF2-40B4-BE49-F238E27FC236}">
                <a16:creationId xmlns:a16="http://schemas.microsoft.com/office/drawing/2014/main" id="{826B5250-A691-2C55-02A5-5F985DEABB6A}"/>
              </a:ext>
            </a:extLst>
          </p:cNvPr>
          <p:cNvSpPr txBox="1"/>
          <p:nvPr/>
        </p:nvSpPr>
        <p:spPr>
          <a:xfrm>
            <a:off x="4201105" y="3822628"/>
            <a:ext cx="2593980" cy="369332"/>
          </a:xfrm>
          <a:prstGeom prst="rect">
            <a:avLst/>
          </a:prstGeom>
          <a:solidFill>
            <a:srgbClr val="FEE4D2"/>
          </a:solidFill>
          <a:ln>
            <a:solidFill>
              <a:schemeClr val="tx1"/>
            </a:solidFill>
          </a:ln>
        </p:spPr>
        <p:txBody>
          <a:bodyPr wrap="none" rtlCol="0">
            <a:spAutoFit/>
          </a:bodyPr>
          <a:lstStyle/>
          <a:p>
            <a:r>
              <a:rPr lang="en-US" b="1" dirty="0" err="1">
                <a:latin typeface="Verdana"/>
                <a:ea typeface="Verdana"/>
                <a:cs typeface="Calibri"/>
              </a:rPr>
              <a:t>lähettää</a:t>
            </a:r>
            <a:r>
              <a:rPr lang="en-US" b="1" dirty="0">
                <a:latin typeface="Verdana"/>
                <a:ea typeface="Verdana"/>
                <a:cs typeface="Calibri"/>
              </a:rPr>
              <a:t> </a:t>
            </a:r>
            <a:r>
              <a:rPr lang="en-US" b="1" dirty="0" err="1">
                <a:latin typeface="Verdana"/>
                <a:ea typeface="Verdana"/>
                <a:cs typeface="Calibri"/>
              </a:rPr>
              <a:t>reaktioita</a:t>
            </a:r>
            <a:endParaRPr lang="fi-FI" dirty="0"/>
          </a:p>
        </p:txBody>
      </p:sp>
      <p:sp>
        <p:nvSpPr>
          <p:cNvPr id="22" name="Tekstiruutu 21">
            <a:extLst>
              <a:ext uri="{FF2B5EF4-FFF2-40B4-BE49-F238E27FC236}">
                <a16:creationId xmlns:a16="http://schemas.microsoft.com/office/drawing/2014/main" id="{95A13680-2786-002E-F804-C8BE5F7C6116}"/>
              </a:ext>
            </a:extLst>
          </p:cNvPr>
          <p:cNvSpPr txBox="1"/>
          <p:nvPr/>
        </p:nvSpPr>
        <p:spPr>
          <a:xfrm>
            <a:off x="5534571" y="4740824"/>
            <a:ext cx="3603091" cy="646331"/>
          </a:xfrm>
          <a:prstGeom prst="rect">
            <a:avLst/>
          </a:prstGeom>
          <a:solidFill>
            <a:srgbClr val="FEE4D2"/>
          </a:solidFill>
          <a:ln>
            <a:solidFill>
              <a:schemeClr val="tx1"/>
            </a:solidFill>
          </a:ln>
        </p:spPr>
        <p:txBody>
          <a:bodyPr wrap="square" rtlCol="0">
            <a:spAutoFit/>
          </a:bodyPr>
          <a:lstStyle/>
          <a:p>
            <a:pPr marL="228600">
              <a:spcAft>
                <a:spcPts val="600"/>
              </a:spcAft>
            </a:pPr>
            <a:r>
              <a:rPr lang="en-US" dirty="0" err="1">
                <a:latin typeface="Verdana"/>
                <a:ea typeface="Verdana"/>
              </a:rPr>
              <a:t>laittaa</a:t>
            </a:r>
            <a:r>
              <a:rPr lang="en-US" dirty="0">
                <a:latin typeface="Verdana"/>
                <a:ea typeface="Verdana"/>
              </a:rPr>
              <a:t> </a:t>
            </a:r>
            <a:r>
              <a:rPr lang="en-US" b="1" dirty="0" err="1">
                <a:latin typeface="Verdana"/>
                <a:ea typeface="Verdana"/>
              </a:rPr>
              <a:t>kameran</a:t>
            </a:r>
            <a:r>
              <a:rPr lang="en-US" b="1" dirty="0">
                <a:latin typeface="Verdana"/>
                <a:ea typeface="Verdana"/>
              </a:rPr>
              <a:t> ja </a:t>
            </a:r>
            <a:r>
              <a:rPr lang="en-US" b="1" dirty="0" err="1">
                <a:latin typeface="Verdana"/>
                <a:ea typeface="Verdana"/>
              </a:rPr>
              <a:t>mikrofonin</a:t>
            </a:r>
            <a:r>
              <a:rPr lang="en-US" b="1" dirty="0">
                <a:latin typeface="Verdana"/>
                <a:ea typeface="Verdana"/>
              </a:rPr>
              <a:t> </a:t>
            </a:r>
            <a:r>
              <a:rPr lang="en-US" b="1" dirty="0" err="1">
                <a:latin typeface="Verdana"/>
                <a:ea typeface="Verdana"/>
              </a:rPr>
              <a:t>päälle</a:t>
            </a:r>
            <a:r>
              <a:rPr lang="en-US" b="1" dirty="0">
                <a:latin typeface="Verdana"/>
                <a:ea typeface="Verdana"/>
              </a:rPr>
              <a:t> ja pois</a:t>
            </a:r>
            <a:endParaRPr lang="en-US" b="1" dirty="0">
              <a:latin typeface="Verdana"/>
              <a:ea typeface="Verdana"/>
              <a:cs typeface="Calibri" panose="020F0502020204030204"/>
            </a:endParaRPr>
          </a:p>
        </p:txBody>
      </p:sp>
      <p:cxnSp>
        <p:nvCxnSpPr>
          <p:cNvPr id="25" name="Suora nuoliyhdysviiva 24">
            <a:extLst>
              <a:ext uri="{FF2B5EF4-FFF2-40B4-BE49-F238E27FC236}">
                <a16:creationId xmlns:a16="http://schemas.microsoft.com/office/drawing/2014/main" id="{7DB5E0D3-E3F6-D560-CADC-057360F9666D}"/>
              </a:ext>
            </a:extLst>
          </p:cNvPr>
          <p:cNvCxnSpPr>
            <a:cxnSpLocks/>
          </p:cNvCxnSpPr>
          <p:nvPr/>
        </p:nvCxnSpPr>
        <p:spPr>
          <a:xfrm flipV="1">
            <a:off x="1407020" y="2905799"/>
            <a:ext cx="126014" cy="13457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6" name="Suora nuoliyhdysviiva 25">
            <a:extLst>
              <a:ext uri="{FF2B5EF4-FFF2-40B4-BE49-F238E27FC236}">
                <a16:creationId xmlns:a16="http://schemas.microsoft.com/office/drawing/2014/main" id="{354E3029-0F5F-5EE7-D194-8E78FD463324}"/>
              </a:ext>
            </a:extLst>
          </p:cNvPr>
          <p:cNvCxnSpPr>
            <a:cxnSpLocks/>
          </p:cNvCxnSpPr>
          <p:nvPr/>
        </p:nvCxnSpPr>
        <p:spPr>
          <a:xfrm flipH="1" flipV="1">
            <a:off x="3120887" y="2862157"/>
            <a:ext cx="175165" cy="24291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0" name="Suora nuoliyhdysviiva 29">
            <a:extLst>
              <a:ext uri="{FF2B5EF4-FFF2-40B4-BE49-F238E27FC236}">
                <a16:creationId xmlns:a16="http://schemas.microsoft.com/office/drawing/2014/main" id="{0391309D-6750-DEA9-374E-2B0EF91494C1}"/>
              </a:ext>
            </a:extLst>
          </p:cNvPr>
          <p:cNvCxnSpPr>
            <a:cxnSpLocks/>
          </p:cNvCxnSpPr>
          <p:nvPr/>
        </p:nvCxnSpPr>
        <p:spPr>
          <a:xfrm flipV="1">
            <a:off x="4788508" y="2862157"/>
            <a:ext cx="34764" cy="9748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uora nuoliyhdysviiva 31">
            <a:extLst>
              <a:ext uri="{FF2B5EF4-FFF2-40B4-BE49-F238E27FC236}">
                <a16:creationId xmlns:a16="http://schemas.microsoft.com/office/drawing/2014/main" id="{CED15F29-7153-3F34-2EB5-B64C47AB9BA9}"/>
              </a:ext>
            </a:extLst>
          </p:cNvPr>
          <p:cNvCxnSpPr>
            <a:cxnSpLocks/>
          </p:cNvCxnSpPr>
          <p:nvPr/>
        </p:nvCxnSpPr>
        <p:spPr>
          <a:xfrm flipV="1">
            <a:off x="7230842" y="2862157"/>
            <a:ext cx="137888" cy="18189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7" name="Tekstiruutu 36">
            <a:extLst>
              <a:ext uri="{FF2B5EF4-FFF2-40B4-BE49-F238E27FC236}">
                <a16:creationId xmlns:a16="http://schemas.microsoft.com/office/drawing/2014/main" id="{661E556C-92F6-6CA3-5C64-53CE7877268E}"/>
              </a:ext>
            </a:extLst>
          </p:cNvPr>
          <p:cNvSpPr txBox="1"/>
          <p:nvPr/>
        </p:nvSpPr>
        <p:spPr>
          <a:xfrm>
            <a:off x="204611" y="6121999"/>
            <a:ext cx="8804013" cy="646331"/>
          </a:xfrm>
          <a:prstGeom prst="rect">
            <a:avLst/>
          </a:prstGeom>
          <a:noFill/>
        </p:spPr>
        <p:txBody>
          <a:bodyPr wrap="none" rtlCol="0">
            <a:spAutoFit/>
          </a:bodyPr>
          <a:lstStyle/>
          <a:p>
            <a:r>
              <a:rPr lang="en-US" i="1" err="1">
                <a:latin typeface="Verdana"/>
                <a:ea typeface="Verdana"/>
              </a:rPr>
              <a:t>Mikrofonin</a:t>
            </a:r>
            <a:r>
              <a:rPr lang="en-US" i="1">
                <a:latin typeface="Verdana"/>
                <a:ea typeface="Verdana"/>
              </a:rPr>
              <a:t> voi</a:t>
            </a:r>
            <a:r>
              <a:rPr lang="en-US" i="1" dirty="0">
                <a:latin typeface="Verdana"/>
                <a:ea typeface="Verdana"/>
              </a:rPr>
              <a:t> </a:t>
            </a:r>
            <a:r>
              <a:rPr lang="en-US" i="1" dirty="0" err="1">
                <a:latin typeface="Verdana"/>
                <a:ea typeface="Verdana"/>
              </a:rPr>
              <a:t>pitää</a:t>
            </a:r>
            <a:r>
              <a:rPr lang="en-US" i="1" dirty="0">
                <a:latin typeface="Verdana"/>
                <a:ea typeface="Verdana"/>
              </a:rPr>
              <a:t> </a:t>
            </a:r>
            <a:r>
              <a:rPr lang="en-US" i="1" dirty="0" err="1">
                <a:latin typeface="Verdana"/>
                <a:ea typeface="Verdana"/>
              </a:rPr>
              <a:t>suljettuina</a:t>
            </a:r>
            <a:r>
              <a:rPr lang="en-US" i="1" dirty="0">
                <a:latin typeface="Verdana"/>
                <a:ea typeface="Verdana"/>
              </a:rPr>
              <a:t>, </a:t>
            </a:r>
            <a:r>
              <a:rPr lang="en-US" i="1" dirty="0" err="1">
                <a:latin typeface="Verdana"/>
                <a:ea typeface="Verdana"/>
              </a:rPr>
              <a:t>jos</a:t>
            </a:r>
            <a:r>
              <a:rPr lang="en-US" i="1" dirty="0">
                <a:latin typeface="Verdana"/>
                <a:ea typeface="Verdana"/>
              </a:rPr>
              <a:t> </a:t>
            </a:r>
            <a:r>
              <a:rPr lang="en-US" i="1" dirty="0" err="1">
                <a:latin typeface="Verdana"/>
                <a:ea typeface="Verdana"/>
              </a:rPr>
              <a:t>sinulla</a:t>
            </a:r>
            <a:r>
              <a:rPr lang="en-US" i="1" dirty="0">
                <a:latin typeface="Verdana"/>
                <a:ea typeface="Verdana"/>
              </a:rPr>
              <a:t> </a:t>
            </a:r>
            <a:r>
              <a:rPr lang="en-US" i="1" dirty="0" err="1">
                <a:latin typeface="Verdana"/>
                <a:ea typeface="Verdana"/>
              </a:rPr>
              <a:t>ei</a:t>
            </a:r>
            <a:r>
              <a:rPr lang="en-US" i="1" dirty="0">
                <a:latin typeface="Verdana"/>
                <a:ea typeface="Verdana"/>
              </a:rPr>
              <a:t> ole </a:t>
            </a:r>
            <a:r>
              <a:rPr lang="en-US" i="1" dirty="0" err="1">
                <a:latin typeface="Verdana"/>
                <a:ea typeface="Verdana"/>
              </a:rPr>
              <a:t>puheenvuoro</a:t>
            </a:r>
            <a:r>
              <a:rPr lang="en-US" i="1" dirty="0">
                <a:latin typeface="Verdana"/>
                <a:ea typeface="Verdana"/>
              </a:rPr>
              <a:t> </a:t>
            </a:r>
            <a:r>
              <a:rPr lang="en-US" i="1" dirty="0" err="1">
                <a:latin typeface="Verdana"/>
                <a:ea typeface="Verdana"/>
              </a:rPr>
              <a:t>käynnissä</a:t>
            </a:r>
            <a:r>
              <a:rPr lang="en-US" i="1" dirty="0">
                <a:latin typeface="Verdana"/>
                <a:ea typeface="Verdana"/>
              </a:rPr>
              <a:t>. </a:t>
            </a:r>
            <a:endParaRPr lang="en-US" i="1" dirty="0">
              <a:latin typeface="Verdana"/>
              <a:ea typeface="Verdana"/>
              <a:cs typeface="Calibri"/>
            </a:endParaRPr>
          </a:p>
          <a:p>
            <a:endParaRPr lang="fi-FI" i="1" dirty="0"/>
          </a:p>
        </p:txBody>
      </p:sp>
    </p:spTree>
    <p:extLst>
      <p:ext uri="{BB962C8B-B14F-4D97-AF65-F5344CB8AC3E}">
        <p14:creationId xmlns:p14="http://schemas.microsoft.com/office/powerpoint/2010/main" val="260899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76ECEFA3-5CC9-48BB-8452-8AF9E5315FFB}"/>
              </a:ext>
            </a:extLst>
          </p:cNvPr>
          <p:cNvSpPr/>
          <p:nvPr/>
        </p:nvSpPr>
        <p:spPr>
          <a:xfrm>
            <a:off x="0" y="5111986"/>
            <a:ext cx="12192000" cy="1157591"/>
          </a:xfrm>
          <a:prstGeom prst="rect">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a:extLst>
              <a:ext uri="{FF2B5EF4-FFF2-40B4-BE49-F238E27FC236}">
                <a16:creationId xmlns:a16="http://schemas.microsoft.com/office/drawing/2014/main" id="{E4CC032C-4215-4FFC-A506-3FE7A0E8BC88}"/>
              </a:ext>
            </a:extLst>
          </p:cNvPr>
          <p:cNvSpPr txBox="1"/>
          <p:nvPr/>
        </p:nvSpPr>
        <p:spPr>
          <a:xfrm>
            <a:off x="-494803" y="5306060"/>
            <a:ext cx="12192000" cy="769441"/>
          </a:xfrm>
          <a:prstGeom prst="rect">
            <a:avLst/>
          </a:prstGeom>
          <a:noFill/>
        </p:spPr>
        <p:txBody>
          <a:bodyPr wrap="square" lIns="91440" tIns="45720" rIns="91440" bIns="45720" rtlCol="0" anchor="t">
            <a:spAutoFit/>
          </a:bodyPr>
          <a:lstStyle/>
          <a:p>
            <a:pPr algn="ctr"/>
            <a:r>
              <a:rPr lang="fi-FI" sz="4400" dirty="0">
                <a:solidFill>
                  <a:schemeClr val="bg1"/>
                </a:solidFill>
                <a:latin typeface="Verdana" panose="020B0604030504040204" pitchFamily="34" charset="0"/>
                <a:ea typeface="Verdana" panose="020B0604030504040204" pitchFamily="34" charset="0"/>
                <a:cs typeface="Calibri"/>
              </a:rPr>
              <a:t>1. Mistä Verkkopuntarissa on kyse? </a:t>
            </a:r>
          </a:p>
        </p:txBody>
      </p:sp>
      <p:pic>
        <p:nvPicPr>
          <p:cNvPr id="2" name="Picture 2">
            <a:extLst>
              <a:ext uri="{FF2B5EF4-FFF2-40B4-BE49-F238E27FC236}">
                <a16:creationId xmlns:a16="http://schemas.microsoft.com/office/drawing/2014/main" id="{F91D380F-CC57-4508-A11C-66565BFD3933}"/>
              </a:ext>
            </a:extLst>
          </p:cNvPr>
          <p:cNvPicPr>
            <a:picLocks noChangeAspect="1"/>
          </p:cNvPicPr>
          <p:nvPr/>
        </p:nvPicPr>
        <p:blipFill>
          <a:blip r:embed="rId3"/>
          <a:srcRect t="6480"/>
          <a:stretch>
            <a:fillRect/>
          </a:stretch>
        </p:blipFill>
        <p:spPr>
          <a:xfrm>
            <a:off x="1872234" y="156116"/>
            <a:ext cx="8447532" cy="4554425"/>
          </a:xfrm>
          <a:prstGeom prst="rect">
            <a:avLst/>
          </a:prstGeom>
        </p:spPr>
      </p:pic>
      <p:pic>
        <p:nvPicPr>
          <p:cNvPr id="3" name="Picture 4">
            <a:extLst>
              <a:ext uri="{FF2B5EF4-FFF2-40B4-BE49-F238E27FC236}">
                <a16:creationId xmlns:a16="http://schemas.microsoft.com/office/drawing/2014/main" id="{F7ED7C53-CEDB-1304-F46B-0A9ACAF7101B}"/>
              </a:ext>
            </a:extLst>
          </p:cNvPr>
          <p:cNvPicPr>
            <a:picLocks noChangeAspect="1"/>
          </p:cNvPicPr>
          <p:nvPr/>
        </p:nvPicPr>
        <p:blipFill>
          <a:blip r:embed="rId4"/>
          <a:stretch>
            <a:fillRect/>
          </a:stretch>
        </p:blipFill>
        <p:spPr>
          <a:xfrm>
            <a:off x="10517748" y="6329048"/>
            <a:ext cx="1469447" cy="430153"/>
          </a:xfrm>
          <a:prstGeom prst="rect">
            <a:avLst/>
          </a:prstGeom>
        </p:spPr>
      </p:pic>
    </p:spTree>
    <p:extLst>
      <p:ext uri="{BB962C8B-B14F-4D97-AF65-F5344CB8AC3E}">
        <p14:creationId xmlns:p14="http://schemas.microsoft.com/office/powerpoint/2010/main" val="131456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FD81D5E-3395-5301-6812-138198F951B9}"/>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3684CCF-CEBB-4D8E-A366-95E43D4C7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iruutu 3">
            <a:extLst>
              <a:ext uri="{FF2B5EF4-FFF2-40B4-BE49-F238E27FC236}">
                <a16:creationId xmlns:a16="http://schemas.microsoft.com/office/drawing/2014/main" id="{FB86FB7A-6483-2ADF-FD60-42241E71C5FE}"/>
              </a:ext>
            </a:extLst>
          </p:cNvPr>
          <p:cNvSpPr txBox="1"/>
          <p:nvPr/>
        </p:nvSpPr>
        <p:spPr>
          <a:xfrm>
            <a:off x="462180" y="139337"/>
            <a:ext cx="6908078" cy="1325563"/>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400" kern="1200" dirty="0">
                <a:solidFill>
                  <a:schemeClr val="tx1"/>
                </a:solidFill>
                <a:latin typeface="Verdana" panose="020B0604030504040204" pitchFamily="34" charset="0"/>
                <a:ea typeface="Verdana" panose="020B0604030504040204" pitchFamily="34" charset="0"/>
                <a:cs typeface="+mj-cs"/>
              </a:rPr>
              <a:t>2. Miten </a:t>
            </a:r>
            <a:r>
              <a:rPr lang="en-US" sz="4400" kern="1200" dirty="0" err="1">
                <a:solidFill>
                  <a:schemeClr val="tx1"/>
                </a:solidFill>
                <a:latin typeface="Verdana" panose="020B0604030504040204" pitchFamily="34" charset="0"/>
                <a:ea typeface="Verdana" panose="020B0604030504040204" pitchFamily="34" charset="0"/>
                <a:cs typeface="+mj-cs"/>
              </a:rPr>
              <a:t>osallistuminen</a:t>
            </a:r>
            <a:r>
              <a:rPr lang="en-US" sz="4400" kern="1200" dirty="0">
                <a:solidFill>
                  <a:schemeClr val="tx1"/>
                </a:solidFill>
                <a:latin typeface="Verdana" panose="020B0604030504040204" pitchFamily="34" charset="0"/>
                <a:ea typeface="Verdana" panose="020B0604030504040204" pitchFamily="34" charset="0"/>
                <a:cs typeface="+mj-cs"/>
              </a:rPr>
              <a:t> </a:t>
            </a:r>
            <a:r>
              <a:rPr lang="en-US" sz="4400" kern="1200" dirty="0" err="1">
                <a:solidFill>
                  <a:schemeClr val="tx1"/>
                </a:solidFill>
                <a:latin typeface="Verdana" panose="020B0604030504040204" pitchFamily="34" charset="0"/>
                <a:ea typeface="Verdana" panose="020B0604030504040204" pitchFamily="34" charset="0"/>
                <a:cs typeface="+mj-cs"/>
              </a:rPr>
              <a:t>tukee</a:t>
            </a:r>
            <a:r>
              <a:rPr lang="en-US" sz="4400" kern="1200" dirty="0">
                <a:solidFill>
                  <a:schemeClr val="tx1"/>
                </a:solidFill>
                <a:latin typeface="Verdana" panose="020B0604030504040204" pitchFamily="34" charset="0"/>
                <a:ea typeface="Verdana" panose="020B0604030504040204" pitchFamily="34" charset="0"/>
                <a:cs typeface="+mj-cs"/>
              </a:rPr>
              <a:t> </a:t>
            </a:r>
            <a:r>
              <a:rPr lang="en-US" sz="4400" kern="1200" dirty="0" err="1">
                <a:solidFill>
                  <a:schemeClr val="tx1"/>
                </a:solidFill>
                <a:latin typeface="Verdana" panose="020B0604030504040204" pitchFamily="34" charset="0"/>
                <a:ea typeface="Verdana" panose="020B0604030504040204" pitchFamily="34" charset="0"/>
                <a:cs typeface="+mj-cs"/>
              </a:rPr>
              <a:t>sinua</a:t>
            </a:r>
            <a:r>
              <a:rPr lang="en-US" sz="4400" kern="1200" dirty="0">
                <a:solidFill>
                  <a:schemeClr val="tx1"/>
                </a:solidFill>
                <a:latin typeface="Verdana" panose="020B0604030504040204" pitchFamily="34" charset="0"/>
                <a:ea typeface="Verdana" panose="020B0604030504040204" pitchFamily="34" charset="0"/>
                <a:cs typeface="+mj-cs"/>
              </a:rPr>
              <a:t>?</a:t>
            </a:r>
          </a:p>
        </p:txBody>
      </p:sp>
      <p:sp>
        <p:nvSpPr>
          <p:cNvPr id="8" name="Tekstiruutu 7">
            <a:extLst>
              <a:ext uri="{FF2B5EF4-FFF2-40B4-BE49-F238E27FC236}">
                <a16:creationId xmlns:a16="http://schemas.microsoft.com/office/drawing/2014/main" id="{9F3BE04F-7999-5DC9-45BE-CF16D68B28E2}"/>
              </a:ext>
            </a:extLst>
          </p:cNvPr>
          <p:cNvSpPr txBox="1"/>
          <p:nvPr/>
        </p:nvSpPr>
        <p:spPr>
          <a:xfrm>
            <a:off x="422576" y="1645170"/>
            <a:ext cx="6908078" cy="435133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200" dirty="0" err="1">
                <a:latin typeface="Verdana" panose="020B0604030504040204" pitchFamily="34" charset="0"/>
                <a:ea typeface="Verdana" panose="020B0604030504040204" pitchFamily="34" charset="0"/>
              </a:rPr>
              <a:t>Digitaalisen</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ohjelman</a:t>
            </a:r>
            <a:r>
              <a:rPr lang="en-US" sz="2200" dirty="0">
                <a:latin typeface="Verdana" panose="020B0604030504040204" pitchFamily="34" charset="0"/>
                <a:ea typeface="Verdana" panose="020B0604030504040204" pitchFamily="34" charset="0"/>
              </a:rPr>
              <a:t> ja </a:t>
            </a:r>
            <a:r>
              <a:rPr lang="en-US" sz="2200" dirty="0" err="1">
                <a:latin typeface="Verdana" panose="020B0604030504040204" pitchFamily="34" charset="0"/>
                <a:ea typeface="Verdana" panose="020B0604030504040204" pitchFamily="34" charset="0"/>
              </a:rPr>
              <a:t>käytännön</a:t>
            </a:r>
            <a:endParaRPr lang="en-US" sz="2200" dirty="0">
              <a:latin typeface="Verdana" panose="020B0604030504040204" pitchFamily="34" charset="0"/>
              <a:ea typeface="Verdana" panose="020B0604030504040204" pitchFamily="34" charset="0"/>
            </a:endParaRPr>
          </a:p>
          <a:p>
            <a:pPr>
              <a:lnSpc>
                <a:spcPct val="90000"/>
              </a:lnSpc>
              <a:spcAft>
                <a:spcPts val="600"/>
              </a:spcAft>
            </a:pP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tekojen</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yhdistelmä</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tutkitusti</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voi</a:t>
            </a:r>
            <a:r>
              <a:rPr lang="en-US" sz="2200" dirty="0">
                <a:latin typeface="Verdana" panose="020B0604030504040204" pitchFamily="34" charset="0"/>
                <a:ea typeface="Verdana" panose="020B0604030504040204" pitchFamily="34" charset="0"/>
              </a:rPr>
              <a:t> </a:t>
            </a:r>
          </a:p>
          <a:p>
            <a:pPr>
              <a:lnSpc>
                <a:spcPct val="90000"/>
              </a:lnSpc>
              <a:spcAft>
                <a:spcPts val="600"/>
              </a:spcAft>
            </a:pPr>
            <a:r>
              <a:rPr lang="en-US" sz="2200" dirty="0" err="1">
                <a:latin typeface="Verdana" panose="020B0604030504040204" pitchFamily="34" charset="0"/>
                <a:ea typeface="Verdana" panose="020B0604030504040204" pitchFamily="34" charset="0"/>
              </a:rPr>
              <a:t>auttaa</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elintapamuutosten</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teossa</a:t>
            </a:r>
            <a:r>
              <a:rPr lang="en-US" sz="2200" dirty="0">
                <a:latin typeface="Verdana" panose="020B0604030504040204" pitchFamily="34" charset="0"/>
                <a:ea typeface="Verdana" panose="020B0604030504040204" pitchFamily="34" charset="0"/>
              </a:rPr>
              <a:t>.</a:t>
            </a:r>
          </a:p>
          <a:p>
            <a:pPr>
              <a:lnSpc>
                <a:spcPct val="90000"/>
              </a:lnSpc>
              <a:spcAft>
                <a:spcPts val="600"/>
              </a:spcAft>
            </a:pPr>
            <a:endParaRPr lang="en-US" sz="2200" dirty="0">
              <a:latin typeface="Verdana" panose="020B0604030504040204" pitchFamily="34" charset="0"/>
              <a:ea typeface="Verdana" panose="020B0604030504040204" pitchFamily="34" charset="0"/>
            </a:endParaRPr>
          </a:p>
          <a:p>
            <a:pPr indent="-228600">
              <a:lnSpc>
                <a:spcPct val="90000"/>
              </a:lnSpc>
              <a:spcAft>
                <a:spcPts val="600"/>
              </a:spcAft>
              <a:buFont typeface="Arial" panose="020B0604020202020204" pitchFamily="34" charset="0"/>
              <a:buChar char="•"/>
            </a:pPr>
            <a:r>
              <a:rPr lang="en-US" sz="2200" dirty="0" err="1">
                <a:latin typeface="Verdana" panose="020B0604030504040204" pitchFamily="34" charset="0"/>
                <a:ea typeface="Verdana" panose="020B0604030504040204" pitchFamily="34" charset="0"/>
              </a:rPr>
              <a:t>Vertaistuki</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voi</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auttaa</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elintapojen</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omaksumisessa</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kokemuksia</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jakamalla</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kuuntelemalla</a:t>
            </a:r>
            <a:r>
              <a:rPr lang="en-US" sz="2200" dirty="0">
                <a:latin typeface="Verdana" panose="020B0604030504040204" pitchFamily="34" charset="0"/>
                <a:ea typeface="Verdana" panose="020B0604030504040204" pitchFamily="34" charset="0"/>
              </a:rPr>
              <a:t> ja </a:t>
            </a:r>
            <a:r>
              <a:rPr lang="en-US" sz="2200" dirty="0" err="1">
                <a:latin typeface="Verdana" panose="020B0604030504040204" pitchFamily="34" charset="0"/>
                <a:ea typeface="Verdana" panose="020B0604030504040204" pitchFamily="34" charset="0"/>
              </a:rPr>
              <a:t>yhdessä</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oppimalla</a:t>
            </a:r>
            <a:r>
              <a:rPr lang="en-US" sz="2200" dirty="0">
                <a:latin typeface="Verdana" panose="020B0604030504040204" pitchFamily="34" charset="0"/>
                <a:ea typeface="Verdana" panose="020B0604030504040204" pitchFamily="34" charset="0"/>
              </a:rPr>
              <a:t>. </a:t>
            </a:r>
          </a:p>
          <a:p>
            <a:pPr indent="-228600">
              <a:lnSpc>
                <a:spcPct val="90000"/>
              </a:lnSpc>
              <a:spcAft>
                <a:spcPts val="600"/>
              </a:spcAft>
              <a:buFont typeface="Arial" panose="020B0604020202020204" pitchFamily="34" charset="0"/>
              <a:buChar char="•"/>
            </a:pPr>
            <a:endParaRPr lang="en-US" sz="2200" dirty="0">
              <a:latin typeface="Verdana" panose="020B0604030504040204" pitchFamily="34" charset="0"/>
              <a:ea typeface="Verdana" panose="020B0604030504040204" pitchFamily="34" charset="0"/>
            </a:endParaRPr>
          </a:p>
          <a:p>
            <a:pPr indent="-228600">
              <a:lnSpc>
                <a:spcPct val="90000"/>
              </a:lnSpc>
              <a:spcAft>
                <a:spcPts val="600"/>
              </a:spcAft>
              <a:buFont typeface="Arial" panose="020B0604020202020204" pitchFamily="34" charset="0"/>
              <a:buChar char="•"/>
            </a:pPr>
            <a:r>
              <a:rPr lang="en-US" sz="2200" dirty="0" err="1">
                <a:latin typeface="Verdana" panose="020B0604030504040204" pitchFamily="34" charset="0"/>
                <a:ea typeface="Verdana" panose="020B0604030504040204" pitchFamily="34" charset="0"/>
              </a:rPr>
              <a:t>Itsenäinen</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tutustuminen</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materiaaleihin</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auttaa</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tutkailemaan</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omaa</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tilannetta</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suunnittelemaan</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toimintaa</a:t>
            </a:r>
            <a:r>
              <a:rPr lang="en-US" sz="2200" dirty="0">
                <a:latin typeface="Verdana" panose="020B0604030504040204" pitchFamily="34" charset="0"/>
                <a:ea typeface="Verdana" panose="020B0604030504040204" pitchFamily="34" charset="0"/>
              </a:rPr>
              <a:t> ja </a:t>
            </a:r>
            <a:r>
              <a:rPr lang="en-US" sz="2200" dirty="0" err="1">
                <a:latin typeface="Verdana" panose="020B0604030504040204" pitchFamily="34" charset="0"/>
                <a:ea typeface="Verdana" panose="020B0604030504040204" pitchFamily="34" charset="0"/>
              </a:rPr>
              <a:t>etenemistä</a:t>
            </a:r>
            <a:r>
              <a:rPr lang="en-US" sz="2200" dirty="0">
                <a:latin typeface="Verdana" panose="020B0604030504040204" pitchFamily="34" charset="0"/>
                <a:ea typeface="Verdana" panose="020B0604030504040204" pitchFamily="34" charset="0"/>
              </a:rPr>
              <a:t>.</a:t>
            </a:r>
          </a:p>
          <a:p>
            <a:pPr indent="-228600">
              <a:lnSpc>
                <a:spcPct val="90000"/>
              </a:lnSpc>
              <a:spcAft>
                <a:spcPts val="600"/>
              </a:spcAft>
              <a:buFont typeface="Arial" panose="020B0604020202020204" pitchFamily="34" charset="0"/>
              <a:buChar char="•"/>
            </a:pPr>
            <a:endParaRPr lang="en-US" sz="2200" dirty="0">
              <a:latin typeface="Verdana" panose="020B0604030504040204" pitchFamily="34" charset="0"/>
              <a:ea typeface="Verdana" panose="020B0604030504040204" pitchFamily="34" charset="0"/>
            </a:endParaRPr>
          </a:p>
          <a:p>
            <a:pPr indent="-228600">
              <a:lnSpc>
                <a:spcPct val="90000"/>
              </a:lnSpc>
              <a:spcAft>
                <a:spcPts val="600"/>
              </a:spcAft>
              <a:buFont typeface="Arial" panose="020B0604020202020204" pitchFamily="34" charset="0"/>
              <a:buChar char="•"/>
            </a:pPr>
            <a:r>
              <a:rPr lang="en-US" sz="2200" dirty="0" err="1">
                <a:latin typeface="Verdana" panose="020B0604030504040204" pitchFamily="34" charset="0"/>
                <a:ea typeface="Verdana" panose="020B0604030504040204" pitchFamily="34" charset="0"/>
              </a:rPr>
              <a:t>Ohjauskeskustelumahdollisuus</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vahvistaa</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yksilöllistä</a:t>
            </a:r>
            <a:r>
              <a:rPr lang="en-US" sz="2200" dirty="0">
                <a:latin typeface="Verdana" panose="020B0604030504040204" pitchFamily="34" charset="0"/>
                <a:ea typeface="Verdana" panose="020B0604030504040204" pitchFamily="34" charset="0"/>
              </a:rPr>
              <a:t> </a:t>
            </a:r>
            <a:r>
              <a:rPr lang="en-US" sz="2200" dirty="0" err="1">
                <a:latin typeface="Verdana" panose="020B0604030504040204" pitchFamily="34" charset="0"/>
                <a:ea typeface="Verdana" panose="020B0604030504040204" pitchFamily="34" charset="0"/>
              </a:rPr>
              <a:t>tukea</a:t>
            </a:r>
            <a:r>
              <a:rPr lang="en-US" sz="2200" dirty="0">
                <a:latin typeface="Verdana" panose="020B0604030504040204" pitchFamily="34" charset="0"/>
                <a:ea typeface="Verdana" panose="020B0604030504040204" pitchFamily="34" charset="0"/>
              </a:rPr>
              <a:t>. </a:t>
            </a:r>
          </a:p>
        </p:txBody>
      </p:sp>
      <p:pic>
        <p:nvPicPr>
          <p:cNvPr id="9" name="Kuva 8" descr="Kuva, joka sisältää kohteen henkilö, vaate, Ihmisen kasvot, seinä&#10;&#10;Tekoälyllä luotu sisältö voi olla virheellistä.">
            <a:extLst>
              <a:ext uri="{FF2B5EF4-FFF2-40B4-BE49-F238E27FC236}">
                <a16:creationId xmlns:a16="http://schemas.microsoft.com/office/drawing/2014/main" id="{0842F2FB-9575-425A-3C68-0108EAF6FB1B}"/>
              </a:ext>
            </a:extLst>
          </p:cNvPr>
          <p:cNvPicPr>
            <a:picLocks noChangeAspect="1"/>
          </p:cNvPicPr>
          <p:nvPr/>
        </p:nvPicPr>
        <p:blipFill>
          <a:blip r:embed="rId3">
            <a:extLst>
              <a:ext uri="{28A0092B-C50C-407E-A947-70E740481C1C}">
                <a14:useLocalDpi xmlns:a14="http://schemas.microsoft.com/office/drawing/2010/main" val="0"/>
              </a:ext>
            </a:extLst>
          </a:blip>
          <a:srcRect r="27346" b="-3"/>
          <a:stretch>
            <a:fillRect/>
          </a:stretch>
        </p:blipFill>
        <p:spPr>
          <a:xfrm>
            <a:off x="7522231" y="3206852"/>
            <a:ext cx="3348132" cy="3076135"/>
          </a:xfrm>
          <a:custGeom>
            <a:avLst/>
            <a:gdLst/>
            <a:ahLst/>
            <a:cxnLst/>
            <a:rect l="l" t="t" r="r" b="b"/>
            <a:pathLst>
              <a:path w="4030579" h="3703141">
                <a:moveTo>
                  <a:pt x="2015289" y="0"/>
                </a:moveTo>
                <a:cubicBezTo>
                  <a:pt x="3128303" y="0"/>
                  <a:pt x="4030579" y="902277"/>
                  <a:pt x="4030579" y="2015290"/>
                </a:cubicBezTo>
                <a:cubicBezTo>
                  <a:pt x="4030579" y="2710923"/>
                  <a:pt x="3678127" y="3324237"/>
                  <a:pt x="3142057" y="3686399"/>
                </a:cubicBezTo>
                <a:lnTo>
                  <a:pt x="3114499" y="3703141"/>
                </a:lnTo>
                <a:lnTo>
                  <a:pt x="916080" y="3703141"/>
                </a:lnTo>
                <a:lnTo>
                  <a:pt x="888522" y="3686399"/>
                </a:lnTo>
                <a:cubicBezTo>
                  <a:pt x="352452" y="3324237"/>
                  <a:pt x="0" y="2710923"/>
                  <a:pt x="0" y="2015290"/>
                </a:cubicBezTo>
                <a:cubicBezTo>
                  <a:pt x="0" y="902277"/>
                  <a:pt x="902277" y="0"/>
                  <a:pt x="2015289" y="0"/>
                </a:cubicBezTo>
                <a:close/>
              </a:path>
            </a:pathLst>
          </a:custGeom>
        </p:spPr>
      </p:pic>
      <p:sp>
        <p:nvSpPr>
          <p:cNvPr id="28" name="Arc 27">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10869" y="-729072"/>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16" name="Kuva 15" descr="Kuva, joka sisältää kohteen henkilö, puu, piha-, vaate&#10;&#10;Tekoälyllä luotu sisältö voi olla virheellistä.">
            <a:extLst>
              <a:ext uri="{FF2B5EF4-FFF2-40B4-BE49-F238E27FC236}">
                <a16:creationId xmlns:a16="http://schemas.microsoft.com/office/drawing/2014/main" id="{7F87AFBA-56EB-BFED-A3D3-0F8E0B7CF7AE}"/>
              </a:ext>
            </a:extLst>
          </p:cNvPr>
          <p:cNvPicPr>
            <a:picLocks noChangeAspect="1"/>
          </p:cNvPicPr>
          <p:nvPr/>
        </p:nvPicPr>
        <p:blipFill>
          <a:blip r:embed="rId4">
            <a:extLst>
              <a:ext uri="{28A0092B-C50C-407E-A947-70E740481C1C}">
                <a14:useLocalDpi xmlns:a14="http://schemas.microsoft.com/office/drawing/2010/main" val="0"/>
              </a:ext>
            </a:extLst>
          </a:blip>
          <a:srcRect l="21900" r="4" b="4"/>
          <a:stretch>
            <a:fillRect/>
          </a:stretch>
        </p:blipFill>
        <p:spPr>
          <a:xfrm>
            <a:off x="7365185" y="580744"/>
            <a:ext cx="2738054" cy="2340178"/>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pic>
        <p:nvPicPr>
          <p:cNvPr id="11" name="Kuva 10" descr="Kuva, joka sisältää kohteen teksti, henkilö, Matkapuhelin, Kannettava viestintäväline&#10;&#10;Tekoälyllä luotu sisältö voi olla virheellistä.">
            <a:extLst>
              <a:ext uri="{FF2B5EF4-FFF2-40B4-BE49-F238E27FC236}">
                <a16:creationId xmlns:a16="http://schemas.microsoft.com/office/drawing/2014/main" id="{17CECA60-3F5E-37B4-188D-A94CC691B2F6}"/>
              </a:ext>
            </a:extLst>
          </p:cNvPr>
          <p:cNvPicPr>
            <a:picLocks noChangeAspect="1"/>
          </p:cNvPicPr>
          <p:nvPr/>
        </p:nvPicPr>
        <p:blipFill>
          <a:blip r:embed="rId5">
            <a:extLst>
              <a:ext uri="{28A0092B-C50C-407E-A947-70E740481C1C}">
                <a14:useLocalDpi xmlns:a14="http://schemas.microsoft.com/office/drawing/2010/main" val="0"/>
              </a:ext>
            </a:extLst>
          </a:blip>
          <a:srcRect l="10958" r="53303" b="3"/>
          <a:stretch>
            <a:fillRect/>
          </a:stretch>
        </p:blipFill>
        <p:spPr>
          <a:xfrm>
            <a:off x="9933462" y="372217"/>
            <a:ext cx="2258539" cy="3554668"/>
          </a:xfrm>
          <a:custGeom>
            <a:avLst/>
            <a:gdLst/>
            <a:ahLst/>
            <a:cxnLst/>
            <a:rect l="l" t="t" r="r" b="b"/>
            <a:pathLst>
              <a:path w="2258539" h="3554668">
                <a:moveTo>
                  <a:pt x="1777334" y="0"/>
                </a:moveTo>
                <a:cubicBezTo>
                  <a:pt x="1900033" y="0"/>
                  <a:pt x="2019829" y="12434"/>
                  <a:pt x="2135529" y="36109"/>
                </a:cubicBezTo>
                <a:lnTo>
                  <a:pt x="2258539" y="67738"/>
                </a:lnTo>
                <a:lnTo>
                  <a:pt x="2258539" y="3486930"/>
                </a:lnTo>
                <a:lnTo>
                  <a:pt x="2135529" y="3518559"/>
                </a:lnTo>
                <a:cubicBezTo>
                  <a:pt x="2019829" y="3542235"/>
                  <a:pt x="1900033" y="3554668"/>
                  <a:pt x="1777334" y="3554668"/>
                </a:cubicBezTo>
                <a:cubicBezTo>
                  <a:pt x="795739" y="3554668"/>
                  <a:pt x="0" y="2758929"/>
                  <a:pt x="0" y="1777334"/>
                </a:cubicBezTo>
                <a:cubicBezTo>
                  <a:pt x="0" y="795740"/>
                  <a:pt x="795739" y="0"/>
                  <a:pt x="1777334" y="0"/>
                </a:cubicBezTo>
                <a:close/>
              </a:path>
            </a:pathLst>
          </a:custGeom>
        </p:spPr>
      </p:pic>
      <p:sp>
        <p:nvSpPr>
          <p:cNvPr id="5" name="Content Placeholder 2">
            <a:extLst>
              <a:ext uri="{FF2B5EF4-FFF2-40B4-BE49-F238E27FC236}">
                <a16:creationId xmlns:a16="http://schemas.microsoft.com/office/drawing/2014/main" id="{DA5B0026-AE73-54F3-6039-1E5A1552A39A}"/>
              </a:ext>
            </a:extLst>
          </p:cNvPr>
          <p:cNvSpPr txBox="1">
            <a:spLocks/>
          </p:cNvSpPr>
          <p:nvPr/>
        </p:nvSpPr>
        <p:spPr>
          <a:xfrm>
            <a:off x="516467" y="1694217"/>
            <a:ext cx="11159066" cy="44857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ct val="0"/>
              </a:spcAft>
            </a:pPr>
            <a:endParaRPr lang="fi-FI" sz="2000" dirty="0">
              <a:latin typeface="Verdana" panose="020B0604030504040204" pitchFamily="34" charset="0"/>
              <a:ea typeface="Verdana" panose="020B0604030504040204" pitchFamily="34" charset="0"/>
            </a:endParaRPr>
          </a:p>
          <a:p>
            <a:pPr marL="0" indent="0">
              <a:lnSpc>
                <a:spcPct val="100000"/>
              </a:lnSpc>
              <a:spcBef>
                <a:spcPts val="600"/>
              </a:spcBef>
              <a:spcAft>
                <a:spcPct val="0"/>
              </a:spcAft>
              <a:buFont typeface="Arial" panose="020B0604020202020204" pitchFamily="34" charset="0"/>
              <a:buNone/>
            </a:pPr>
            <a:endParaRPr lang="fi-FI" dirty="0"/>
          </a:p>
          <a:p>
            <a:endParaRPr lang="en-US" dirty="0"/>
          </a:p>
        </p:txBody>
      </p:sp>
      <p:pic>
        <p:nvPicPr>
          <p:cNvPr id="2" name="Picture 4">
            <a:extLst>
              <a:ext uri="{FF2B5EF4-FFF2-40B4-BE49-F238E27FC236}">
                <a16:creationId xmlns:a16="http://schemas.microsoft.com/office/drawing/2014/main" id="{33946417-4297-13D2-A7FE-7A826D594C0E}"/>
              </a:ext>
            </a:extLst>
          </p:cNvPr>
          <p:cNvPicPr>
            <a:picLocks noChangeAspect="1"/>
          </p:cNvPicPr>
          <p:nvPr/>
        </p:nvPicPr>
        <p:blipFill>
          <a:blip r:embed="rId6"/>
          <a:stretch>
            <a:fillRect/>
          </a:stretch>
        </p:blipFill>
        <p:spPr>
          <a:xfrm>
            <a:off x="10599981" y="6230994"/>
            <a:ext cx="1469447" cy="430153"/>
          </a:xfrm>
          <a:prstGeom prst="rect">
            <a:avLst/>
          </a:prstGeom>
        </p:spPr>
      </p:pic>
    </p:spTree>
    <p:extLst>
      <p:ext uri="{BB962C8B-B14F-4D97-AF65-F5344CB8AC3E}">
        <p14:creationId xmlns:p14="http://schemas.microsoft.com/office/powerpoint/2010/main" val="3174332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81ED1-F51A-841E-2E32-B77F73252C85}"/>
            </a:ext>
          </a:extLst>
        </p:cNvPr>
        <p:cNvGrpSpPr/>
        <p:nvPr/>
      </p:nvGrpSpPr>
      <p:grpSpPr>
        <a:xfrm>
          <a:off x="0" y="0"/>
          <a:ext cx="0" cy="0"/>
          <a:chOff x="0" y="0"/>
          <a:chExt cx="0" cy="0"/>
        </a:xfrm>
      </p:grpSpPr>
      <p:sp>
        <p:nvSpPr>
          <p:cNvPr id="7" name="Tekstiruutu 6">
            <a:extLst>
              <a:ext uri="{FF2B5EF4-FFF2-40B4-BE49-F238E27FC236}">
                <a16:creationId xmlns:a16="http://schemas.microsoft.com/office/drawing/2014/main" id="{A97355E2-B76B-EF8D-205E-1D051AF84A8C}"/>
              </a:ext>
            </a:extLst>
          </p:cNvPr>
          <p:cNvSpPr txBox="1"/>
          <p:nvPr/>
        </p:nvSpPr>
        <p:spPr>
          <a:xfrm>
            <a:off x="8677649" y="2919108"/>
            <a:ext cx="2475569" cy="1446550"/>
          </a:xfrm>
          <a:prstGeom prst="rect">
            <a:avLst/>
          </a:prstGeom>
          <a:noFill/>
        </p:spPr>
        <p:txBody>
          <a:bodyPr wrap="square">
            <a:spAutoFit/>
          </a:bodyPr>
          <a:lstStyle/>
          <a:p>
            <a:r>
              <a:rPr lang="fi-FI" sz="2200" dirty="0">
                <a:latin typeface="Verdana" panose="020B0604030504040204" pitchFamily="34" charset="0"/>
                <a:ea typeface="Verdana" panose="020B0604030504040204" pitchFamily="34" charset="0"/>
              </a:rPr>
              <a:t>Mikä pieni arkinen asia on tänään sujunut hyvin?</a:t>
            </a:r>
          </a:p>
        </p:txBody>
      </p:sp>
      <p:pic>
        <p:nvPicPr>
          <p:cNvPr id="10" name="Kuva 9" descr="Kuva, joka sisältää kohteen sydän, symboli, Grafiikka, clipart&#10;&#10;Tekoälyllä luotu sisältö voi olla virheellistä.">
            <a:extLst>
              <a:ext uri="{FF2B5EF4-FFF2-40B4-BE49-F238E27FC236}">
                <a16:creationId xmlns:a16="http://schemas.microsoft.com/office/drawing/2014/main" id="{1633DE8F-9045-86A2-D725-BAB4D1AD5074}"/>
              </a:ext>
            </a:extLst>
          </p:cNvPr>
          <p:cNvPicPr>
            <a:picLocks noChangeAspect="1"/>
          </p:cNvPicPr>
          <p:nvPr/>
        </p:nvPicPr>
        <p:blipFill>
          <a:blip r:embed="rId3"/>
          <a:stretch>
            <a:fillRect/>
          </a:stretch>
        </p:blipFill>
        <p:spPr>
          <a:xfrm>
            <a:off x="9915433" y="657664"/>
            <a:ext cx="1800312" cy="1527976"/>
          </a:xfrm>
          <a:prstGeom prst="rect">
            <a:avLst/>
          </a:prstGeom>
        </p:spPr>
      </p:pic>
      <p:pic>
        <p:nvPicPr>
          <p:cNvPr id="12" name="Kuva 11" descr="Kuva, joka sisältää kohteen vaate, piha-, henkilö, jalkineet&#10;&#10;Tekoälyllä luotu sisältö voi olla virheellistä.">
            <a:extLst>
              <a:ext uri="{FF2B5EF4-FFF2-40B4-BE49-F238E27FC236}">
                <a16:creationId xmlns:a16="http://schemas.microsoft.com/office/drawing/2014/main" id="{27757023-39B4-9F32-FC85-C4E7CDCFA5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8782" y="1109418"/>
            <a:ext cx="6664990" cy="4445496"/>
          </a:xfrm>
          <a:prstGeom prst="rect">
            <a:avLst/>
          </a:prstGeom>
        </p:spPr>
      </p:pic>
      <p:pic>
        <p:nvPicPr>
          <p:cNvPr id="13" name="Picture 4">
            <a:extLst>
              <a:ext uri="{FF2B5EF4-FFF2-40B4-BE49-F238E27FC236}">
                <a16:creationId xmlns:a16="http://schemas.microsoft.com/office/drawing/2014/main" id="{32564D17-F65C-C025-4AFF-FBC9FAD9C33B}"/>
              </a:ext>
            </a:extLst>
          </p:cNvPr>
          <p:cNvPicPr>
            <a:picLocks noChangeAspect="1"/>
          </p:cNvPicPr>
          <p:nvPr/>
        </p:nvPicPr>
        <p:blipFill>
          <a:blip r:embed="rId5"/>
          <a:stretch>
            <a:fillRect/>
          </a:stretch>
        </p:blipFill>
        <p:spPr>
          <a:xfrm>
            <a:off x="10342585" y="6200336"/>
            <a:ext cx="1621265" cy="474595"/>
          </a:xfrm>
          <a:prstGeom prst="rect">
            <a:avLst/>
          </a:prstGeom>
        </p:spPr>
      </p:pic>
    </p:spTree>
    <p:extLst>
      <p:ext uri="{BB962C8B-B14F-4D97-AF65-F5344CB8AC3E}">
        <p14:creationId xmlns:p14="http://schemas.microsoft.com/office/powerpoint/2010/main" val="3863507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uvan paikkamerkki 6" descr="Kuva, joka sisältää kohteen piha-, henkilö, vaate, takki&#10;&#10;Tekoälyllä luotu sisältö voi olla virheellistä.">
            <a:extLst>
              <a:ext uri="{FF2B5EF4-FFF2-40B4-BE49-F238E27FC236}">
                <a16:creationId xmlns:a16="http://schemas.microsoft.com/office/drawing/2014/main" id="{1FE98095-CEA6-8B4A-18FD-0E54BBD2B321}"/>
              </a:ext>
            </a:extLst>
          </p:cNvPr>
          <p:cNvPicPr>
            <a:picLocks noGrp="1" noChangeAspect="1"/>
          </p:cNvPicPr>
          <p:nvPr>
            <p:ph type="pic" idx="1"/>
          </p:nvPr>
        </p:nvPicPr>
        <p:blipFill>
          <a:blip r:embed="rId3"/>
          <a:srcRect b="12921"/>
          <a:stretch>
            <a:fillRect/>
          </a:stretch>
        </p:blipFill>
        <p:spPr>
          <a:xfrm>
            <a:off x="6812221" y="481889"/>
            <a:ext cx="4839702" cy="5894222"/>
          </a:xfrm>
          <a:noFill/>
        </p:spPr>
      </p:pic>
      <p:sp>
        <p:nvSpPr>
          <p:cNvPr id="4" name="Sisällön paikkamerkki 3">
            <a:extLst>
              <a:ext uri="{FF2B5EF4-FFF2-40B4-BE49-F238E27FC236}">
                <a16:creationId xmlns:a16="http://schemas.microsoft.com/office/drawing/2014/main" id="{7021B4BC-823A-4D77-97B7-A5B5F4324FD6}"/>
              </a:ext>
            </a:extLst>
          </p:cNvPr>
          <p:cNvSpPr>
            <a:spLocks noGrp="1"/>
          </p:cNvSpPr>
          <p:nvPr>
            <p:ph type="body" sz="half" idx="2"/>
          </p:nvPr>
        </p:nvSpPr>
        <p:spPr>
          <a:xfrm>
            <a:off x="673080" y="2384425"/>
            <a:ext cx="5982972" cy="4916488"/>
          </a:xfrm>
        </p:spPr>
        <p:txBody>
          <a:bodyPr vert="horz" lIns="91440" tIns="45720" rIns="91440" bIns="45720" rtlCol="0" anchor="t">
            <a:normAutofit/>
          </a:bodyPr>
          <a:lstStyle/>
          <a:p>
            <a:pPr marL="0" indent="0">
              <a:lnSpc>
                <a:spcPct val="90000"/>
              </a:lnSpc>
              <a:spcAft>
                <a:spcPts val="799"/>
              </a:spcAft>
              <a:buNone/>
              <a:defRPr/>
            </a:pPr>
            <a:r>
              <a:rPr lang="fi-FI" altLang="fi-FI" sz="2200" dirty="0">
                <a:latin typeface="Verdana" panose="020B0604030504040204" pitchFamily="34" charset="0"/>
                <a:ea typeface="Verdana" panose="020B0604030504040204" pitchFamily="34" charset="0"/>
              </a:rPr>
              <a:t>Jatka lauseita: </a:t>
            </a:r>
          </a:p>
          <a:p>
            <a:pPr marL="0" indent="0">
              <a:lnSpc>
                <a:spcPct val="90000"/>
              </a:lnSpc>
              <a:spcAft>
                <a:spcPts val="799"/>
              </a:spcAft>
              <a:buNone/>
              <a:defRPr/>
            </a:pPr>
            <a:endParaRPr lang="fi-FI" altLang="fi-FI" sz="2200" dirty="0">
              <a:latin typeface="Verdana" panose="020B0604030504040204" pitchFamily="34" charset="0"/>
              <a:ea typeface="Verdana" panose="020B0604030504040204" pitchFamily="34" charset="0"/>
            </a:endParaRPr>
          </a:p>
          <a:p>
            <a:pPr marL="0" indent="0">
              <a:lnSpc>
                <a:spcPct val="90000"/>
              </a:lnSpc>
              <a:spcAft>
                <a:spcPts val="799"/>
              </a:spcAft>
              <a:buNone/>
              <a:defRPr/>
            </a:pPr>
            <a:r>
              <a:rPr lang="fi-FI" altLang="fi-FI" sz="2200" dirty="0">
                <a:latin typeface="Verdana" panose="020B0604030504040204" pitchFamily="34" charset="0"/>
                <a:ea typeface="Verdana" panose="020B0604030504040204" pitchFamily="34" charset="0"/>
              </a:rPr>
              <a:t>1. Hyvässä ryhmässä…</a:t>
            </a:r>
          </a:p>
          <a:p>
            <a:pPr marL="0" indent="0">
              <a:lnSpc>
                <a:spcPct val="90000"/>
              </a:lnSpc>
              <a:spcAft>
                <a:spcPts val="799"/>
              </a:spcAft>
              <a:buNone/>
              <a:defRPr/>
            </a:pPr>
            <a:r>
              <a:rPr lang="fi-FI" altLang="fi-FI" sz="2200" dirty="0">
                <a:latin typeface="Verdana" panose="020B0604030504040204" pitchFamily="34" charset="0"/>
                <a:ea typeface="Verdana" panose="020B0604030504040204" pitchFamily="34" charset="0"/>
              </a:rPr>
              <a:t>2. Hyvässä ryhmässä on sovittu…</a:t>
            </a:r>
          </a:p>
          <a:p>
            <a:pPr marL="0" indent="0">
              <a:lnSpc>
                <a:spcPct val="90000"/>
              </a:lnSpc>
              <a:spcAft>
                <a:spcPts val="799"/>
              </a:spcAft>
              <a:buNone/>
              <a:defRPr/>
            </a:pPr>
            <a:r>
              <a:rPr lang="fi-FI" altLang="fi-FI" sz="2200" dirty="0">
                <a:latin typeface="Verdana" panose="020B0604030504040204" pitchFamily="34" charset="0"/>
                <a:ea typeface="Verdana" panose="020B0604030504040204" pitchFamily="34" charset="0"/>
              </a:rPr>
              <a:t>3. Hyvä ryhmän ohjaaja…</a:t>
            </a:r>
          </a:p>
        </p:txBody>
      </p:sp>
      <p:sp>
        <p:nvSpPr>
          <p:cNvPr id="2" name="Dian numeron paikkamerkki 1">
            <a:extLst>
              <a:ext uri="{FF2B5EF4-FFF2-40B4-BE49-F238E27FC236}">
                <a16:creationId xmlns:a16="http://schemas.microsoft.com/office/drawing/2014/main" id="{37DC7BB7-CA7F-4ADE-BB0E-B3202F75998D}"/>
              </a:ext>
            </a:extLst>
          </p:cNvPr>
          <p:cNvSpPr>
            <a:spLocks noGrp="1"/>
          </p:cNvSpPr>
          <p:nvPr>
            <p:ph type="sldNum" sz="quarter" idx="4294967295"/>
          </p:nvPr>
        </p:nvSpPr>
        <p:spPr>
          <a:xfrm>
            <a:off x="0" y="0"/>
            <a:ext cx="0" cy="0"/>
          </a:xfrm>
        </p:spPr>
        <p:txBody>
          <a:bodyPr/>
          <a:lstStyle/>
          <a:p>
            <a:pPr marL="33824" defTabSz="1217706">
              <a:spcBef>
                <a:spcPts val="140"/>
              </a:spcBef>
            </a:pPr>
            <a:r>
              <a:rPr lang="fi-FI" dirty="0"/>
              <a:t>5</a:t>
            </a:r>
            <a:endParaRPr lang="uk-UA" dirty="0"/>
          </a:p>
        </p:txBody>
      </p:sp>
      <p:pic>
        <p:nvPicPr>
          <p:cNvPr id="6" name="Picture 4">
            <a:extLst>
              <a:ext uri="{FF2B5EF4-FFF2-40B4-BE49-F238E27FC236}">
                <a16:creationId xmlns:a16="http://schemas.microsoft.com/office/drawing/2014/main" id="{B70A2BDB-E553-C34D-AC58-94151246C440}"/>
              </a:ext>
            </a:extLst>
          </p:cNvPr>
          <p:cNvPicPr>
            <a:picLocks noChangeAspect="1"/>
          </p:cNvPicPr>
          <p:nvPr/>
        </p:nvPicPr>
        <p:blipFill>
          <a:blip r:embed="rId4"/>
          <a:stretch>
            <a:fillRect/>
          </a:stretch>
        </p:blipFill>
        <p:spPr>
          <a:xfrm>
            <a:off x="10614413" y="6376533"/>
            <a:ext cx="1266110" cy="370630"/>
          </a:xfrm>
          <a:prstGeom prst="rect">
            <a:avLst/>
          </a:prstGeom>
        </p:spPr>
      </p:pic>
      <p:sp>
        <p:nvSpPr>
          <p:cNvPr id="8" name="Tekstiruutu 7">
            <a:extLst>
              <a:ext uri="{FF2B5EF4-FFF2-40B4-BE49-F238E27FC236}">
                <a16:creationId xmlns:a16="http://schemas.microsoft.com/office/drawing/2014/main" id="{2A9EA056-F3D4-E0F1-E6D5-B1B9DAFD1343}"/>
              </a:ext>
            </a:extLst>
          </p:cNvPr>
          <p:cNvSpPr txBox="1"/>
          <p:nvPr/>
        </p:nvSpPr>
        <p:spPr>
          <a:xfrm>
            <a:off x="288310" y="683207"/>
            <a:ext cx="6523911" cy="769441"/>
          </a:xfrm>
          <a:prstGeom prst="rect">
            <a:avLst/>
          </a:prstGeom>
          <a:solidFill>
            <a:srgbClr val="00747A"/>
          </a:solidFill>
        </p:spPr>
        <p:txBody>
          <a:bodyPr wrap="square" rtlCol="0">
            <a:spAutoFit/>
          </a:bodyPr>
          <a:lstStyle/>
          <a:p>
            <a:r>
              <a:rPr lang="fi-FI" sz="4400" dirty="0">
                <a:solidFill>
                  <a:schemeClr val="bg1"/>
                </a:solidFill>
                <a:latin typeface="Verdana" panose="020B0604030504040204" pitchFamily="34" charset="0"/>
              </a:rPr>
              <a:t>3. Hyvässä ryhmässä</a:t>
            </a:r>
          </a:p>
        </p:txBody>
      </p:sp>
    </p:spTree>
    <p:extLst>
      <p:ext uri="{BB962C8B-B14F-4D97-AF65-F5344CB8AC3E}">
        <p14:creationId xmlns:p14="http://schemas.microsoft.com/office/powerpoint/2010/main" val="1626367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AD708-17E0-40F0-6C37-699F2D97E15A}"/>
            </a:ext>
          </a:extLst>
        </p:cNvPr>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4605293-1C31-57A8-F12E-D92BECD9F240}"/>
              </a:ext>
            </a:extLst>
          </p:cNvPr>
          <p:cNvSpPr txBox="1">
            <a:spLocks/>
          </p:cNvSpPr>
          <p:nvPr/>
        </p:nvSpPr>
        <p:spPr>
          <a:xfrm>
            <a:off x="516467" y="1643549"/>
            <a:ext cx="11159066" cy="448572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ct val="0"/>
              </a:spcAft>
            </a:pPr>
            <a:endParaRPr lang="fi-FI" sz="2000" dirty="0">
              <a:latin typeface="Verdana" panose="020B0604030504040204" pitchFamily="34" charset="0"/>
              <a:ea typeface="Verdana" panose="020B0604030504040204" pitchFamily="34" charset="0"/>
            </a:endParaRPr>
          </a:p>
          <a:p>
            <a:pPr marL="0" indent="0">
              <a:lnSpc>
                <a:spcPct val="100000"/>
              </a:lnSpc>
              <a:spcBef>
                <a:spcPts val="600"/>
              </a:spcBef>
              <a:spcAft>
                <a:spcPct val="0"/>
              </a:spcAft>
              <a:buFont typeface="Arial" panose="020B0604020202020204" pitchFamily="34" charset="0"/>
              <a:buNone/>
            </a:pPr>
            <a:endParaRPr lang="fi-FI" dirty="0"/>
          </a:p>
          <a:p>
            <a:endParaRPr lang="en-US" dirty="0"/>
          </a:p>
        </p:txBody>
      </p:sp>
      <p:sp>
        <p:nvSpPr>
          <p:cNvPr id="8" name="Tekstiruutu 7">
            <a:extLst>
              <a:ext uri="{FF2B5EF4-FFF2-40B4-BE49-F238E27FC236}">
                <a16:creationId xmlns:a16="http://schemas.microsoft.com/office/drawing/2014/main" id="{E8009579-C75E-2CF9-A70F-BB1E08D74C11}"/>
              </a:ext>
            </a:extLst>
          </p:cNvPr>
          <p:cNvSpPr txBox="1"/>
          <p:nvPr/>
        </p:nvSpPr>
        <p:spPr>
          <a:xfrm>
            <a:off x="464934" y="1700680"/>
            <a:ext cx="4545543" cy="4493538"/>
          </a:xfrm>
          <a:prstGeom prst="rect">
            <a:avLst/>
          </a:prstGeom>
          <a:noFill/>
        </p:spPr>
        <p:txBody>
          <a:bodyPr wrap="square" rtlCol="0">
            <a:spAutoFit/>
          </a:bodyPr>
          <a:lstStyle/>
          <a:p>
            <a:pPr marL="342900" indent="-342900">
              <a:buFont typeface="Arial" panose="020B0604020202020204" pitchFamily="34" charset="0"/>
              <a:buChar char="•"/>
            </a:pPr>
            <a:r>
              <a:rPr lang="fi-FI" sz="2200" dirty="0">
                <a:latin typeface="Verdana" panose="020B0604030504040204" pitchFamily="34" charset="0"/>
                <a:ea typeface="Verdana" panose="020B0604030504040204" pitchFamily="34" charset="0"/>
              </a:rPr>
              <a:t>Kaikki käsiteltävät asiat ovat luottamuksellisia. Jokaisella on oikeus puhua tai olla puhumatta.</a:t>
            </a:r>
          </a:p>
          <a:p>
            <a:pPr marL="342900" indent="-342900">
              <a:buFont typeface="Arial" panose="020B0604020202020204" pitchFamily="34" charset="0"/>
              <a:buChar char="•"/>
            </a:pPr>
            <a:endParaRPr lang="fi-FI" sz="22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i-FI" sz="2200" dirty="0">
                <a:latin typeface="Verdana" panose="020B0604030504040204" pitchFamily="34" charset="0"/>
                <a:ea typeface="Verdana" panose="020B0604030504040204" pitchFamily="34" charset="0"/>
              </a:rPr>
              <a:t>Ryhmän ulkopuolella voin puhua asioista, jotka koskevat minua tai sitä, mitä olen oppinut.</a:t>
            </a:r>
          </a:p>
          <a:p>
            <a:pPr marL="342900" indent="-342900">
              <a:buFont typeface="Arial" panose="020B0604020202020204" pitchFamily="34" charset="0"/>
              <a:buChar char="•"/>
            </a:pPr>
            <a:endParaRPr lang="fi-FI" sz="2200" dirty="0">
              <a:latin typeface="Verdana" panose="020B0604030504040204" pitchFamily="34" charset="0"/>
              <a:ea typeface="Verdana" panose="020B0604030504040204" pitchFamily="34" charset="0"/>
            </a:endParaRPr>
          </a:p>
          <a:p>
            <a:pPr marL="342900" indent="-342900">
              <a:buFont typeface="Arial" panose="020B0604020202020204" pitchFamily="34" charset="0"/>
              <a:buChar char="•"/>
            </a:pPr>
            <a:r>
              <a:rPr lang="fi-FI" sz="2200" dirty="0">
                <a:latin typeface="Verdana" panose="020B0604030504040204" pitchFamily="34" charset="0"/>
                <a:ea typeface="Verdana" panose="020B0604030504040204" pitchFamily="34" charset="0"/>
              </a:rPr>
              <a:t>Jokainen voi osallistua ryhmän toimintaan omalla tavallaan. </a:t>
            </a:r>
          </a:p>
        </p:txBody>
      </p:sp>
      <p:sp>
        <p:nvSpPr>
          <p:cNvPr id="2" name="Otsikko 4">
            <a:extLst>
              <a:ext uri="{FF2B5EF4-FFF2-40B4-BE49-F238E27FC236}">
                <a16:creationId xmlns:a16="http://schemas.microsoft.com/office/drawing/2014/main" id="{74C5FFCA-2463-9E1C-2C14-548740F6EBAF}"/>
              </a:ext>
            </a:extLst>
          </p:cNvPr>
          <p:cNvSpPr txBox="1">
            <a:spLocks/>
          </p:cNvSpPr>
          <p:nvPr/>
        </p:nvSpPr>
        <p:spPr>
          <a:xfrm>
            <a:off x="521332" y="606425"/>
            <a:ext cx="5981683" cy="1159200"/>
          </a:xfrm>
          <a:prstGeom prst="rect">
            <a:avLst/>
          </a:prstGeom>
        </p:spPr>
        <p:txBody>
          <a:bodyPr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dirty="0">
                <a:latin typeface="Verdana" panose="020B0604030504040204" pitchFamily="34" charset="0"/>
                <a:ea typeface="Verdana" panose="020B0604030504040204" pitchFamily="34" charset="0"/>
              </a:rPr>
              <a:t>Ryhmän säännöt​</a:t>
            </a:r>
          </a:p>
        </p:txBody>
      </p:sp>
      <p:pic>
        <p:nvPicPr>
          <p:cNvPr id="9" name="Kuva 8" descr="Kuva, joka sisältää kohteen piha-, vaate, taivas, henkilö&#10;&#10;Tekoälyllä luotu sisältö voi olla virheellistä.">
            <a:extLst>
              <a:ext uri="{FF2B5EF4-FFF2-40B4-BE49-F238E27FC236}">
                <a16:creationId xmlns:a16="http://schemas.microsoft.com/office/drawing/2014/main" id="{5FE1AB75-6192-ECBE-9493-957256DD2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8736" y="1578604"/>
            <a:ext cx="6062156" cy="4333494"/>
          </a:xfrm>
          <a:prstGeom prst="rect">
            <a:avLst/>
          </a:prstGeom>
        </p:spPr>
      </p:pic>
      <p:pic>
        <p:nvPicPr>
          <p:cNvPr id="3" name="Picture 4">
            <a:extLst>
              <a:ext uri="{FF2B5EF4-FFF2-40B4-BE49-F238E27FC236}">
                <a16:creationId xmlns:a16="http://schemas.microsoft.com/office/drawing/2014/main" id="{F8213131-5FCF-37D5-EB90-4F52D646FDC3}"/>
              </a:ext>
            </a:extLst>
          </p:cNvPr>
          <p:cNvPicPr>
            <a:picLocks noChangeAspect="1"/>
          </p:cNvPicPr>
          <p:nvPr/>
        </p:nvPicPr>
        <p:blipFill>
          <a:blip r:embed="rId4"/>
          <a:stretch>
            <a:fillRect/>
          </a:stretch>
        </p:blipFill>
        <p:spPr>
          <a:xfrm>
            <a:off x="10517748" y="6329048"/>
            <a:ext cx="1469447" cy="430153"/>
          </a:xfrm>
          <a:prstGeom prst="rect">
            <a:avLst/>
          </a:prstGeom>
        </p:spPr>
      </p:pic>
    </p:spTree>
    <p:extLst>
      <p:ext uri="{BB962C8B-B14F-4D97-AF65-F5344CB8AC3E}">
        <p14:creationId xmlns:p14="http://schemas.microsoft.com/office/powerpoint/2010/main" val="1666270918"/>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3447</TotalTime>
  <Words>1326</Words>
  <Application>Microsoft Office PowerPoint</Application>
  <PresentationFormat>Laajakuva</PresentationFormat>
  <Paragraphs>216</Paragraphs>
  <Slides>14</Slides>
  <Notes>14</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14</vt:i4>
      </vt:variant>
    </vt:vector>
  </HeadingPairs>
  <TitlesOfParts>
    <vt:vector size="20" baseType="lpstr">
      <vt:lpstr>Arial</vt:lpstr>
      <vt:lpstr>Calibri</vt:lpstr>
      <vt:lpstr>Calibri Light</vt:lpstr>
      <vt:lpstr>Verdana</vt:lpstr>
      <vt:lpstr>Wingdings</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Kirsi Järvinen</dc:creator>
  <cp:lastModifiedBy>Johanna Grénman</cp:lastModifiedBy>
  <cp:revision>48</cp:revision>
  <dcterms:created xsi:type="dcterms:W3CDTF">2020-04-23T05:12:49Z</dcterms:created>
  <dcterms:modified xsi:type="dcterms:W3CDTF">2026-04-24T11:23:34Z</dcterms:modified>
</cp:coreProperties>
</file>